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2" r:id="rId4"/>
    <p:sldId id="258" r:id="rId5"/>
    <p:sldId id="259" r:id="rId6"/>
    <p:sldId id="273" r:id="rId7"/>
    <p:sldId id="274" r:id="rId8"/>
    <p:sldId id="260" r:id="rId9"/>
    <p:sldId id="261" r:id="rId10"/>
    <p:sldId id="262" r:id="rId11"/>
    <p:sldId id="275" r:id="rId12"/>
    <p:sldId id="266" r:id="rId13"/>
    <p:sldId id="267" r:id="rId14"/>
    <p:sldId id="268" r:id="rId15"/>
    <p:sldId id="269" r:id="rId16"/>
    <p:sldId id="270" r:id="rId17"/>
    <p:sldId id="271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194" autoAdjust="0"/>
  </p:normalViewPr>
  <p:slideViewPr>
    <p:cSldViewPr>
      <p:cViewPr varScale="1">
        <p:scale>
          <a:sx n="65" d="100"/>
          <a:sy n="65" d="100"/>
        </p:scale>
        <p:origin x="15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FBD4-A54A-402A-A86C-F6DF889BB364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82A81-9349-4F65-A037-8AC669E2E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FBD4-A54A-402A-A86C-F6DF889BB364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82A81-9349-4F65-A037-8AC669E2E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FBD4-A54A-402A-A86C-F6DF889BB364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82A81-9349-4F65-A037-8AC669E2E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FBD4-A54A-402A-A86C-F6DF889BB364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82A81-9349-4F65-A037-8AC669E2E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FBD4-A54A-402A-A86C-F6DF889BB364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82A81-9349-4F65-A037-8AC669E2E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FBD4-A54A-402A-A86C-F6DF889BB364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82A81-9349-4F65-A037-8AC669E2E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FBD4-A54A-402A-A86C-F6DF889BB364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82A81-9349-4F65-A037-8AC669E2E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FBD4-A54A-402A-A86C-F6DF889BB364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82A81-9349-4F65-A037-8AC669E2E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FBD4-A54A-402A-A86C-F6DF889BB364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82A81-9349-4F65-A037-8AC669E2E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FBD4-A54A-402A-A86C-F6DF889BB364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82A81-9349-4F65-A037-8AC669E2E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FBD4-A54A-402A-A86C-F6DF889BB364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82A81-9349-4F65-A037-8AC669E2E9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516FBD4-A54A-402A-A86C-F6DF889BB364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B682A81-9349-4F65-A037-8AC669E2E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785794"/>
            <a:ext cx="7772400" cy="2863212"/>
          </a:xfrm>
        </p:spPr>
        <p:txBody>
          <a:bodyPr/>
          <a:lstStyle/>
          <a:p>
            <a:r>
              <a:rPr lang="ru-RU" dirty="0"/>
              <a:t>Документационное</a:t>
            </a:r>
            <a:br>
              <a:rPr lang="ru-RU" dirty="0"/>
            </a:br>
            <a:r>
              <a:rPr lang="ru-RU" dirty="0"/>
              <a:t>обеспечение группы  ДОУ по ФГОС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Воспитатель : Прокопьева В.С.</a:t>
            </a:r>
          </a:p>
          <a:p>
            <a:r>
              <a:rPr lang="ru-RU" dirty="0"/>
              <a:t>МБДОУ Детский сад комбинированного вида №11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57158" y="357167"/>
            <a:ext cx="835824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«Утренний круг» и «Вечерний круг» -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новые элементы программы «ОТ РОЖДЕНИЯ ДО ШКОЛЫ» под редакцией Н.Е.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Вераксы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Т.С. Комаровой, Э.М. Дорофеевой.</a:t>
            </a:r>
          </a:p>
          <a:p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«Утренний круг»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это начало дня, когда дети собираются вместе. Чтобы порадоваться предстоящему дню, поделиться впечатлениями, узнать новости или предположить, что интересного будет сегодня, обсудить совместные планы, проблемы, договориться о правилах.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Структура «Утреннего круга»: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Приветствие или «Минутка вхождения в день»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Дыхательная и пальчиковая гимнастика.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.«Новости дня»: обмен информацией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 Игра по теме периода.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 Планирование или календарь дел.</a:t>
            </a:r>
          </a:p>
          <a:p>
            <a:endParaRPr lang="ru-RU" sz="2400" dirty="0"/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7"/>
            <a:ext cx="821537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«Вечерний круг»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проводится в форме рефлексии — обсуждения с детьми наиболее важных моментов прошедшего дня. Вечерний круг помогает детям научиться осознавать и анализировать свои поступки и поступки сверстников. Дети учатся справедливости, взаимному уважению, умению слушать и понимать друг друга. Вспомнить с детьми прошедший день, все самое хорошее и интересное, чтобы у детей формировалось положительное отношение друг к другу и к детскому саду в целом. Обсуждение проблем. Обсудить проблемные ситуации, если в течение дня таковые возникали, подвести детей к самостоятельному разрешению и урегулированию проблемы, организовать обсуждение планов реализации совместных дел (проектов, мероприятий, событий и пр.).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ВЕЧЕРНИЙ КРУГ. Цель: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научить детей осознавать и анализировать свои поступки и поступки сверстников.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Рефлексия. (Вспомнить с детьми прошедший день).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Обсуждение проблем. (Обсудить проблемные ситуации, если они возникли в течении дня, повести к самостоятельному решению).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Развивающий диалог. (Предложить тему в соответствии с программой).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•Детское сообщество. (Дружить, быть внимательными, создавать положительный настрой).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Навыки общения. (Учить детей культуре диалога).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Вопросы, задаваемые во время «Ежедневного круга», можно распределить на несколько тем.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00034" y="285728"/>
            <a:ext cx="81439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373A3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Творческая папка по </a:t>
            </a:r>
            <a:r>
              <a:rPr kumimoji="0" lang="ru-RU" sz="1400" b="1" i="1" u="none" strike="noStrike" cap="none" normalizeH="0" baseline="0" dirty="0">
                <a:ln>
                  <a:noFill/>
                </a:ln>
                <a:solidFill>
                  <a:srgbClr val="373A3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самообразованию (Срок хранения - постоянно)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373A3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85786" y="1428745"/>
          <a:ext cx="5253335" cy="4643460"/>
        </p:xfrm>
        <a:graphic>
          <a:graphicData uri="http://schemas.openxmlformats.org/drawingml/2006/table">
            <a:tbl>
              <a:tblPr/>
              <a:tblGrid>
                <a:gridCol w="52533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 b="1">
                          <a:latin typeface="Arial"/>
                          <a:ea typeface="Times New Roman"/>
                          <a:cs typeface="Times New Roman"/>
                        </a:rPr>
                        <a:t>Тема:</a:t>
                      </a: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 b="1">
                          <a:latin typeface="Arial"/>
                          <a:ea typeface="Times New Roman"/>
                          <a:cs typeface="Times New Roman"/>
                        </a:rPr>
                        <a:t>Литература:</a:t>
                      </a: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 b="1">
                          <a:latin typeface="Arial"/>
                          <a:ea typeface="Times New Roman"/>
                          <a:cs typeface="Times New Roman"/>
                        </a:rPr>
                        <a:t>Отчет по теме самообразования (анализ работы):</a:t>
                      </a: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 b="1">
                          <a:latin typeface="Arial"/>
                          <a:ea typeface="Times New Roman"/>
                          <a:cs typeface="Times New Roman"/>
                        </a:rPr>
                        <a:t>Выводы, рекомендации:</a:t>
                      </a: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031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62" marR="312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</a:tbl>
          </a:graphicData>
        </a:graphic>
      </p:graphicFrame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571472" y="714357"/>
            <a:ext cx="857252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Планирование работы по самообразованию</a:t>
            </a:r>
            <a:endParaRPr kumimoji="0" lang="ru-RU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воспитателя</a:t>
            </a:r>
            <a:r>
              <a:rPr kumimoji="0" lang="ru-RU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_____________________________________</a:t>
            </a:r>
            <a:endParaRPr kumimoji="0" lang="ru-RU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28596" y="500042"/>
            <a:ext cx="8358246" cy="618630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373A3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</a:t>
            </a:r>
            <a:r>
              <a:rPr kumimoji="0" lang="ru-RU" sz="1400" b="1" i="0" u="none" strike="noStrike" cap="none" normalizeH="0" baseline="0" dirty="0" err="1">
                <a:ln>
                  <a:noFill/>
                </a:ln>
                <a:solidFill>
                  <a:srgbClr val="373A3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досуговой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373A3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деятельности.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373A3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проектной деятельности.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Метод проектов успешно реализуется в сочетании с основной образовательной программой дошкольного образования «От рождения до школы» в соответствии с ФГОС ДО под редакцией Н.Е.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Т.С. Комаровой., М.А. Васильевой.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Метод проектов как один из методов интегрированного обучения дошкольников, основывается на интересах детей, самостоятельную активность воспитанников детского сада.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 этап написания проекта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Делаем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проекта: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1) титульный лист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2) введение, почему мы взяли эту тему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3) тип проекта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4) вид проекта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5) участники проекта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6) цель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7) задачи, планируемый продукт проекта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8) предполагаемый результат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чтобы дети узнали…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-чтобы дети сблизились…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-чтобы родители были вовлечены…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9) так же пишем формы реализации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-чтение худ. литературы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-консультации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-игры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-открытые занятия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-праздники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-продуктивная деятельность (рисование, лепка, аппликация, конструирование и прочие)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5"/>
            <a:ext cx="800105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 этап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сбор информации по теме проекта, подбор и подготовка игр, наглядного материала,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стихов, на тему ; подготовка материала для творческой деятельности.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Основной этап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Занятия познавательной деятельности.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Беседы с родителями и детьми.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Игровая деятельность.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Познавательно-исследовательская деятельность.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Литература.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Дидактические игры.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Продуктивная деятельность.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Итоговое мероприятие.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Развлечение, открытое занятие, праздник.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3 этапом следует вывод, который мы делаем из предполагаемого результата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-мы достигли желаемого результата…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-либо мы не достигли по таким-то причинам желаемого результата…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4 этап пишем список литературы</a:t>
            </a:r>
          </a:p>
          <a:p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5 этапом следуют приложения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Мы расписываем все игры, занятия, беседы, консультации, сценарии четко, развернуто, так, чтобы любой мог взять ваше занятие, прочесть и понять без объяснений, как оно проходило.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1071542"/>
          <a:ext cx="7715304" cy="4286279"/>
        </p:xfrm>
        <a:graphic>
          <a:graphicData uri="http://schemas.openxmlformats.org/drawingml/2006/table">
            <a:tbl>
              <a:tblPr/>
              <a:tblGrid>
                <a:gridCol w="2861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64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6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66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66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866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866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8667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8667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8667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8667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8667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8667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8667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8667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8667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86676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86676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86676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86676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86676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45797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603402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latin typeface="Calibri"/>
                          <a:ea typeface="Calibri"/>
                          <a:cs typeface="Times New Roman"/>
                        </a:rPr>
                        <a:t>№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Фамилия Имя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ребенка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Понедельник __________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Вторник ____________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Среда 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____________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Четверг 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____________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Пятница 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___________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7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утро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вечер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утро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вечер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утро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вечер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утро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вечер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утро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вечер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4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время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роспись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время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роспись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время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роспись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время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роспись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время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роспись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время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роспись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время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роспись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время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роспись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время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роспись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время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Calibri"/>
                          <a:ea typeface="Calibri"/>
                          <a:cs typeface="Times New Roman"/>
                        </a:rPr>
                        <a:t>роспись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17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17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17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17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17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17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17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17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17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17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17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32" marR="41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714348" y="500042"/>
            <a:ext cx="842965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Журнал приема детей__________________20___ год.</a:t>
            </a:r>
            <a:endParaRPr kumimoji="0" lang="ru-RU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28596" y="357166"/>
            <a:ext cx="8286808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Взаимодействия с родителями воспитанников группы.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Содержание работы с родителями планируется на месяц или неделю. Следует указать, в какие дни и что будет сделано каждым воспитателем группы, и какие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общесадовские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мероприятия будут проведены. Причем писать надо не только те мероприятия, которые проводятся воспитателем, но и специалистами, работающими на этой группе. Вне зависимости от того, кто проводит занятия, организатором его будет в любом случае воспитатель.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может быть расписана в различных формах проведения: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родительские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собрания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консультации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индивидуальные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групповые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семинары-практикумы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тематические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выставки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эпизодические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беседы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родителями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клубы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интересам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совместные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праздники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развлечения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досуги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анкетирование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родительские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посиделки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тренинги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экскурсии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туристические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походы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участие родителей в общественной жизни группы и прочее.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14282" y="428604"/>
            <a:ext cx="821537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Протоколы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родительских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собраний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группы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Протокол родительских собраний в детском саду является важным документом. К его составлению нужно подходить ответственно и грамотно. Любое решение становится правомочным только в случае наличия протокола. Его необходимо вести всегда, вне зависимости от степени важности обсуждаемых вопросов. Тетрадь протоколов заводится во время комплектования группы и ведется до выпуска из детского сада. Она нумеруется постранично, подшивается, скрепляется печатью детского сада и подписью заведующей.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-142908" y="1643051"/>
            <a:ext cx="914400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657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57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85851" y="1857374"/>
          <a:ext cx="6543461" cy="4342481"/>
        </p:xfrm>
        <a:graphic>
          <a:graphicData uri="http://schemas.openxmlformats.org/drawingml/2006/table">
            <a:tbl>
              <a:tblPr/>
              <a:tblGrid>
                <a:gridCol w="9223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2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2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2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22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6004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55742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 b="1" dirty="0">
                          <a:latin typeface="Arial"/>
                          <a:ea typeface="Times New Roman"/>
                          <a:cs typeface="Times New Roman"/>
                        </a:rPr>
                        <a:t>Присутствовали </a:t>
                      </a:r>
                      <a:endParaRPr lang="ru-RU" sz="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 b="1" dirty="0"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742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 b="1" dirty="0">
                          <a:latin typeface="Arial"/>
                          <a:ea typeface="Times New Roman"/>
                          <a:cs typeface="Times New Roman"/>
                        </a:rPr>
                        <a:t>Отсутствовали: </a:t>
                      </a:r>
                      <a:endParaRPr lang="ru-RU" sz="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5742"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 b="1">
                          <a:latin typeface="Arial"/>
                          <a:ea typeface="Times New Roman"/>
                          <a:cs typeface="Times New Roman"/>
                        </a:rPr>
                        <a:t>Обсуждаемые вопросы:</a:t>
                      </a: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5742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 b="1">
                          <a:latin typeface="Arial"/>
                          <a:ea typeface="Times New Roman"/>
                          <a:cs typeface="Times New Roman"/>
                        </a:rPr>
                        <a:t>Слушатели:</a:t>
                      </a: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55742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 b="1">
                          <a:latin typeface="Arial"/>
                          <a:ea typeface="Times New Roman"/>
                          <a:cs typeface="Times New Roman"/>
                        </a:rPr>
                        <a:t>Решение собрания:</a:t>
                      </a: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 b="1">
                          <a:latin typeface="Arial"/>
                          <a:ea typeface="Times New Roman"/>
                          <a:cs typeface="Times New Roman"/>
                        </a:rPr>
                        <a:t>Председатель родительского комитета:</a:t>
                      </a: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99511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38049"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" spc="300">
                          <a:latin typeface="Arial"/>
                          <a:ea typeface="Times New Roman"/>
                          <a:cs typeface="Times New Roman"/>
                        </a:rPr>
                        <a:t>Фамилия, имя, отчество, подпись</a:t>
                      </a: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557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 b="1">
                          <a:latin typeface="Arial"/>
                          <a:ea typeface="Times New Roman"/>
                          <a:cs typeface="Times New Roman"/>
                        </a:rPr>
                        <a:t>Секретарь:</a:t>
                      </a: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861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5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" spc="300" dirty="0">
                          <a:latin typeface="Arial"/>
                          <a:ea typeface="Times New Roman"/>
                          <a:cs typeface="Times New Roman"/>
                        </a:rPr>
                        <a:t>Фамилия, имя, отчество, подпись</a:t>
                      </a:r>
                      <a:endParaRPr lang="ru-RU" sz="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019" marR="801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28596" y="428604"/>
            <a:ext cx="828680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576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Протокол родительского собрания</a:t>
            </a:r>
            <a:endParaRPr lang="ru-RU" sz="800" dirty="0">
              <a:latin typeface="Arial" pitchFamily="34" charset="0"/>
              <a:cs typeface="Arial" pitchFamily="34" charset="0"/>
            </a:endParaRPr>
          </a:p>
          <a:p>
            <a:pPr lvl="0" indent="3657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Протокол </a:t>
            </a: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№</a:t>
            </a: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 _________</a:t>
            </a:r>
            <a:endParaRPr lang="ru-RU" sz="800" dirty="0">
              <a:latin typeface="Arial" pitchFamily="34" charset="0"/>
              <a:cs typeface="Arial" pitchFamily="34" charset="0"/>
            </a:endParaRPr>
          </a:p>
          <a:p>
            <a:pPr lvl="0" indent="3657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родительского собрания от                             _____________________</a:t>
            </a:r>
            <a:endParaRPr lang="ru-RU" sz="800" dirty="0">
              <a:latin typeface="Arial" pitchFamily="34" charset="0"/>
              <a:cs typeface="Arial" pitchFamily="34" charset="0"/>
            </a:endParaRPr>
          </a:p>
          <a:p>
            <a:pPr lvl="0" indent="3657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8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(дата проведения)</a:t>
            </a:r>
            <a:endParaRPr lang="ru-RU" sz="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35824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Локальные акты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1.Должностная инструкция воспитателя.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2.Инструкция по охране жизни и здоровья детей.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3.Инструкция по охране труда.</a:t>
            </a:r>
          </a:p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Документация по организации работы воспитателя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1.Рабочая программа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Паспорт группы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3.Комплексно-тематическое планирование.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4.Календарный план воспитательно-образовательной работы.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5.Модель организации образовательной деятельности (сетка занятий).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6.Оценка результатов освоения программы Педагогическое наблюдение.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7.Творческая папка по самообразованию (Срок хранения - постоянно).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8.План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досуговой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деятельности.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9.План проектной деятельности.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7"/>
            <a:ext cx="835824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Документация по организации работы с воспитанниками ДОУ.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1.Табель посещаемости.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2.Индивидуальные сведения о родителях и воспитанниках.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3.Возрастной список детей и возрастные особенности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4.Лист здоровья на воспитанников группы.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5.Режим дня группы.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6.Карта стула детей и утренний фильтр (только для детей до 3-х лет).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7.Адаптационный лист.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8.Журнал приема и ухода детей под роспись родителей. (на время карантина)</a:t>
            </a:r>
          </a:p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Документация по организации взаимодействия с семьями воспитанников.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1.План взаимодействия с родителями воспитанников группы.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2.Протоколы родительских собраний группы.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51344"/>
            <a:ext cx="78581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Локальные акты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Ввиду того, что в образовательный процесс введены государственные стандарты, для детских садов это ФГОС ДО, то и ведение документации воспитателя ДОУ в соответствии с ФГОС ДО является необходимым этапом работы.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 ФГОС ДО воспитателю необходимо вести и оформить: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Локальные акты - это папка с инструкциями: должностная, охраны труда, по охране здоровья и жизни детей по образцу вашего дошкольного учреждения. Она делается один раз и периодически обновляется.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Срок хранения - постоянно.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21537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Рабочая программа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которая составлена в рамках реализации ФГОС ДО по возрастным группам на 1 учебный год.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Разделы рабочей программы по ФГОС ДО.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Титульный лист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2. Содержание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Целевой раздел: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Пояснительная записка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Цель и задачи основной образовательной программы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Принципы и подходы в организации образовательного процесса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Содержание психолого-педагогической работы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Значимые для разработки и реализации рабочей программы характеристики. Особенности организации образовательного процесса в группе (климатические, демографические, национально - культурные и другие)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Возрастные и индивидуальные особенности детей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Планируемые результаты освоения Программы.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7"/>
            <a:ext cx="842968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Содержательный раздел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Учебный план реализации ООП ДО в старшей группе МБДОУ «Детский сад № __». В виде таблицы: Направления развития; Виды детской деятельности; возрастная группа; Формы образовательной деятельности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Перечень методических пособий, обеспечивающих реализацию образовательной деятельности в группе. В виде таблицы: Направление развития; методические пособия; наглядно – дидактические пособия; рабочие тетради.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Формы, способы, методы и средства реализации программы в группе. В виде таблицы: направление развития; формы реализации программы (Совместная деятельность, Самостоятельная деятельность, Взаимодействие с семьей) ; способы; методы и приемы; средства)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Содержание коррекционной работы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Логопункт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психологическая служба;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ПМПк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ДОУ) 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Взаимодействие с семьей, социумом.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Планирование работы с детьми в группе: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Примерное годовое планирование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Календарно-тематическое планирование (ООД и совместная деятельность)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Модель организации совместной деятельности воспитателя с воспитанниками ДОУ.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Часть ДОУ: Особенности организации образовательного процесса в группе (климатические, демографические, национально - культурные и другие)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642918"/>
            <a:ext cx="81439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5. 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Организационный раздел.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• Оформление предметно-пространственной среды.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• Режим дня, структура ООД (расписание занятий, двигательный режим, схема закаливания детей)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• Перечень методических пособий (для реализации основной части и части ДОУ)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82868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Комплексно-тематическое планирование.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Оно построено на тематическом принципе и позволяет воспитателю не только планомерно решать поставленные задачи и легко вводить региональные и этнокультурные компоненты, но и в зависимости от особенностей своего дошкольного учреждения по своему усмотрению частично или полностью менять темы или названия тем.</a:t>
            </a:r>
            <a:r>
              <a:rPr lang="ru-RU" sz="2400" b="1" i="1" dirty="0"/>
              <a:t> 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3143248"/>
            <a:ext cx="82868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Календарный план воспитательно-образовательной деятельности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это уже конкретный подробный план на каждый день. Он должен быть согласован с рабочей программой и комплексно-тематическим планом. Здесь записываем все, что будем делать с детками за день: зарядка, занятия, игры, прогулки, режимные моменты, работу с родителями и т.д..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1785925"/>
          <a:ext cx="8072493" cy="3727373"/>
        </p:xfrm>
        <a:graphic>
          <a:graphicData uri="http://schemas.openxmlformats.org/drawingml/2006/table">
            <a:tbl>
              <a:tblPr/>
              <a:tblGrid>
                <a:gridCol w="8856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59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1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4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46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063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099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57084"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latin typeface="Times New Roman"/>
                          <a:ea typeface="Calibri"/>
                          <a:cs typeface="Times New Roman"/>
                        </a:rPr>
                        <a:t>День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Режим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Содержание образования, развития, реализуемые образовательные области (направления) Педагогические цели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Индивидуальная работа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Условия и средства реализации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Целевые ориентиры образования как социально-нормативные характеристики возможных достижений ребенка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Взаимодействие с родителями/ социальными партнерами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7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Материально-технические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Дидактические, методические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8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Утро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78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ООД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78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ПРОГУЛКА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36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Работа перед сном.КГН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78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ВЕЧЕР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34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Прогулка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7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endParaRPr lang="en-US" sz="7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7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267" marR="45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285728"/>
            <a:ext cx="864396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Планирование  воспитательно-образовательной работы                      группе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ДАТА 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 недели: 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Итоговое событие:  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Ответственный за проведение итогового события: 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223</TotalTime>
  <Words>1806</Words>
  <Application>Microsoft Office PowerPoint</Application>
  <PresentationFormat>Экран (4:3)</PresentationFormat>
  <Paragraphs>245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Times New Roman</vt:lpstr>
      <vt:lpstr>Verdana</vt:lpstr>
      <vt:lpstr>Wingdings 2</vt:lpstr>
      <vt:lpstr>Аспект</vt:lpstr>
      <vt:lpstr>Документационное обеспечение группы  ДОУ по ФГОС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Документация воспитателя ДОУ по ФГОС</dc:title>
  <dc:creator>николай емельянов</dc:creator>
  <cp:lastModifiedBy>User</cp:lastModifiedBy>
  <cp:revision>28</cp:revision>
  <dcterms:created xsi:type="dcterms:W3CDTF">2021-02-28T05:09:34Z</dcterms:created>
  <dcterms:modified xsi:type="dcterms:W3CDTF">2023-04-10T11:04:59Z</dcterms:modified>
</cp:coreProperties>
</file>