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713" autoAdjust="0"/>
  </p:normalViewPr>
  <p:slideViewPr>
    <p:cSldViewPr>
      <p:cViewPr varScale="1">
        <p:scale>
          <a:sx n="108" d="100"/>
          <a:sy n="108" d="100"/>
        </p:scale>
        <p:origin x="1302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3573016"/>
            <a:ext cx="7772400" cy="1470025"/>
          </a:xfrm>
        </p:spPr>
        <p:txBody>
          <a:bodyPr>
            <a:noAutofit/>
          </a:bodyPr>
          <a:lstStyle/>
          <a:p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cs typeface="Arial" charset="0"/>
              </a:rPr>
              <a:t>Художественно-эстетическая деятельность дошкольников 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871592" y="5445224"/>
            <a:ext cx="3272408" cy="1412776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sz="1800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Arial" charset="0"/>
              </a:rPr>
              <a:t>Подготовила: воспитатель МАДОУ №18 «Полянка» </a:t>
            </a:r>
          </a:p>
          <a:p>
            <a:pPr>
              <a:lnSpc>
                <a:spcPct val="80000"/>
              </a:lnSpc>
            </a:pPr>
            <a:r>
              <a:rPr lang="ru-RU" sz="1800" dirty="0" err="1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Arial" charset="0"/>
              </a:rPr>
              <a:t>Бусарова</a:t>
            </a:r>
            <a:r>
              <a:rPr lang="ru-RU" sz="1800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Arial" charset="0"/>
              </a:rPr>
              <a:t> Ольга Сергеевна</a:t>
            </a:r>
          </a:p>
          <a:p>
            <a:pPr>
              <a:lnSpc>
                <a:spcPct val="80000"/>
              </a:lnSpc>
            </a:pPr>
            <a:r>
              <a:rPr lang="ru-RU" sz="1800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Arial" charset="0"/>
              </a:rPr>
              <a:t>201</a:t>
            </a:r>
            <a:r>
              <a:rPr lang="en-US" sz="1800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Arial" charset="0"/>
              </a:rPr>
              <a:t>9</a:t>
            </a:r>
            <a:r>
              <a:rPr lang="ru-RU" sz="1800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Arial" charset="0"/>
              </a:rPr>
              <a:t>г.</a:t>
            </a:r>
          </a:p>
          <a:p>
            <a:endParaRPr lang="ru-RU" sz="1100" dirty="0">
              <a:latin typeface="Bookman Old Style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BigBos\Dropbox\5.18\DSC_032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483768" y="260648"/>
            <a:ext cx="4547062" cy="3133898"/>
          </a:xfrm>
          <a:prstGeom prst="rect">
            <a:avLst/>
          </a:prstGeom>
          <a:ln>
            <a:noFill/>
          </a:ln>
          <a:effectLst>
            <a:innerShdw blurRad="63500" dist="50800" dir="2700000">
              <a:schemeClr val="accent4">
                <a:lumMod val="75000"/>
                <a:alpha val="50000"/>
              </a:schemeClr>
            </a:innerShdw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v.900igr.net:10/datas/geografija/Priroda-Rossii/0011-011-Spasibo-za-vnimani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8460432" cy="63453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Arial" charset="0"/>
              </a:rPr>
              <a:t>Реализация художественно-эстетического направления развития детей дошкольного возраста в ФГОС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anchor="ctr">
            <a:normAutofit fontScale="77500" lnSpcReduction="20000"/>
          </a:bodyPr>
          <a:lstStyle/>
          <a:p>
            <a:pPr>
              <a:buNone/>
            </a:pPr>
            <a:r>
              <a:rPr lang="ru-RU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Arial" charset="0"/>
              </a:rPr>
              <a:t>	Художественно-эстетическое развитие</a:t>
            </a:r>
            <a:r>
              <a:rPr lang="ru-RU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Arial" charset="0"/>
              </a:rPr>
              <a:t> предполагает развитие предпосылок ценностно-смыслового восприятия и понимания произведений искусства (словесного, музыкального, изобразительного), мира природы; становление эстетического отношения к окружающему миру; формирование элементарных представлений о видах искусства; восприятие музыки, художественной литературы, фольклора; стимулирование сопереживания персонажам художественных произведений; реализацию самостоятельной творческой деятельности детей (изобразительной, конструктивно-модельной, музыкальной и др.).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8024" y="260648"/>
            <a:ext cx="3909120" cy="3600400"/>
          </a:xfrm>
        </p:spPr>
        <p:txBody>
          <a:bodyPr>
            <a:noAutofit/>
          </a:bodyPr>
          <a:lstStyle/>
          <a:p>
            <a:pPr algn="l"/>
            <a:r>
              <a:rPr lang="ru-RU" sz="2000" dirty="0"/>
              <a:t>	Формирование общей культуры личности происходит в процессе художественно-эстетической деятельности.</a:t>
            </a:r>
            <a:br>
              <a:rPr lang="ru-RU" sz="2000" dirty="0"/>
            </a:br>
            <a:r>
              <a:rPr lang="ru-RU" sz="2000" dirty="0"/>
              <a:t>	Художественно-эстетическая деятельность – </a:t>
            </a:r>
            <a:r>
              <a:rPr lang="ru-RU" sz="2000" dirty="0" err="1"/>
              <a:t>деятельность</a:t>
            </a:r>
            <a:r>
              <a:rPr lang="ru-RU" sz="2000" dirty="0"/>
              <a:t>, возникающая у ребенка под влиянием литературного, музыкального произведения или произведения изобразительного искусства.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3789040"/>
            <a:ext cx="8229600" cy="2952328"/>
          </a:xfrm>
          <a:scene3d>
            <a:camera prst="orthographicFront"/>
            <a:lightRig rig="threePt" dir="t"/>
          </a:scene3d>
          <a:sp3d extrusionH="114300">
            <a:extrusionClr>
              <a:schemeClr val="accent4">
                <a:lumMod val="75000"/>
              </a:schemeClr>
            </a:extrusionClr>
          </a:sp3d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Arial" charset="0"/>
              </a:rPr>
              <a:t>		</a:t>
            </a:r>
            <a:r>
              <a:rPr lang="ru-RU" sz="2400" dirty="0"/>
              <a:t>В связи с этим, особое внимание следует обратить на такое понятие, как «восприятие». Это психический процесс осознанного, личностного, эмоционального постижения и осмысления произведения искусства. Ребенок по-своему воспринимает художественные образы, обогащает их собственным воображением, соотносит со своим личным опытом.</a:t>
            </a:r>
            <a:br>
              <a:rPr lang="ru-RU" sz="2400" dirty="0"/>
            </a:br>
            <a:r>
              <a:rPr lang="ru-RU" sz="2400" dirty="0"/>
              <a:t>Одна из главных задач педагога в этом направлении — развитие эмоциональной отзывчивости. Через сопереживание, соучастие, «вхождение в образ» происходит формирование основ художественно-эстетической культуры личности дошкольника.</a:t>
            </a:r>
          </a:p>
        </p:txBody>
      </p:sp>
      <p:pic>
        <p:nvPicPr>
          <p:cNvPr id="2050" name="Picture 2" descr="C:\Users\BigBos\Dropbox\5.18\2015-12-01 11.22.5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548680"/>
            <a:ext cx="4736527" cy="2664296"/>
          </a:xfrm>
          <a:prstGeom prst="rect">
            <a:avLst/>
          </a:prstGeom>
          <a:noFill/>
          <a:effectLst>
            <a:innerShdw blurRad="63500" dist="50800" dir="2700000">
              <a:prstClr val="black">
                <a:alpha val="50000"/>
              </a:prstClr>
            </a:inn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864096"/>
          </a:xfrm>
        </p:spPr>
        <p:txBody>
          <a:bodyPr>
            <a:noAutofit/>
          </a:bodyPr>
          <a:lstStyle/>
          <a:p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charset="0"/>
              </a:rPr>
              <a:t>К художественно-эстетической деятельности относится: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124745"/>
            <a:ext cx="7128792" cy="3096344"/>
          </a:xfrm>
        </p:spPr>
        <p:txBody>
          <a:bodyPr/>
          <a:lstStyle/>
          <a:p>
            <a:pPr indent="358775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Изобразительная деятельность;</a:t>
            </a:r>
          </a:p>
          <a:p>
            <a:pPr indent="358775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Музыкальное восприятие; </a:t>
            </a:r>
          </a:p>
          <a:p>
            <a:pPr indent="358775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Восприятие художественной литературы.</a:t>
            </a:r>
          </a:p>
          <a:p>
            <a:pPr>
              <a:buNone/>
            </a:pPr>
            <a:r>
              <a:rPr lang="ru-RU" dirty="0"/>
              <a:t>		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Ребенок, в соответствии со своими возрастными возможностями и особенностями, должен знать сказки, песни, стихотворения;</a:t>
            </a:r>
          </a:p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  уметь танцевать, конструировать, рисовать.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5" name="Picture 1" descr="C:\Users\BigBos\Dropbox\5.18\2016-01-29 16.40.5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07504" y="4221088"/>
            <a:ext cx="4222865" cy="2377440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</p:pic>
      <p:pic>
        <p:nvPicPr>
          <p:cNvPr id="1026" name="Picture 2" descr="C:\Users\BigBos\Dropbox\5.18\2015-12-29 11.13.0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891251" y="2851265"/>
            <a:ext cx="2252749" cy="4006735"/>
          </a:xfrm>
          <a:prstGeom prst="rect">
            <a:avLst/>
          </a:prstGeom>
          <a:noFill/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Проект «Транспорт»</a:t>
            </a:r>
          </a:p>
        </p:txBody>
      </p:sp>
      <p:pic>
        <p:nvPicPr>
          <p:cNvPr id="17410" name="Picture 2" descr="C:\Users\BigBos\Dropbox\5.18\2015-12-14 16.26.4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4221088"/>
            <a:ext cx="4283968" cy="2409732"/>
          </a:xfrm>
          <a:prstGeom prst="rect">
            <a:avLst/>
          </a:prstGeom>
          <a:noFill/>
          <a:ln cap="sq">
            <a:solidFill>
              <a:schemeClr val="tx1"/>
            </a:solidFill>
            <a:prstDash val="dash"/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17411" name="Picture 3" descr="C:\Users\BigBos\Dropbox\5.18\2015-11-19 10.08.0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07504" y="4221088"/>
            <a:ext cx="4355869" cy="2452255"/>
          </a:xfrm>
          <a:prstGeom prst="rect">
            <a:avLst/>
          </a:prstGeom>
          <a:noFill/>
          <a:ln>
            <a:noFill/>
          </a:ln>
          <a:effectLst>
            <a:innerShdw blurRad="63500" dist="50800" dir="18900000">
              <a:schemeClr val="tx1">
                <a:alpha val="50000"/>
              </a:schemeClr>
            </a:innerShd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</p:pic>
      <p:pic>
        <p:nvPicPr>
          <p:cNvPr id="17413" name="Picture 5" descr="C:\Users\BigBos\Dropbox\5.18\2015-11-18 15.05.28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268760"/>
            <a:ext cx="4352483" cy="2448272"/>
          </a:xfrm>
          <a:prstGeom prst="rect">
            <a:avLst/>
          </a:prstGeom>
          <a:noFill/>
          <a:effectLst>
            <a:innerShdw blurRad="63500" dist="50800" dir="2700000">
              <a:schemeClr val="accent4">
                <a:lumMod val="75000"/>
                <a:alpha val="50000"/>
              </a:schemeClr>
            </a:innerShdw>
          </a:effectLst>
          <a:scene3d>
            <a:camera prst="orthographicFront"/>
            <a:lightRig rig="threePt" dir="t"/>
          </a:scene3d>
          <a:sp3d prstMaterial="metal">
            <a:bevelT prst="angle"/>
            <a:bevelB w="101600" prst="riblet"/>
          </a:sp3d>
        </p:spPr>
      </p:pic>
      <p:pic>
        <p:nvPicPr>
          <p:cNvPr id="17415" name="Picture 7" descr="C:\Users\BigBos\Dropbox\5.18\2016-01-14 08.22.03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1268760"/>
            <a:ext cx="4224469" cy="2376264"/>
          </a:xfrm>
          <a:prstGeom prst="rect">
            <a:avLst/>
          </a:prstGeom>
          <a:noFill/>
          <a:effectLst>
            <a:innerShdw blurRad="63500" dist="50800" dir="2700000">
              <a:schemeClr val="accent4">
                <a:lumMod val="75000"/>
                <a:alpha val="50000"/>
              </a:schemeClr>
            </a:innerShdw>
          </a:effectLst>
          <a:scene3d>
            <a:camera prst="orthographicFront"/>
            <a:lightRig rig="threePt" dir="t"/>
          </a:scene3d>
          <a:sp3d>
            <a:bevelT w="114300" prst="hardEdge"/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Зимняя звуковая охота</a:t>
            </a:r>
          </a:p>
        </p:txBody>
      </p:sp>
      <p:pic>
        <p:nvPicPr>
          <p:cNvPr id="18434" name="Picture 2" descr="F:\Ольгино\САД 2093 средняя группа 4-5\охота на зимние звукм\зимняя звуковая охота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21287641">
            <a:off x="395536" y="1268760"/>
            <a:ext cx="3811851" cy="5207224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18435" name="Picture 3" descr="C:\Users\BigBos\Dropbox\5.18\2016-01-21 10.57.2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1124744"/>
            <a:ext cx="4016446" cy="2259251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relaxedInset"/>
            <a:bevelB w="165100" prst="coolSlant"/>
          </a:sp3d>
        </p:spPr>
      </p:pic>
      <p:pic>
        <p:nvPicPr>
          <p:cNvPr id="18436" name="Picture 4" descr="C:\Users\BigBos\Dropbox\5.18\2016-01-14 10.55.4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4293096"/>
            <a:ext cx="4096455" cy="2304256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relaxedInset"/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3" name="Picture 7" descr="C:\Users\BigBos\Dropbox\5.18\2016-03-25 07.53.4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3140968"/>
            <a:ext cx="1984721" cy="3528392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B prst="relaxedInset"/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Конструирование </a:t>
            </a:r>
          </a:p>
        </p:txBody>
      </p:sp>
      <p:pic>
        <p:nvPicPr>
          <p:cNvPr id="19458" name="Picture 2" descr="C:\Users\BigBos\Dropbox\5.18\2015-11-17 12.11.3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248" y="332656"/>
            <a:ext cx="2025225" cy="360040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52400" h="50800" prst="softRound"/>
          </a:sp3d>
        </p:spPr>
      </p:pic>
      <p:pic>
        <p:nvPicPr>
          <p:cNvPr id="19459" name="Picture 3" descr="C:\Users\BigBos\Dropbox\5.18\2015-12-04 17.24.0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4149080"/>
            <a:ext cx="4352484" cy="2448272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 extrusionH="76200">
            <a:bevelB w="139700" prst="cross"/>
            <a:extrusionClr>
              <a:schemeClr val="accent4">
                <a:lumMod val="75000"/>
              </a:schemeClr>
            </a:extrusionClr>
          </a:sp3d>
        </p:spPr>
      </p:pic>
      <p:pic>
        <p:nvPicPr>
          <p:cNvPr id="19462" name="Picture 6" descr="C:\Users\BigBos\Dropbox\5.18\2016-03-25 07.54.10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2276872"/>
            <a:ext cx="2495876" cy="4437112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B w="139700" prst="cross"/>
          </a:sp3d>
        </p:spPr>
      </p:pic>
      <p:pic>
        <p:nvPicPr>
          <p:cNvPr id="19461" name="Picture 5" descr="C:\Users\BigBos\Dropbox\5.18\2016-03-09 15.38.09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052736"/>
            <a:ext cx="3547886" cy="1995686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19460" name="Picture 4" descr="C:\Users\BigBos\Dropbox\5.18\2015-12-11 16.40.32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2276872"/>
            <a:ext cx="2592288" cy="1458162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angle"/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1" name="Picture 3" descr="C:\Users\BigBos\Desktop\14723_400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14566" y="2780928"/>
            <a:ext cx="7029434" cy="407707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55976" y="274638"/>
            <a:ext cx="4330824" cy="2074242"/>
          </a:xfrm>
        </p:spPr>
        <p:txBody>
          <a:bodyPr>
            <a:no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Настольно-печатная игра 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НАША РОДИНА</a:t>
            </a:r>
          </a:p>
        </p:txBody>
      </p:sp>
      <p:pic>
        <p:nvPicPr>
          <p:cNvPr id="22530" name="Picture 2" descr="C:\Users\BigBos\Desktop\062849_70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125838" cy="41258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Autofit/>
          </a:bodyPr>
          <a:lstStyle/>
          <a:p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Экспериментальная творческая деятельность</a:t>
            </a:r>
          </a:p>
        </p:txBody>
      </p:sp>
      <p:pic>
        <p:nvPicPr>
          <p:cNvPr id="20482" name="Picture 2" descr="C:\Users\BigBos\Dropbox\5.18\2016-03-28 17.10.1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276872"/>
            <a:ext cx="2430270" cy="432048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 extrusionH="127000">
            <a:bevelT w="114300" prst="hardEdge"/>
            <a:extrusionClr>
              <a:schemeClr val="accent4">
                <a:lumMod val="75000"/>
              </a:schemeClr>
            </a:extrusionClr>
          </a:sp3d>
        </p:spPr>
      </p:pic>
      <p:pic>
        <p:nvPicPr>
          <p:cNvPr id="20483" name="Picture 3" descr="C:\Users\BigBos\Dropbox\5.18\2016-03-28 17.13.2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2492896"/>
            <a:ext cx="2349261" cy="4176464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20484" name="Picture 4" descr="C:\Users\BigBos\Dropbox\5.18\2016-03-29 07.39.0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2132856"/>
            <a:ext cx="2511279" cy="4464496"/>
          </a:xfrm>
          <a:prstGeom prst="rect">
            <a:avLst/>
          </a:prstGeom>
          <a:noFill/>
          <a:effectLst>
            <a:innerShdw blurRad="63500" dist="50800" dir="18900000">
              <a:prstClr val="black">
                <a:alpha val="50000"/>
              </a:prstClr>
            </a:innerShdw>
          </a:effectLst>
        </p:spPr>
      </p:pic>
      <p:pic>
        <p:nvPicPr>
          <p:cNvPr id="20485" name="Picture 5" descr="C:\Users\BigBos\Dropbox\5.18\2016-03-28 17.28.14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1052736"/>
            <a:ext cx="3779912" cy="2126201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relaxedInset"/>
          </a:sp3d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</TotalTime>
  <Words>266</Words>
  <Application>Microsoft Office PowerPoint</Application>
  <PresentationFormat>Экран (4:3)</PresentationFormat>
  <Paragraphs>19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Book Antiqua</vt:lpstr>
      <vt:lpstr>Bookman Old Style</vt:lpstr>
      <vt:lpstr>Calibri</vt:lpstr>
      <vt:lpstr>Times New Roman</vt:lpstr>
      <vt:lpstr>Тема Office</vt:lpstr>
      <vt:lpstr>Художественно-эстетическая деятельность дошкольников </vt:lpstr>
      <vt:lpstr>Реализация художественно-эстетического направления развития детей дошкольного возраста в ФГОС</vt:lpstr>
      <vt:lpstr> Формирование общей культуры личности происходит в процессе художественно-эстетической деятельности.  Художественно-эстетическая деятельность – деятельность, возникающая у ребенка под влиянием литературного, музыкального произведения или произведения изобразительного искусства.</vt:lpstr>
      <vt:lpstr>К художественно-эстетической деятельности относится:</vt:lpstr>
      <vt:lpstr>Проект «Транспорт»</vt:lpstr>
      <vt:lpstr>Зимняя звуковая охота</vt:lpstr>
      <vt:lpstr>Конструирование </vt:lpstr>
      <vt:lpstr>Настольно-печатная игра  НАША РОДИНА</vt:lpstr>
      <vt:lpstr>Экспериментальная творческая деятельность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Художественно-эстетическая деятельность дошкольников</dc:title>
  <dc:creator>BigBos</dc:creator>
  <cp:lastModifiedBy>Олька</cp:lastModifiedBy>
  <cp:revision>20</cp:revision>
  <dcterms:created xsi:type="dcterms:W3CDTF">2016-03-28T17:44:54Z</dcterms:created>
  <dcterms:modified xsi:type="dcterms:W3CDTF">2023-04-10T18:40:03Z</dcterms:modified>
</cp:coreProperties>
</file>