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7"/>
  </p:notesMasterIdLst>
  <p:sldIdLst>
    <p:sldId id="256" r:id="rId2"/>
    <p:sldId id="259" r:id="rId3"/>
    <p:sldId id="271" r:id="rId4"/>
    <p:sldId id="270" r:id="rId5"/>
    <p:sldId id="258" r:id="rId6"/>
    <p:sldId id="268" r:id="rId7"/>
    <p:sldId id="257" r:id="rId8"/>
    <p:sldId id="269" r:id="rId9"/>
    <p:sldId id="260" r:id="rId10"/>
    <p:sldId id="265" r:id="rId11"/>
    <p:sldId id="263" r:id="rId12"/>
    <p:sldId id="276" r:id="rId13"/>
    <p:sldId id="278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9E5BD"/>
    <a:srgbClr val="FF3300"/>
    <a:srgbClr val="FF9900"/>
    <a:srgbClr val="EC8412"/>
    <a:srgbClr val="3399FF"/>
    <a:srgbClr val="CC66FF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17" autoAdjust="0"/>
    <p:restoredTop sz="66403" autoAdjust="0"/>
  </p:normalViewPr>
  <p:slideViewPr>
    <p:cSldViewPr>
      <p:cViewPr varScale="1">
        <p:scale>
          <a:sx n="101" d="100"/>
          <a:sy n="101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7D78F8-A1E6-40E6-87A3-4D0A859DD853}" type="datetimeFigureOut">
              <a:rPr lang="ru-RU"/>
              <a:pPr>
                <a:defRPr/>
              </a:pPr>
              <a:t>10.04.2023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A1ECB61-FFA3-4691-8ABC-F41F71296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6862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B507F34-D65E-4FD5-A576-5C45AB43EF6E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F56B73C-9ED7-4588-A9ED-2D93900A3F24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364 h 2182"/>
                <a:gd name="T4" fmla="*/ 12367 w 4897"/>
                <a:gd name="T5" fmla="*/ 364 h 2182"/>
                <a:gd name="T6" fmla="*/ 1236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0240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05454-BD55-410F-BD3F-B46C9650C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983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B2C00-92E1-4E4C-BAC5-ACBD6478C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206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912C6-8C28-47D0-8A9C-8A059B292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1283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FC11D-647B-4658-9889-FE6667B2E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190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1E2C5-FE0E-4E65-80C2-53B80BFA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65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ACCA8-A08B-4B02-852D-0D04415AA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908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D16C6-5A69-46D3-831E-5A1B22708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51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FA158-5005-487B-974F-899D4FEE1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943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92D2-EC84-4EDE-8A2E-DA2AC2659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608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6882B-4BBF-4542-BF6B-0B4C0A880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373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C1C69-2A82-43B2-8202-C828B0DF9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64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993EA-F5F0-40A9-9F99-46A344BDC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113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 h 2182"/>
                <a:gd name="T4" fmla="*/ 12367 w 4897"/>
                <a:gd name="T5" fmla="*/ 5 h 2182"/>
                <a:gd name="T6" fmla="*/ 1236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4 h 2182"/>
                <a:gd name="T4" fmla="*/ 12367 w 4897"/>
                <a:gd name="T5" fmla="*/ 4 h 2182"/>
                <a:gd name="T6" fmla="*/ 1236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138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138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138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138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138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013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E09C6F0-D095-4A0E-B32A-D1253B711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139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9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2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915400" cy="1447800"/>
          </a:xfrm>
        </p:spPr>
        <p:txBody>
          <a:bodyPr/>
          <a:lstStyle/>
          <a:p>
            <a:pPr algn="ctr">
              <a:defRPr/>
            </a:pPr>
            <a:r>
              <a:rPr lang="ru-RU" sz="4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ПОРТФОЛИО</a:t>
            </a:r>
            <a:br>
              <a:rPr lang="ru-RU" sz="4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музыкального руководителя</a:t>
            </a:r>
            <a:b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Беляковой Марины Владимировны</a:t>
            </a:r>
            <a:b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1800" i="1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«Без музыкального воспитания невозможно полноценное умственное развитие»  В. Сухомлинский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8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8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 smtClean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419600"/>
            <a:ext cx="8229600" cy="3276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endParaRPr lang="ru-RU" sz="1800" dirty="0" smtClean="0"/>
          </a:p>
          <a:p>
            <a:pPr eaLnBrk="1" hangingPunct="1">
              <a:defRPr/>
            </a:pPr>
            <a:r>
              <a:rPr lang="ru-RU" sz="1600" b="1" dirty="0" smtClean="0">
                <a:latin typeface="Times New Roman" pitchFamily="18" charset="0"/>
              </a:rPr>
              <a:t> </a:t>
            </a:r>
          </a:p>
          <a:p>
            <a:pPr algn="l" eaLnBrk="1" hangingPunct="1">
              <a:defRPr/>
            </a:pPr>
            <a:endParaRPr lang="ru-RU" sz="800" dirty="0" smtClean="0"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800" dirty="0" smtClean="0"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800" dirty="0" smtClean="0"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l">
              <a:spcBef>
                <a:spcPct val="0"/>
              </a:spcBef>
              <a:defRPr/>
            </a:pPr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Стаж педагогической деятельности:  36 лет</a:t>
            </a:r>
          </a:p>
          <a:p>
            <a:pPr algn="l">
              <a:spcBef>
                <a:spcPct val="0"/>
              </a:spcBef>
              <a:defRPr/>
            </a:pPr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Занимаемая должность: Музыкальный руководитель, воспитатель</a:t>
            </a:r>
          </a:p>
          <a:p>
            <a:pPr algn="l">
              <a:spcBef>
                <a:spcPct val="0"/>
              </a:spcBef>
              <a:defRPr/>
            </a:pPr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Категория: первая квалификационная категория</a:t>
            </a:r>
          </a:p>
          <a:p>
            <a:pPr algn="l">
              <a:spcBef>
                <a:spcPct val="0"/>
              </a:spcBef>
              <a:defRPr/>
            </a:pPr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Место работы: МДОУ «Детский сад пос.Белоярский </a:t>
            </a:r>
            <a:r>
              <a:rPr lang="ru-RU" sz="1600" b="1" i="1" dirty="0" err="1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Новобурасского</a:t>
            </a:r>
            <a:r>
              <a:rPr lang="ru-RU" sz="1600" b="1" i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 района Саратовской области»</a:t>
            </a:r>
          </a:p>
          <a:p>
            <a:pPr>
              <a:spcBef>
                <a:spcPct val="0"/>
              </a:spcBef>
              <a:defRPr/>
            </a:pP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1800" dirty="0" smtClean="0"/>
              <a:t> </a:t>
            </a:r>
          </a:p>
        </p:txBody>
      </p:sp>
      <p:pic>
        <p:nvPicPr>
          <p:cNvPr id="3077" name="Рисунок 11" descr="74622822_muzyka6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2743200"/>
            <a:ext cx="22907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12" descr="74622822_muzyka6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22907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Work\Desktop\20210222_000935.jpg"/>
          <p:cNvPicPr>
            <a:picLocks noChangeAspect="1" noChangeArrowheads="1"/>
          </p:cNvPicPr>
          <p:nvPr/>
        </p:nvPicPr>
        <p:blipFill>
          <a:blip r:embed="rId4"/>
          <a:srcRect l="7860" b="12704"/>
          <a:stretch>
            <a:fillRect/>
          </a:stretch>
        </p:blipFill>
        <p:spPr bwMode="auto">
          <a:xfrm>
            <a:off x="3286117" y="2220818"/>
            <a:ext cx="2857520" cy="31081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385175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smtClean="0"/>
              <a:t> </a:t>
            </a:r>
            <a:endParaRPr lang="ru-RU" sz="3200" dirty="0" smtClean="0"/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838200"/>
            <a:ext cx="8159750" cy="5867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</a:rPr>
              <a:t>Коммуникативный танец - Приветствие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/>
              <a:t> </a:t>
            </a:r>
            <a:r>
              <a:rPr lang="ru-RU" sz="1400" b="1" dirty="0" smtClean="0"/>
              <a:t>                        к</a:t>
            </a:r>
          </a:p>
        </p:txBody>
      </p:sp>
      <p:pic>
        <p:nvPicPr>
          <p:cNvPr id="12292" name="Picture 6" descr="C:\Documents and Settings\Комп\Рабочий стол\ФОТО ДетСад\IMG_20230330_090730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4343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C:\Documents and Settings\Комп\Рабочий стол\ФОТО ДетСад\IMG_20230330_090741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4114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11" descr="74622822_muzyka68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5562600"/>
            <a:ext cx="13001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11" descr="74622822_muzyka68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486400"/>
            <a:ext cx="13001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400" i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Чтоб вырастить  певцов и музыкантов    развить мне в детях надо множество талантов. Их научить красиво  петь и танцевать и перед публикой на сцене выступать.</a:t>
            </a:r>
            <a:r>
              <a:rPr lang="ru-RU" sz="2400" dirty="0" smtClean="0">
                <a:solidFill>
                  <a:srgbClr val="F9E5BD"/>
                </a:solidFill>
              </a:rPr>
              <a:t/>
            </a:r>
            <a:br>
              <a:rPr lang="ru-RU" sz="2400" dirty="0" smtClean="0">
                <a:solidFill>
                  <a:srgbClr val="F9E5BD"/>
                </a:solidFill>
              </a:rPr>
            </a:br>
            <a:endParaRPr lang="ru-RU" sz="2400" dirty="0" smtClean="0"/>
          </a:p>
        </p:txBody>
      </p:sp>
      <p:sp>
        <p:nvSpPr>
          <p:cNvPr id="901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752600"/>
            <a:ext cx="800735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13316" name="Picture 7" descr="C:\Documents and Settings\Комп\Рабочий стол\ФОТО ДетСад\IMG_20230326_120651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534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385175" cy="1447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Родители – союзники!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Мне помощь их нужна! И в праздники и в будни они мне помогают – костюмы приготовят и сами выступают. Но главное в другом – с детьми своими вместе семейный строят дом, в котором море творчества, единство и любовь.</a:t>
            </a:r>
          </a:p>
        </p:txBody>
      </p:sp>
      <p:sp>
        <p:nvSpPr>
          <p:cNvPr id="1198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990600"/>
            <a:ext cx="5943600" cy="3581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200" b="1" dirty="0" smtClean="0"/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200" b="1" dirty="0" smtClean="0"/>
              <a:t>                        </a:t>
            </a:r>
          </a:p>
        </p:txBody>
      </p:sp>
      <p:pic>
        <p:nvPicPr>
          <p:cNvPr id="14340" name="Picture 5" descr="C:\Documents and Settings\Комп\Рабочий стол\ФОТО ДетСад\IMG-20230222-WA0002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743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C:\Documents and Settings\Комп\Рабочий стол\ФОТО ДетСад\IMG_20230326_180132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600200"/>
            <a:ext cx="2743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C:\Documents and Settings\Комп\Рабочий стол\ФОТО ДетСад\IMG_20230221_163934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600200"/>
            <a:ext cx="2667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C:\Documents and Settings\Комп\Рабочий стол\ФОТО ДетСад\IMG_20230221_162108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3810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C:\Documents and Settings\Комп\Рабочий стол\ФОТО ДетСад\IMG_20230221_162454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886200"/>
            <a:ext cx="4038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Системность повышения квалификации</a:t>
            </a:r>
            <a:endParaRPr lang="ru-RU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4547159"/>
        </p:xfrm>
        <a:graphic>
          <a:graphicData uri="http://schemas.openxmlformats.org/drawingml/2006/table">
            <a:tbl>
              <a:tblPr/>
              <a:tblGrid>
                <a:gridCol w="1371600"/>
                <a:gridCol w="3048000"/>
                <a:gridCol w="1066800"/>
                <a:gridCol w="2520950"/>
              </a:tblGrid>
              <a:tr h="914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 учебы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курсов повышения квалификации 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чество часов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полученного документа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609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«Музыкальное воспитание в дошкольной образовательной организации в соответствии с  ФГОС ДО»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«Особенности работы образовательной организации в условиях сложной санитарно-эпидемиологической обстановки. Использование новейших технологий в организации образовательного процесса»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Удостоверение о  повышении квалификации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Удостоверение о  повышении квалификации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</a:tr>
              <a:tr h="371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46" y="0"/>
            <a:ext cx="8996354" cy="67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11" descr="74622822_muzyka68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3600" y="3886200"/>
            <a:ext cx="2981325" cy="26860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0" y="1905000"/>
            <a:ext cx="50292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Все начинается с детского сада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Первые трудности, первый успех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Знаю я, педагогу надо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Ключик заветный найти для всех.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Чтоб научить малышей прекрасному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Надо в гармонии с музыкой жить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Ведь в ней таится великая сила,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Что заставляет нас думать, творить…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Натура ребенка как нежная скрипка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Умело настроить ее поспеши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Чтобы запели трепетно, тонко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Струны открытой , юной души!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i="1">
              <a:solidFill>
                <a:srgbClr val="F9E5B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i="1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                         Т. В. Кузнецова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355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Мои педагогические принципы</a:t>
            </a:r>
            <a:r>
              <a:rPr lang="ru-RU" sz="2400" i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Arial" charset="0"/>
              </a:rPr>
            </a:br>
            <a:endParaRPr lang="ru-RU" sz="2400" b="0" dirty="0" smtClean="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371600"/>
            <a:ext cx="800735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FF33CC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«Наше призвание- помочь детям войти  в мир музыки, понять ее законы, приобщиться к ее таинствам. Процесс этот бесконечен. Как бесконечна и безгранична вся музыкальная деятельность. Важно его начать. Дать ребенку почувствовать, что волшебный мир музыки может принести ему радость, стать понятным и близким». С.И.Мерзлякова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3886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000" i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О себе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1143000"/>
            <a:ext cx="8007350" cy="5410200"/>
          </a:xfrm>
        </p:spPr>
        <p:txBody>
          <a:bodyPr/>
          <a:lstStyle/>
          <a:p>
            <a:pPr algn="ctr">
              <a:defRPr/>
            </a:pPr>
            <a:r>
              <a:rPr lang="ru-RU" sz="1600" b="1" dirty="0" smtClean="0"/>
              <a:t>.</a:t>
            </a:r>
            <a:r>
              <a:rPr lang="ru-RU" sz="2000" i="1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Люблю свою работу, потому что это возможность постоянно находиться в мире сказки и фантазии, в мире детства.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Дети — это главные люди на нашей планете. Мы не знаем кем они станут, когда вырастут, чем они будут заниматься.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Для того, чтобы из них выросли хорошие, добрые люди и нужны мы — педагоги, способствующие открытию детьми нового, неизведанного ими мира.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В интернете я нашла стихотворение, оно очень мне понравилось, но к сожалению я не знаю автора: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На свете много разных профессий.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Но знаю моей не найти интересней.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В руках педагога бесценный клад: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Двадцать упрямых, горластых ребят,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Двадцать с глазами, как звезды лучистые,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Которых растила я добрыми, чистыми.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Мир открывала им светлый, чудесный.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1600" i="1" dirty="0" smtClean="0">
                <a:solidFill>
                  <a:srgbClr val="F9E5BD"/>
                </a:solidFill>
              </a:rPr>
              <a:t>Нету работы моей интересней.</a:t>
            </a:r>
          </a:p>
          <a:p>
            <a:pPr eaLnBrk="1" hangingPunct="1">
              <a:defRPr/>
            </a:pPr>
            <a:endParaRPr lang="ru-RU" sz="1600" b="1" dirty="0" smtClean="0"/>
          </a:p>
        </p:txBody>
      </p:sp>
      <p:pic>
        <p:nvPicPr>
          <p:cNvPr id="5124" name="Рисунок 11" descr="74622822_muzyka6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572000"/>
            <a:ext cx="22907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Направление моей работы</a:t>
            </a: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371600"/>
            <a:ext cx="8458200" cy="48768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«Инновационные технологии в музыкальном воспитании дошкольников»</a:t>
            </a:r>
          </a:p>
          <a:p>
            <a:pPr>
              <a:defRPr/>
            </a:pPr>
            <a:endParaRPr lang="ru-RU" sz="2400" b="1" u="sng" dirty="0" smtClean="0">
              <a:solidFill>
                <a:srgbClr val="F9E5B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Цель  моей работы </a:t>
            </a:r>
            <a:r>
              <a:rPr lang="ru-RU" sz="1600" b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это активное внедрение и использование инновационных технологий в музыкальном воспитании для повышения эффективности образовательного процесса и качества усвоения детьми материала образовательной  программы ДОУ.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endParaRPr lang="ru-RU" sz="1800" dirty="0" smtClean="0">
              <a:solidFill>
                <a:srgbClr val="F9E5B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Создание условий, предоставляющих возможности каждому ребенку проявить свои индивидуальные способности при общении с музыкой;</a:t>
            </a:r>
          </a:p>
          <a:p>
            <a:pPr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Творческое развитие  природной музыкальности ребенка (музыкального восприятия и музыкального слуха);</a:t>
            </a:r>
          </a:p>
          <a:p>
            <a:pPr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Повысить собственный уровень знаний путём изучения необходимой литературы по данной  теме;</a:t>
            </a:r>
          </a:p>
          <a:p>
            <a:pPr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Изучить и подобрать методический материал для разных тематических уголков. </a:t>
            </a:r>
          </a:p>
          <a:p>
            <a:pPr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Подобрать, изучить и изготовить дидактический материал для музыкальных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     занятий и организации самостоятельной деятельности детей;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b="1" i="1" dirty="0" smtClean="0"/>
          </a:p>
        </p:txBody>
      </p:sp>
      <p:pic>
        <p:nvPicPr>
          <p:cNvPr id="6148" name="Рисунок 11" descr="74622822_muzyka68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5334000"/>
            <a:ext cx="14525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228600"/>
            <a:ext cx="8534400" cy="1371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технологии, применяемые мной в музыкальном воспитании дошкольников</a:t>
            </a:r>
          </a:p>
        </p:txBody>
      </p:sp>
      <p:sp>
        <p:nvSpPr>
          <p:cNvPr id="7171" name="Прямоугольник 10"/>
          <p:cNvSpPr>
            <a:spLocks noChangeArrowheads="1"/>
          </p:cNvSpPr>
          <p:nvPr/>
        </p:nvSpPr>
        <p:spPr bwMode="auto">
          <a:xfrm>
            <a:off x="0" y="1981200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Здоровьесберегающие технологии -  валеологические песенки – распевки, пальчиковые     игры,  элементы самомассажа, дыхательная гимнастика, музыкотерапия;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Коммуникативный танец -  это несколько несложных танцевальных движений, включающих элементы импровизации, направленных на развитие взаимоотношений с партнером и группой;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Ритмопластика  - это вид музыкальной деятельности, в котором смысл музыки, ее характер и образ можно передать с помощью движений;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Элементарное музыцирование  - игра на детских музыкальных инструментах;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Музыкально-дидактические игры – являются средством активизации музыкального развития каждого ребенка, что позволяет приобщить к активному восприятию музыки;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Сказки-шумелки – сказки с шумовым оформлением являются веселыми и эффективными упражнениями для слухового восприятия, слуховой памяти  и фантазии детей;</a:t>
            </a:r>
          </a:p>
          <a:p>
            <a:pPr>
              <a:buFont typeface="Arial" pitchFamily="34" charset="0"/>
              <a:buChar char="•"/>
            </a:pPr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 Применение ИКТ – это мощное средство повышения эффективности</a:t>
            </a:r>
          </a:p>
          <a:p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обучения дошкольников. Использование ИКТ дает  </a:t>
            </a:r>
          </a:p>
          <a:p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дополнительную познавательную информацию, позволяет </a:t>
            </a:r>
          </a:p>
          <a:p>
            <a:r>
              <a:rPr lang="ru-RU" altLang="ru-RU">
                <a:solidFill>
                  <a:srgbClr val="F9E5BD"/>
                </a:solidFill>
                <a:latin typeface="Times New Roman" pitchFamily="18" charset="0"/>
                <a:cs typeface="Times New Roman" pitchFamily="18" charset="0"/>
              </a:rPr>
              <a:t>использовать разнообразный иллюстративный материал;</a:t>
            </a:r>
          </a:p>
          <a:p>
            <a:r>
              <a:rPr lang="ru-RU" altLang="ru-RU">
                <a:solidFill>
                  <a:srgbClr val="C00000"/>
                </a:solidFill>
                <a:latin typeface="Segoe Script" pitchFamily="66" charset="0"/>
              </a:rPr>
              <a:t> </a:t>
            </a:r>
            <a:endParaRPr lang="ru-RU" altLang="ru-RU"/>
          </a:p>
        </p:txBody>
      </p:sp>
      <p:pic>
        <p:nvPicPr>
          <p:cNvPr id="7172" name="Рисунок 11" descr="74622822_muzyka68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572000"/>
            <a:ext cx="22907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Ритмопластика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905000"/>
            <a:ext cx="854075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700" b="1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7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>
              <a:solidFill>
                <a:srgbClr val="F9E5BD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400" i="1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Танец «Я маме </a:t>
            </a:r>
            <a:r>
              <a:rPr lang="ru-RU" sz="1400" i="1" dirty="0" err="1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помогалочка</a:t>
            </a:r>
            <a:r>
              <a:rPr lang="ru-RU" sz="1400" i="1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Целью ритмопластики является обучение дошкольников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 восприятию музыки, передачи с помощью движений ее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содержания, закрепление и усовершенствования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 двигательных навыков, развитие чувства ритма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улучшение координации, ориентировка в пространстве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 и общей двигательной подготовке.                                                                    </a:t>
            </a:r>
            <a:r>
              <a:rPr lang="ru-RU" sz="1400" i="1" dirty="0" smtClean="0">
                <a:solidFill>
                  <a:srgbClr val="F9E5BD"/>
                </a:solidFill>
                <a:effectLst/>
                <a:latin typeface="Times New Roman" pitchFamily="18" charset="0"/>
                <a:cs typeface="Times New Roman" pitchFamily="18" charset="0"/>
              </a:rPr>
              <a:t> Танец «Потолок ледяной»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/>
              <a:t>                                                                                                         </a:t>
            </a:r>
          </a:p>
        </p:txBody>
      </p:sp>
      <p:pic>
        <p:nvPicPr>
          <p:cNvPr id="8196" name="Picture 6" descr="C:\Documents and Settings\Комп\Рабочий стол\ФОТО ДетСад\IMG_20230326_121055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810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C:\Documents and Settings\Комп\Рабочий стол\ФОТО ДетСад\IMG_20230326_121506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133600"/>
            <a:ext cx="3886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Игра на детских музыкальных инструментах развивает у детей мелкую моторику, ритмический слух, тонкость восприятия и музыкальность.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31788" y="1752600"/>
            <a:ext cx="800735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900" dirty="0" smtClean="0"/>
              <a:t>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b="1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	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724400" y="6238875"/>
            <a:ext cx="4114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 descr="C:\Documents and Settings\Комп\Рабочий стол\ФОТО ДетСад\IMG-20230323-WA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267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C:\Documents and Settings\Комп\Рабочий стол\ФОТО ДетСад\Screenshot_20230321-105431~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657600" cy="360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11" descr="74622822_muzyka68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5562600"/>
            <a:ext cx="16811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Сказки-шумелки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помогают детям реализовать свои представления и образы в шумах, звуках, ритмах в игровом сказочном оформлении, что всегда сопровождается положительными эмоциями 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905000"/>
            <a:ext cx="8007350" cy="4648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400" b="1" i="1" dirty="0" smtClean="0"/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200" b="1" i="1" dirty="0" smtClean="0"/>
              <a:t>                                                                                  </a:t>
            </a:r>
            <a:r>
              <a:rPr lang="ru-RU" sz="1400" b="1" i="1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i="1" dirty="0" smtClean="0"/>
          </a:p>
        </p:txBody>
      </p:sp>
      <p:pic>
        <p:nvPicPr>
          <p:cNvPr id="10244" name="Picture 4" descr="C:\Documents and Settings\Комп\Рабочий стол\ФОТО ДС\IMG_20230410_090711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431958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C:\Documents and Settings\Комп\Рабочий стол\ФОТО ДС\IMG_20230410_090832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43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11" descr="74622822_muzyka68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5791200"/>
            <a:ext cx="14525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76200"/>
            <a:ext cx="8308975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«Музыка не только фактор облагораживающий, воспитывающий, но и целитель здоровья»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В.М.Бехтерев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914400"/>
            <a:ext cx="8915400" cy="5715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400" dirty="0" smtClean="0"/>
              <a:t>                   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400" dirty="0" smtClean="0"/>
              <a:t>                                                                               </a:t>
            </a:r>
            <a:r>
              <a:rPr lang="ru-RU" sz="1400" b="1" i="1" dirty="0" smtClean="0"/>
              <a:t>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под                               Музыкально-хороводная игра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песенку «У жирафа пятнышки»                                 «Мы на луг ходили»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200" dirty="0" smtClean="0"/>
              <a:t>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200" dirty="0"/>
              <a:t> </a:t>
            </a:r>
            <a:r>
              <a:rPr lang="ru-RU" sz="1200" dirty="0" smtClean="0"/>
              <a:t>                                                </a:t>
            </a:r>
            <a:endParaRPr lang="ru-RU" sz="1400" b="1" i="1" dirty="0" smtClean="0"/>
          </a:p>
        </p:txBody>
      </p:sp>
      <p:pic>
        <p:nvPicPr>
          <p:cNvPr id="11268" name="Рисунок 11" descr="74622822_muzyka68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686425"/>
            <a:ext cx="13001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8" descr="C:\Documents and Settings\Комп\Рабочий стол\ФОТО ДетСад\IMG_20230328_102811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9338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C:\Documents and Settings\Комп\Рабочий стол\ФОТО ДетСад\IMG-20230404-WA0008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114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</TotalTime>
  <Words>751</Words>
  <Application>Microsoft Office PowerPoint</Application>
  <PresentationFormat>Экран (4:3)</PresentationFormat>
  <Paragraphs>216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Трава</vt:lpstr>
      <vt:lpstr>ПОРТФОЛИО музыкального руководителя Беляковой Марины Владимировны «Без музыкального воспитания невозможно полноценное умственное развитие»  В. Сухомлинский   </vt:lpstr>
      <vt:lpstr>Мои педагогические принципы </vt:lpstr>
      <vt:lpstr>О себе</vt:lpstr>
      <vt:lpstr>Направление моей работы</vt:lpstr>
      <vt:lpstr>Инновационные технологии, применяемые мной в музыкальном воспитании дошкольников</vt:lpstr>
      <vt:lpstr>Ритмопластика</vt:lpstr>
      <vt:lpstr>Игра на детских музыкальных инструментах развивает у детей мелкую моторику, ритмический слух, тонкость восприятия и музыкальность.</vt:lpstr>
      <vt:lpstr>Сказки-шумелки помогают детям реализовать свои представления и образы в шумах, звуках, ритмах в игровом сказочном оформлении, что всегда сопровождается положительными эмоциями .</vt:lpstr>
      <vt:lpstr>«Музыка не только фактор облагораживающий, воспитывающий, но и целитель здоровья» В.М.Бехтерев</vt:lpstr>
      <vt:lpstr> </vt:lpstr>
      <vt:lpstr>Чтоб вырастить  певцов и музыкантов    развить мне в детях надо множество талантов. Их научить красиво  петь и танцевать и перед публикой на сцене выступать. </vt:lpstr>
      <vt:lpstr>Родители – союзники! Мне помощь их нужна! И в праздники и в будни они мне помогают – костюмы приготовят и сами выступают. Но главное в другом – с детьми своими вместе семейный строят дом, в котором море творчества, единство и любовь.</vt:lpstr>
      <vt:lpstr>Системность повышения квалификации</vt:lpstr>
      <vt:lpstr>Слайд 14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Windows-7</dc:creator>
  <cp:lastModifiedBy>Комп</cp:lastModifiedBy>
  <cp:revision>106</cp:revision>
  <cp:lastPrinted>1601-01-01T00:00:00Z</cp:lastPrinted>
  <dcterms:created xsi:type="dcterms:W3CDTF">1601-01-01T00:00:00Z</dcterms:created>
  <dcterms:modified xsi:type="dcterms:W3CDTF">2023-04-10T15:07:45Z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