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2" r:id="rId9"/>
    <p:sldId id="264" r:id="rId10"/>
    <p:sldId id="265" r:id="rId11"/>
    <p:sldId id="266" r:id="rId12"/>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4/10/2023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4/10/2023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4/10/2023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4/10/2023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4/10/2023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4/10/2023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4/10/2023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4/10/2023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4/10/2023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4/10/2023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4/10/2023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4/10/2023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8.jpeg"/><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avatars.mds.yandex.net/i?id=a1f4fe28d8a3a594c1bb7dd87404ddeab45a9e56-8497211-images-thumbs&amp;n=13"/>
          <p:cNvPicPr>
            <a:picLocks noChangeAspect="1" noChangeArrowheads="1"/>
          </p:cNvPicPr>
          <p:nvPr/>
        </p:nvPicPr>
        <p:blipFill>
          <a:blip r:embed="rId2"/>
          <a:srcRect/>
          <a:stretch>
            <a:fillRect/>
          </a:stretch>
        </p:blipFill>
        <p:spPr bwMode="auto">
          <a:xfrm>
            <a:off x="152400" y="152400"/>
            <a:ext cx="3048000" cy="3048001"/>
          </a:xfrm>
          <a:prstGeom prst="rect">
            <a:avLst/>
          </a:prstGeom>
          <a:noFill/>
        </p:spPr>
      </p:pic>
      <p:pic>
        <p:nvPicPr>
          <p:cNvPr id="3076" name="Picture 4" descr="Счастливый мальчик в костюме космонавта."/>
          <p:cNvPicPr>
            <a:picLocks noChangeAspect="1" noChangeArrowheads="1"/>
          </p:cNvPicPr>
          <p:nvPr/>
        </p:nvPicPr>
        <p:blipFill>
          <a:blip r:embed="rId3"/>
          <a:srcRect/>
          <a:stretch>
            <a:fillRect/>
          </a:stretch>
        </p:blipFill>
        <p:spPr bwMode="auto">
          <a:xfrm>
            <a:off x="6096000" y="381000"/>
            <a:ext cx="3048000" cy="3048001"/>
          </a:xfrm>
          <a:prstGeom prst="rect">
            <a:avLst/>
          </a:prstGeom>
          <a:noFill/>
        </p:spPr>
      </p:pic>
      <p:pic>
        <p:nvPicPr>
          <p:cNvPr id="3078" name="Picture 6" descr="Космонавт рисунок для детей."/>
          <p:cNvPicPr>
            <a:picLocks noChangeAspect="1" noChangeArrowheads="1"/>
          </p:cNvPicPr>
          <p:nvPr/>
        </p:nvPicPr>
        <p:blipFill>
          <a:blip r:embed="rId4"/>
          <a:srcRect/>
          <a:stretch>
            <a:fillRect/>
          </a:stretch>
        </p:blipFill>
        <p:spPr bwMode="auto">
          <a:xfrm>
            <a:off x="4495800" y="3581400"/>
            <a:ext cx="3057525" cy="3048001"/>
          </a:xfrm>
          <a:prstGeom prst="rect">
            <a:avLst/>
          </a:prstGeom>
          <a:noFill/>
        </p:spPr>
      </p:pic>
      <p:pic>
        <p:nvPicPr>
          <p:cNvPr id="3080" name="Picture 8" descr="https://avatars.mds.yandex.net/i?id=95af2acf284fd012b74c53ac1c3e425247598066-8544486-images-thumbs&amp;n=13"/>
          <p:cNvPicPr>
            <a:picLocks noChangeAspect="1" noChangeArrowheads="1"/>
          </p:cNvPicPr>
          <p:nvPr/>
        </p:nvPicPr>
        <p:blipFill>
          <a:blip r:embed="rId5"/>
          <a:srcRect/>
          <a:stretch>
            <a:fillRect/>
          </a:stretch>
        </p:blipFill>
        <p:spPr bwMode="auto">
          <a:xfrm>
            <a:off x="0" y="3124200"/>
            <a:ext cx="3048000" cy="3048001"/>
          </a:xfrm>
          <a:prstGeom prst="rect">
            <a:avLst/>
          </a:prstGeom>
          <a:noFill/>
        </p:spPr>
      </p:pic>
      <p:sp>
        <p:nvSpPr>
          <p:cNvPr id="6" name="Прямоугольник 5"/>
          <p:cNvSpPr/>
          <p:nvPr/>
        </p:nvSpPr>
        <p:spPr>
          <a:xfrm>
            <a:off x="2514600" y="1828800"/>
            <a:ext cx="3962815" cy="1754326"/>
          </a:xfrm>
          <a:prstGeom prst="rect">
            <a:avLst/>
          </a:prstGeom>
          <a:noFill/>
        </p:spPr>
        <p:txBody>
          <a:bodyPr wrap="none" lIns="91440" tIns="45720" rIns="91440" bIns="45720">
            <a:spAutoFit/>
          </a:bodyPr>
          <a:lstStyle/>
          <a:p>
            <a:pPr algn="ctr"/>
            <a:r>
              <a:rPr lang="ru-RU"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Загадочный </a:t>
            </a:r>
          </a:p>
          <a:p>
            <a:pPr algn="ctr"/>
            <a:r>
              <a:rPr lang="ru-RU"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космос</a:t>
            </a:r>
            <a:endParaRPr lang="ru-R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s://avatars.mds.yandex.net/i?id=072cda7c6b7e301152fe5eb5eeca847ee62a7f0e-5244939-images-thumbs&amp;n=13"/>
          <p:cNvPicPr>
            <a:picLocks noChangeAspect="1" noChangeArrowheads="1"/>
          </p:cNvPicPr>
          <p:nvPr/>
        </p:nvPicPr>
        <p:blipFill>
          <a:blip r:embed="rId2"/>
          <a:srcRect/>
          <a:stretch>
            <a:fillRect/>
          </a:stretch>
        </p:blipFill>
        <p:spPr bwMode="auto">
          <a:xfrm>
            <a:off x="228600" y="1219200"/>
            <a:ext cx="4343400" cy="2447926"/>
          </a:xfrm>
          <a:prstGeom prst="rect">
            <a:avLst/>
          </a:prstGeom>
          <a:noFill/>
        </p:spPr>
      </p:pic>
      <p:sp>
        <p:nvSpPr>
          <p:cNvPr id="3" name="Прямоугольник 2"/>
          <p:cNvSpPr/>
          <p:nvPr/>
        </p:nvSpPr>
        <p:spPr>
          <a:xfrm>
            <a:off x="228600" y="228600"/>
            <a:ext cx="4572000" cy="923330"/>
          </a:xfrm>
          <a:prstGeom prst="rect">
            <a:avLst/>
          </a:prstGeom>
        </p:spPr>
        <p:txBody>
          <a:bodyPr>
            <a:spAutoFit/>
          </a:bodyPr>
          <a:lstStyle/>
          <a:p>
            <a:r>
              <a:rPr lang="ru-RU" b="1" dirty="0" smtClean="0"/>
              <a:t>Первым человеком, покорившим космос, был советский космонавт</a:t>
            </a:r>
            <a:r>
              <a:rPr lang="ru-RU" dirty="0" smtClean="0"/>
              <a:t> </a:t>
            </a:r>
            <a:r>
              <a:rPr lang="ru-RU" b="1" dirty="0" smtClean="0"/>
              <a:t>Юрий Алексеевич Гагарин</a:t>
            </a:r>
            <a:endParaRPr lang="ru-RU" dirty="0"/>
          </a:p>
        </p:txBody>
      </p:sp>
      <p:sp>
        <p:nvSpPr>
          <p:cNvPr id="4" name="Прямоугольник 3"/>
          <p:cNvSpPr/>
          <p:nvPr/>
        </p:nvSpPr>
        <p:spPr>
          <a:xfrm>
            <a:off x="228600" y="3810000"/>
            <a:ext cx="4572000" cy="646331"/>
          </a:xfrm>
          <a:prstGeom prst="rect">
            <a:avLst/>
          </a:prstGeom>
        </p:spPr>
        <p:txBody>
          <a:bodyPr>
            <a:spAutoFit/>
          </a:bodyPr>
          <a:lstStyle/>
          <a:p>
            <a:r>
              <a:rPr lang="ru-RU" b="1" dirty="0" smtClean="0"/>
              <a:t>Свой полёт вокруг Земли он совершил</a:t>
            </a:r>
            <a:endParaRPr lang="ru-RU" dirty="0" smtClean="0"/>
          </a:p>
          <a:p>
            <a:r>
              <a:rPr lang="ru-RU" b="1" dirty="0" smtClean="0"/>
              <a:t>12 апреля 1961 года</a:t>
            </a:r>
            <a:endParaRPr lang="ru-RU" dirty="0"/>
          </a:p>
        </p:txBody>
      </p:sp>
      <p:sp>
        <p:nvSpPr>
          <p:cNvPr id="5" name="Прямоугольник 4"/>
          <p:cNvSpPr/>
          <p:nvPr/>
        </p:nvSpPr>
        <p:spPr>
          <a:xfrm>
            <a:off x="304800" y="4495800"/>
            <a:ext cx="2819400" cy="2092881"/>
          </a:xfrm>
          <a:prstGeom prst="rect">
            <a:avLst/>
          </a:prstGeom>
        </p:spPr>
        <p:txBody>
          <a:bodyPr wrap="square">
            <a:spAutoFit/>
          </a:bodyPr>
          <a:lstStyle/>
          <a:p>
            <a:r>
              <a:rPr lang="ru-RU" sz="1600" b="1" i="1" dirty="0" smtClean="0"/>
              <a:t>В космической ракете</a:t>
            </a:r>
            <a:endParaRPr lang="ru-RU" sz="1600" dirty="0" smtClean="0"/>
          </a:p>
          <a:p>
            <a:r>
              <a:rPr lang="ru-RU" sz="1600" b="1" i="1" dirty="0" smtClean="0"/>
              <a:t>С названием «Восток»</a:t>
            </a:r>
            <a:endParaRPr lang="ru-RU" sz="1600" dirty="0" smtClean="0"/>
          </a:p>
          <a:p>
            <a:r>
              <a:rPr lang="ru-RU" sz="1600" b="1" i="1" dirty="0" smtClean="0"/>
              <a:t>Он первым на планете</a:t>
            </a:r>
            <a:endParaRPr lang="ru-RU" sz="1600" dirty="0" smtClean="0"/>
          </a:p>
          <a:p>
            <a:r>
              <a:rPr lang="ru-RU" sz="1600" b="1" i="1" dirty="0" smtClean="0"/>
              <a:t>Подняться к звездам смог.</a:t>
            </a:r>
            <a:endParaRPr lang="ru-RU" sz="1600" dirty="0" smtClean="0"/>
          </a:p>
          <a:p>
            <a:r>
              <a:rPr lang="ru-RU" sz="1600" b="1" i="1" dirty="0" smtClean="0"/>
              <a:t>Поет об этом песни</a:t>
            </a:r>
            <a:endParaRPr lang="ru-RU" sz="1600" dirty="0" smtClean="0"/>
          </a:p>
          <a:p>
            <a:r>
              <a:rPr lang="ru-RU" sz="1600" b="1" i="1" dirty="0" smtClean="0"/>
              <a:t>Весенняя капель:</a:t>
            </a:r>
            <a:endParaRPr lang="ru-RU" sz="1600" dirty="0" smtClean="0"/>
          </a:p>
          <a:p>
            <a:r>
              <a:rPr lang="ru-RU" sz="1600" b="1" i="1" dirty="0" smtClean="0"/>
              <a:t>Навеки будут вместе</a:t>
            </a:r>
            <a:endParaRPr lang="ru-RU" sz="1600" dirty="0" smtClean="0"/>
          </a:p>
          <a:p>
            <a:r>
              <a:rPr lang="ru-RU" sz="1600" b="1" i="1" dirty="0" smtClean="0"/>
              <a:t>Гагарин и апрель.   </a:t>
            </a:r>
            <a:r>
              <a:rPr lang="ru-RU" b="1" i="1" dirty="0" smtClean="0"/>
              <a:t>  </a:t>
            </a:r>
            <a:endParaRPr lang="ru-RU" dirty="0"/>
          </a:p>
        </p:txBody>
      </p:sp>
      <p:pic>
        <p:nvPicPr>
          <p:cNvPr id="22532" name="Picture 4" descr="https://avatars.mds.yandex.net/i?id=0dded8663344d978d91027c2c38bbcd0bffdf6c0-6321690-images-thumbs&amp;n=13"/>
          <p:cNvPicPr>
            <a:picLocks noChangeAspect="1" noChangeArrowheads="1"/>
          </p:cNvPicPr>
          <p:nvPr/>
        </p:nvPicPr>
        <p:blipFill>
          <a:blip r:embed="rId3"/>
          <a:srcRect/>
          <a:stretch>
            <a:fillRect/>
          </a:stretch>
        </p:blipFill>
        <p:spPr bwMode="auto">
          <a:xfrm>
            <a:off x="4724400" y="2819400"/>
            <a:ext cx="4419600" cy="3733801"/>
          </a:xfrm>
          <a:prstGeom prst="rect">
            <a:avLst/>
          </a:prstGeom>
          <a:noFill/>
        </p:spPr>
      </p:pic>
      <p:sp>
        <p:nvSpPr>
          <p:cNvPr id="7" name="TextBox 6"/>
          <p:cNvSpPr txBox="1"/>
          <p:nvPr/>
        </p:nvSpPr>
        <p:spPr>
          <a:xfrm>
            <a:off x="5715000" y="1371600"/>
            <a:ext cx="3429000" cy="923330"/>
          </a:xfrm>
          <a:prstGeom prst="rect">
            <a:avLst/>
          </a:prstGeom>
          <a:noFill/>
        </p:spPr>
        <p:txBody>
          <a:bodyPr wrap="square" rtlCol="0">
            <a:spAutoFit/>
          </a:bodyPr>
          <a:lstStyle/>
          <a:p>
            <a:r>
              <a:rPr lang="ru-RU" dirty="0" smtClean="0"/>
              <a:t>Валентина Терешкова родилась на Ярославской земле и для нас с вами это повод для гордости</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381000"/>
            <a:ext cx="8686800" cy="6186309"/>
          </a:xfrm>
          <a:prstGeom prst="rect">
            <a:avLst/>
          </a:prstGeom>
          <a:noFill/>
        </p:spPr>
        <p:txBody>
          <a:bodyPr wrap="square" rtlCol="0">
            <a:spAutoFit/>
          </a:bodyPr>
          <a:lstStyle/>
          <a:p>
            <a:r>
              <a:rPr lang="ru-RU" dirty="0" smtClean="0"/>
              <a:t>А теперь давайте проверим, что же вы запомнили:</a:t>
            </a:r>
          </a:p>
          <a:p>
            <a:pPr>
              <a:buFontTx/>
              <a:buChar char="-"/>
            </a:pPr>
            <a:r>
              <a:rPr lang="ru-RU" dirty="0" smtClean="0"/>
              <a:t>Как называется наша космическая система? (солнечная) - Почему?(вращаются вокруг)</a:t>
            </a:r>
          </a:p>
          <a:p>
            <a:pPr>
              <a:buFontTx/>
              <a:buChar char="-"/>
            </a:pPr>
            <a:r>
              <a:rPr lang="ru-RU" dirty="0" smtClean="0"/>
              <a:t> Солнце это планета или звезда? (Звезда)</a:t>
            </a:r>
          </a:p>
          <a:p>
            <a:pPr>
              <a:buFontTx/>
              <a:buChar char="-"/>
            </a:pPr>
            <a:r>
              <a:rPr lang="ru-RU" dirty="0" smtClean="0"/>
              <a:t> Сколько планет в Солнечной системе? (8)</a:t>
            </a:r>
          </a:p>
          <a:p>
            <a:pPr>
              <a:buFontTx/>
              <a:buChar char="-"/>
            </a:pPr>
            <a:r>
              <a:rPr lang="ru-RU" dirty="0" smtClean="0"/>
              <a:t> Какая планета самая маленькая? (Меркурий)</a:t>
            </a:r>
          </a:p>
          <a:p>
            <a:pPr>
              <a:buFontTx/>
              <a:buChar char="-"/>
            </a:pPr>
            <a:r>
              <a:rPr lang="ru-RU" dirty="0" smtClean="0"/>
              <a:t> Как называется самая большая планета? (Юпитер)</a:t>
            </a:r>
          </a:p>
          <a:p>
            <a:pPr>
              <a:buFontTx/>
              <a:buChar char="-"/>
            </a:pPr>
            <a:r>
              <a:rPr lang="ru-RU" dirty="0" smtClean="0"/>
              <a:t> Земля какая по счёту планета от Солнца? (3)</a:t>
            </a:r>
          </a:p>
          <a:p>
            <a:pPr>
              <a:buFontTx/>
              <a:buChar char="-"/>
            </a:pPr>
            <a:r>
              <a:rPr lang="ru-RU" dirty="0" smtClean="0"/>
              <a:t> У какой планеты есть кольца вокруг? (Сатурн)</a:t>
            </a:r>
          </a:p>
          <a:p>
            <a:pPr>
              <a:buFontTx/>
              <a:buChar char="-"/>
            </a:pPr>
            <a:r>
              <a:rPr lang="ru-RU" dirty="0" smtClean="0"/>
              <a:t> Можете перечислить все планеты солнечной системы? (Меркурий, Венера, Земля, Марс, Юпитер, Сатурн, Уран, Нептун)</a:t>
            </a:r>
          </a:p>
          <a:p>
            <a:pPr>
              <a:buFontTx/>
              <a:buChar char="-"/>
            </a:pPr>
            <a:r>
              <a:rPr lang="ru-RU" dirty="0" smtClean="0"/>
              <a:t> Как называется профессия человека, летающего в космос? (космонавт)</a:t>
            </a:r>
          </a:p>
          <a:p>
            <a:pPr>
              <a:buFontTx/>
              <a:buChar char="-"/>
            </a:pPr>
            <a:r>
              <a:rPr lang="ru-RU" dirty="0" smtClean="0"/>
              <a:t> Как зовут первого в мире космонавта? (Юрий Гагарин)</a:t>
            </a:r>
          </a:p>
          <a:p>
            <a:pPr>
              <a:buFontTx/>
              <a:buChar char="-"/>
            </a:pPr>
            <a:r>
              <a:rPr lang="ru-RU" dirty="0" smtClean="0"/>
              <a:t> Как зовут первую женщину-космонавта? (Валентина Терешкова</a:t>
            </a:r>
            <a:r>
              <a:rPr lang="ru-RU" dirty="0" smtClean="0"/>
              <a:t>)</a:t>
            </a:r>
          </a:p>
          <a:p>
            <a:pPr>
              <a:buFontTx/>
              <a:buChar char="-"/>
            </a:pPr>
            <a:endParaRPr lang="ru-RU" dirty="0" smtClean="0"/>
          </a:p>
          <a:p>
            <a:pPr>
              <a:buFontTx/>
              <a:buChar char="-"/>
            </a:pPr>
            <a:endParaRPr lang="ru-RU" dirty="0" smtClean="0"/>
          </a:p>
          <a:p>
            <a:pPr>
              <a:buFontTx/>
              <a:buChar char="-"/>
            </a:pPr>
            <a:endParaRPr lang="ru-RU" dirty="0" smtClean="0"/>
          </a:p>
          <a:p>
            <a:pPr>
              <a:buFontTx/>
              <a:buChar char="-"/>
            </a:pPr>
            <a:endParaRPr lang="ru-RU" dirty="0" smtClean="0"/>
          </a:p>
          <a:p>
            <a:pPr>
              <a:buFontTx/>
              <a:buChar char="-"/>
            </a:pPr>
            <a:endParaRPr lang="ru-RU" dirty="0" smtClean="0"/>
          </a:p>
          <a:p>
            <a:pPr>
              <a:buFontTx/>
              <a:buChar char="-"/>
            </a:pPr>
            <a:endParaRPr lang="ru-RU" dirty="0" smtClean="0"/>
          </a:p>
          <a:p>
            <a:pPr>
              <a:buFontTx/>
              <a:buChar char="-"/>
            </a:pPr>
            <a:endParaRPr lang="ru-RU" dirty="0" smtClean="0"/>
          </a:p>
          <a:p>
            <a:pPr algn="r"/>
            <a:r>
              <a:rPr lang="ru-RU" i="1" smtClean="0"/>
              <a:t>Подготовила Антонова Ю.В.</a:t>
            </a:r>
            <a:endParaRPr lang="ru-RU" i="1" dirty="0" smtClean="0"/>
          </a:p>
          <a:p>
            <a:pPr>
              <a:buFontTx/>
              <a:buChar char="-"/>
            </a:pP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avatars.mds.yandex.net/i?id=37242eeb58dc475c6911e7f7c4eba9ad7a7b0dc4-8272935-images-thumbs&amp;n=13"/>
          <p:cNvPicPr>
            <a:picLocks noChangeAspect="1" noChangeArrowheads="1"/>
          </p:cNvPicPr>
          <p:nvPr/>
        </p:nvPicPr>
        <p:blipFill>
          <a:blip r:embed="rId2"/>
          <a:srcRect/>
          <a:stretch>
            <a:fillRect/>
          </a:stretch>
        </p:blipFill>
        <p:spPr bwMode="auto">
          <a:xfrm>
            <a:off x="228600" y="152400"/>
            <a:ext cx="4572000" cy="2924176"/>
          </a:xfrm>
          <a:prstGeom prst="rect">
            <a:avLst/>
          </a:prstGeom>
          <a:noFill/>
        </p:spPr>
      </p:pic>
      <p:pic>
        <p:nvPicPr>
          <p:cNvPr id="2052" name="Picture 4" descr="https://avatars.mds.yandex.net/i?id=1f3987276862bba667ec796763c87e8c7d65fced-9072244-images-thumbs&amp;n=13"/>
          <p:cNvPicPr>
            <a:picLocks noChangeAspect="1" noChangeArrowheads="1"/>
          </p:cNvPicPr>
          <p:nvPr/>
        </p:nvPicPr>
        <p:blipFill>
          <a:blip r:embed="rId3"/>
          <a:srcRect/>
          <a:stretch>
            <a:fillRect/>
          </a:stretch>
        </p:blipFill>
        <p:spPr bwMode="auto">
          <a:xfrm>
            <a:off x="4419600" y="4114800"/>
            <a:ext cx="4572000" cy="2571751"/>
          </a:xfrm>
          <a:prstGeom prst="rect">
            <a:avLst/>
          </a:prstGeom>
          <a:noFill/>
        </p:spPr>
      </p:pic>
      <p:pic>
        <p:nvPicPr>
          <p:cNvPr id="2054" name="Picture 6" descr="https://avatars.mds.yandex.net/i?id=2cbbd21f42f24c02266bc8c9cc24d784-5873744-images-thumbs&amp;n=13"/>
          <p:cNvPicPr>
            <a:picLocks noChangeAspect="1" noChangeArrowheads="1"/>
          </p:cNvPicPr>
          <p:nvPr/>
        </p:nvPicPr>
        <p:blipFill>
          <a:blip r:embed="rId4"/>
          <a:srcRect/>
          <a:stretch>
            <a:fillRect/>
          </a:stretch>
        </p:blipFill>
        <p:spPr bwMode="auto">
          <a:xfrm>
            <a:off x="152400" y="3276600"/>
            <a:ext cx="2790825" cy="3048001"/>
          </a:xfrm>
          <a:prstGeom prst="rect">
            <a:avLst/>
          </a:prstGeom>
          <a:noFill/>
        </p:spPr>
      </p:pic>
      <p:sp>
        <p:nvSpPr>
          <p:cNvPr id="5" name="Прямоугольник 4"/>
          <p:cNvSpPr/>
          <p:nvPr/>
        </p:nvSpPr>
        <p:spPr>
          <a:xfrm>
            <a:off x="4800600" y="609600"/>
            <a:ext cx="4191000" cy="1477328"/>
          </a:xfrm>
          <a:prstGeom prst="rect">
            <a:avLst/>
          </a:prstGeom>
        </p:spPr>
        <p:txBody>
          <a:bodyPr wrap="square">
            <a:spAutoFit/>
          </a:bodyPr>
          <a:lstStyle/>
          <a:p>
            <a:r>
              <a:rPr lang="ru-RU" b="1" dirty="0" smtClean="0"/>
              <a:t>Я предлагаю вам сегодня отправиться в космос, увидеть все то, что видят космонавты и узнать, что же находится там за облаками нашей любимой планеты.</a:t>
            </a:r>
            <a:endParaRPr lang="ru-RU" dirty="0"/>
          </a:p>
        </p:txBody>
      </p:sp>
      <p:sp>
        <p:nvSpPr>
          <p:cNvPr id="6" name="Прямоугольник 5"/>
          <p:cNvSpPr/>
          <p:nvPr/>
        </p:nvSpPr>
        <p:spPr>
          <a:xfrm>
            <a:off x="4572000" y="3048000"/>
            <a:ext cx="4572000" cy="923330"/>
          </a:xfrm>
          <a:prstGeom prst="rect">
            <a:avLst/>
          </a:prstGeom>
        </p:spPr>
        <p:txBody>
          <a:bodyPr>
            <a:spAutoFit/>
          </a:bodyPr>
          <a:lstStyle/>
          <a:p>
            <a:r>
              <a:rPr lang="ru-RU" dirty="0" smtClean="0"/>
              <a:t>В необъятных просторах космоса вращается наша Земля. Земля – одна из планет солнечной системы.</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avatars.mds.yandex.net/i?id=acb41dbaf90f91e964be74d85b567e168beea08e-7760121-images-thumbs&amp;n=13"/>
          <p:cNvPicPr>
            <a:picLocks noChangeAspect="1" noChangeArrowheads="1"/>
          </p:cNvPicPr>
          <p:nvPr/>
        </p:nvPicPr>
        <p:blipFill>
          <a:blip r:embed="rId2"/>
          <a:srcRect/>
          <a:stretch>
            <a:fillRect/>
          </a:stretch>
        </p:blipFill>
        <p:spPr bwMode="auto">
          <a:xfrm>
            <a:off x="228600" y="228600"/>
            <a:ext cx="4572000" cy="3352800"/>
          </a:xfrm>
          <a:prstGeom prst="rect">
            <a:avLst/>
          </a:prstGeom>
          <a:noFill/>
        </p:spPr>
      </p:pic>
      <p:pic>
        <p:nvPicPr>
          <p:cNvPr id="1042" name="Picture 18" descr="https://avatars.mds.yandex.net/i?id=2cbbd21f42f24c02266bc8c9cc24d784-5873744-images-thumbs&amp;n=13"/>
          <p:cNvPicPr>
            <a:picLocks noChangeAspect="1" noChangeArrowheads="1"/>
          </p:cNvPicPr>
          <p:nvPr/>
        </p:nvPicPr>
        <p:blipFill>
          <a:blip r:embed="rId3"/>
          <a:srcRect/>
          <a:stretch>
            <a:fillRect/>
          </a:stretch>
        </p:blipFill>
        <p:spPr bwMode="auto">
          <a:xfrm>
            <a:off x="0" y="3809999"/>
            <a:ext cx="2790825" cy="3048001"/>
          </a:xfrm>
          <a:prstGeom prst="rect">
            <a:avLst/>
          </a:prstGeom>
          <a:noFill/>
        </p:spPr>
      </p:pic>
      <p:sp>
        <p:nvSpPr>
          <p:cNvPr id="11" name="Прямоугольник 10"/>
          <p:cNvSpPr/>
          <p:nvPr/>
        </p:nvSpPr>
        <p:spPr>
          <a:xfrm>
            <a:off x="4800600" y="228600"/>
            <a:ext cx="4343400" cy="2031325"/>
          </a:xfrm>
          <a:prstGeom prst="rect">
            <a:avLst/>
          </a:prstGeom>
        </p:spPr>
        <p:txBody>
          <a:bodyPr wrap="square">
            <a:spAutoFit/>
          </a:bodyPr>
          <a:lstStyle/>
          <a:p>
            <a:r>
              <a:rPr lang="ru-RU" dirty="0" smtClean="0"/>
              <a:t>Солнечная система – это объединение планет и их спутников – вращающихся вокруг звезды – Солнца. Планет всего восемь, все они разные. В глубокой космической мерзлоте, на границе солнечной системы, движутся планеты – небольшие тела изо льда, пыли и камней.</a:t>
            </a:r>
            <a:endParaRPr lang="ru-RU" dirty="0"/>
          </a:p>
        </p:txBody>
      </p:sp>
      <p:sp>
        <p:nvSpPr>
          <p:cNvPr id="12" name="Прямоугольник 11"/>
          <p:cNvSpPr/>
          <p:nvPr/>
        </p:nvSpPr>
        <p:spPr>
          <a:xfrm>
            <a:off x="4800600" y="2209800"/>
            <a:ext cx="4343400" cy="923330"/>
          </a:xfrm>
          <a:prstGeom prst="rect">
            <a:avLst/>
          </a:prstGeom>
        </p:spPr>
        <p:txBody>
          <a:bodyPr wrap="square">
            <a:spAutoFit/>
          </a:bodyPr>
          <a:lstStyle/>
          <a:p>
            <a:r>
              <a:rPr lang="ru-RU" dirty="0" smtClean="0"/>
              <a:t>Все планеты находятся в постоянном движении: они вращаются вокруг своей оси и вокруг Солнца.</a:t>
            </a:r>
            <a:endParaRPr lang="ru-RU" dirty="0"/>
          </a:p>
        </p:txBody>
      </p:sp>
      <p:pic>
        <p:nvPicPr>
          <p:cNvPr id="1044" name="Picture 20" descr="https://avatars.mds.yandex.net/i?id=7fa8eb1ae356108cd5ddac1f4e0d35bca12a61a8-7450098-images-thumbs&amp;n=13"/>
          <p:cNvPicPr>
            <a:picLocks noChangeAspect="1" noChangeArrowheads="1"/>
          </p:cNvPicPr>
          <p:nvPr/>
        </p:nvPicPr>
        <p:blipFill>
          <a:blip r:embed="rId4"/>
          <a:srcRect/>
          <a:stretch>
            <a:fillRect/>
          </a:stretch>
        </p:blipFill>
        <p:spPr bwMode="auto">
          <a:xfrm>
            <a:off x="4876800" y="3124200"/>
            <a:ext cx="4038600" cy="2514600"/>
          </a:xfrm>
          <a:prstGeom prst="rect">
            <a:avLst/>
          </a:prstGeom>
          <a:noFill/>
        </p:spPr>
      </p:pic>
      <p:sp>
        <p:nvSpPr>
          <p:cNvPr id="14" name="Прямоугольник 13"/>
          <p:cNvSpPr/>
          <p:nvPr/>
        </p:nvSpPr>
        <p:spPr>
          <a:xfrm>
            <a:off x="2057400" y="5638800"/>
            <a:ext cx="7086600" cy="1200329"/>
          </a:xfrm>
          <a:prstGeom prst="rect">
            <a:avLst/>
          </a:prstGeom>
        </p:spPr>
        <p:txBody>
          <a:bodyPr wrap="square">
            <a:spAutoFit/>
          </a:bodyPr>
          <a:lstStyle/>
          <a:p>
            <a:r>
              <a:rPr lang="ru-RU" dirty="0" smtClean="0"/>
              <a:t>У всех планет есть спутники. У Земли – это Луна. Луна – это единственный естественный спутник Земли. Как Земля вращается вокруг Солнца, так и Луна вращается вокруг Земли. Также Луна является первым внеземным объектом, на котором побывал человек.</a:t>
            </a:r>
            <a:endParaRPr lang="ru-RU" dirty="0"/>
          </a:p>
        </p:txBody>
      </p:sp>
      <p:pic>
        <p:nvPicPr>
          <p:cNvPr id="15" name="Picture 4" descr="Счастливый мальчик в костюме космонавта."/>
          <p:cNvPicPr>
            <a:picLocks noChangeAspect="1" noChangeArrowheads="1"/>
          </p:cNvPicPr>
          <p:nvPr/>
        </p:nvPicPr>
        <p:blipFill>
          <a:blip r:embed="rId5"/>
          <a:srcRect/>
          <a:stretch>
            <a:fillRect/>
          </a:stretch>
        </p:blipFill>
        <p:spPr bwMode="auto">
          <a:xfrm>
            <a:off x="2971800" y="3810000"/>
            <a:ext cx="1752600" cy="18288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s://avatars.mds.yandex.net/i?id=3d142ebb4e73fe015f9abdafc7a3a9d821954a7e-9220617-images-thumbs&amp;n=13"/>
          <p:cNvPicPr>
            <a:picLocks noChangeAspect="1" noChangeArrowheads="1"/>
          </p:cNvPicPr>
          <p:nvPr/>
        </p:nvPicPr>
        <p:blipFill>
          <a:blip r:embed="rId2"/>
          <a:srcRect/>
          <a:stretch>
            <a:fillRect/>
          </a:stretch>
        </p:blipFill>
        <p:spPr bwMode="auto">
          <a:xfrm>
            <a:off x="152400" y="914400"/>
            <a:ext cx="4572000" cy="2857500"/>
          </a:xfrm>
          <a:prstGeom prst="rect">
            <a:avLst/>
          </a:prstGeom>
          <a:noFill/>
        </p:spPr>
      </p:pic>
      <p:sp>
        <p:nvSpPr>
          <p:cNvPr id="4" name="Прямоугольник 3"/>
          <p:cNvSpPr/>
          <p:nvPr/>
        </p:nvSpPr>
        <p:spPr>
          <a:xfrm>
            <a:off x="152400" y="3886200"/>
            <a:ext cx="4572000" cy="2862322"/>
          </a:xfrm>
          <a:prstGeom prst="rect">
            <a:avLst/>
          </a:prstGeom>
        </p:spPr>
        <p:txBody>
          <a:bodyPr>
            <a:spAutoFit/>
          </a:bodyPr>
          <a:lstStyle/>
          <a:p>
            <a:r>
              <a:rPr lang="ru-RU" dirty="0" smtClean="0"/>
              <a:t>Солнце – это звезда, такая же, как и мерцающие объекты, которые мы видим на темном небе ночью. Оно отдает огромное количество тепла и света. Солнце является центром нашей солнечной системы. Энергия Солнца определяет и погоду на Земле – солнечное тепло вызывает ветер, а также дождь. Без солнечного света и тепла на Земле не могло бы существовать все живое.</a:t>
            </a:r>
            <a:endParaRPr lang="ru-RU" dirty="0"/>
          </a:p>
        </p:txBody>
      </p:sp>
      <p:pic>
        <p:nvPicPr>
          <p:cNvPr id="17414" name="Picture 6" descr="https://avatars.mds.yandex.net/i?id=e552ccdc664fc4db9ca83d68364c876d46f6bf48-8751803-images-thumbs&amp;n=13"/>
          <p:cNvPicPr>
            <a:picLocks noChangeAspect="1" noChangeArrowheads="1"/>
          </p:cNvPicPr>
          <p:nvPr/>
        </p:nvPicPr>
        <p:blipFill>
          <a:blip r:embed="rId3"/>
          <a:srcRect/>
          <a:stretch>
            <a:fillRect/>
          </a:stretch>
        </p:blipFill>
        <p:spPr bwMode="auto">
          <a:xfrm>
            <a:off x="5791200" y="1752600"/>
            <a:ext cx="2514600" cy="2514601"/>
          </a:xfrm>
          <a:prstGeom prst="rect">
            <a:avLst/>
          </a:prstGeom>
          <a:noFill/>
        </p:spPr>
      </p:pic>
      <p:sp>
        <p:nvSpPr>
          <p:cNvPr id="6" name="Прямоугольник 5"/>
          <p:cNvSpPr/>
          <p:nvPr/>
        </p:nvSpPr>
        <p:spPr>
          <a:xfrm>
            <a:off x="4953000" y="4648200"/>
            <a:ext cx="4038600" cy="1754326"/>
          </a:xfrm>
          <a:prstGeom prst="rect">
            <a:avLst/>
          </a:prstGeom>
        </p:spPr>
        <p:txBody>
          <a:bodyPr wrap="square">
            <a:spAutoFit/>
          </a:bodyPr>
          <a:lstStyle/>
          <a:p>
            <a:r>
              <a:rPr lang="ru-RU" dirty="0" smtClean="0"/>
              <a:t>Меркурий является ближайшей планетой к Солнцу. Это самая маленькая планета. Дневная температура составляет +500 градусов, а ночью планета остывает до -180 градусов.</a:t>
            </a:r>
            <a:endParaRPr lang="ru-RU" dirty="0"/>
          </a:p>
        </p:txBody>
      </p:sp>
      <p:sp>
        <p:nvSpPr>
          <p:cNvPr id="7" name="Прямоугольник 6"/>
          <p:cNvSpPr/>
          <p:nvPr/>
        </p:nvSpPr>
        <p:spPr>
          <a:xfrm>
            <a:off x="914400" y="0"/>
            <a:ext cx="2668679"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СОЛНЦЕ</a:t>
            </a:r>
            <a:endParaRPr lang="ru-R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8" name="Прямоугольник 7"/>
          <p:cNvSpPr/>
          <p:nvPr/>
        </p:nvSpPr>
        <p:spPr>
          <a:xfrm>
            <a:off x="5334000" y="533400"/>
            <a:ext cx="3323347" cy="923330"/>
          </a:xfrm>
          <a:prstGeom prst="rect">
            <a:avLst/>
          </a:prstGeom>
          <a:noFill/>
        </p:spPr>
        <p:txBody>
          <a:bodyPr wrap="none" lIns="91440" tIns="45720" rIns="91440" bIns="45720">
            <a:spAutoFit/>
          </a:bodyPr>
          <a:lstStyle/>
          <a:p>
            <a:pPr algn="ctr"/>
            <a:r>
              <a:rPr lang="ru-RU"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М</a:t>
            </a:r>
            <a:r>
              <a:rPr lang="ru-RU"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еркурий</a:t>
            </a:r>
            <a:endParaRPr lang="ru-RU"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s://avatars.mds.yandex.net/i?id=e477b6ffa34e8825340e80ea15787a92be8e3a1a-9181306-images-thumbs&amp;n=13"/>
          <p:cNvPicPr>
            <a:picLocks noChangeAspect="1" noChangeArrowheads="1"/>
          </p:cNvPicPr>
          <p:nvPr/>
        </p:nvPicPr>
        <p:blipFill>
          <a:blip r:embed="rId2"/>
          <a:srcRect/>
          <a:stretch>
            <a:fillRect/>
          </a:stretch>
        </p:blipFill>
        <p:spPr bwMode="auto">
          <a:xfrm>
            <a:off x="152400" y="1371600"/>
            <a:ext cx="4572000" cy="2571751"/>
          </a:xfrm>
          <a:prstGeom prst="rect">
            <a:avLst/>
          </a:prstGeom>
          <a:noFill/>
        </p:spPr>
      </p:pic>
      <p:sp>
        <p:nvSpPr>
          <p:cNvPr id="3" name="Прямоугольник 2"/>
          <p:cNvSpPr/>
          <p:nvPr/>
        </p:nvSpPr>
        <p:spPr>
          <a:xfrm>
            <a:off x="228600" y="4495800"/>
            <a:ext cx="4572000" cy="1477328"/>
          </a:xfrm>
          <a:prstGeom prst="rect">
            <a:avLst/>
          </a:prstGeom>
        </p:spPr>
        <p:txBody>
          <a:bodyPr>
            <a:spAutoFit/>
          </a:bodyPr>
          <a:lstStyle/>
          <a:p>
            <a:r>
              <a:rPr lang="ru-RU" dirty="0" smtClean="0"/>
              <a:t>Венера – вторая планета от Солнца. Она проходит к Земле ближе, чем какая-либо другая планета. Температура поверхности Венеры +480 градусов. На планете постоянно дуют сильные ветры .</a:t>
            </a:r>
            <a:endParaRPr lang="ru-RU" dirty="0"/>
          </a:p>
        </p:txBody>
      </p:sp>
      <p:sp>
        <p:nvSpPr>
          <p:cNvPr id="4" name="Прямоугольник 3"/>
          <p:cNvSpPr/>
          <p:nvPr/>
        </p:nvSpPr>
        <p:spPr>
          <a:xfrm>
            <a:off x="1219200" y="533400"/>
            <a:ext cx="2398413" cy="923330"/>
          </a:xfrm>
          <a:prstGeom prst="rect">
            <a:avLst/>
          </a:prstGeom>
          <a:noFill/>
        </p:spPr>
        <p:txBody>
          <a:bodyPr wrap="none" lIns="91440" tIns="45720" rIns="91440" bIns="45720">
            <a:spAutoFit/>
          </a:bodyPr>
          <a:lstStyle/>
          <a:p>
            <a:pPr algn="ctr"/>
            <a:r>
              <a:rPr lang="ru-RU"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Венера</a:t>
            </a:r>
            <a:endParaRPr lang="ru-RU"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pic>
        <p:nvPicPr>
          <p:cNvPr id="16388" name="Picture 4" descr="https://avatars.mds.yandex.net/i?id=247812168b91a7f43081951fba08b84a0643489f-5293164-images-thumbs&amp;n=13"/>
          <p:cNvPicPr>
            <a:picLocks noChangeAspect="1" noChangeArrowheads="1"/>
          </p:cNvPicPr>
          <p:nvPr/>
        </p:nvPicPr>
        <p:blipFill>
          <a:blip r:embed="rId3"/>
          <a:srcRect/>
          <a:stretch>
            <a:fillRect/>
          </a:stretch>
        </p:blipFill>
        <p:spPr bwMode="auto">
          <a:xfrm>
            <a:off x="4876800" y="2286000"/>
            <a:ext cx="4267200" cy="2571751"/>
          </a:xfrm>
          <a:prstGeom prst="rect">
            <a:avLst/>
          </a:prstGeom>
          <a:noFill/>
        </p:spPr>
      </p:pic>
      <p:sp>
        <p:nvSpPr>
          <p:cNvPr id="6" name="Прямоугольник 5"/>
          <p:cNvSpPr/>
          <p:nvPr/>
        </p:nvSpPr>
        <p:spPr>
          <a:xfrm>
            <a:off x="6858000" y="1219200"/>
            <a:ext cx="2063129" cy="923330"/>
          </a:xfrm>
          <a:prstGeom prst="rect">
            <a:avLst/>
          </a:prstGeom>
          <a:noFill/>
        </p:spPr>
        <p:txBody>
          <a:bodyPr wrap="none" lIns="91440" tIns="45720" rIns="91440" bIns="45720">
            <a:spAutoFit/>
          </a:bodyPr>
          <a:lstStyle/>
          <a:p>
            <a:pPr algn="ctr"/>
            <a:r>
              <a:rPr lang="ru-RU"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Земля</a:t>
            </a:r>
            <a:endParaRPr lang="ru-RU"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7" name="Прямоугольник 6"/>
          <p:cNvSpPr/>
          <p:nvPr/>
        </p:nvSpPr>
        <p:spPr>
          <a:xfrm>
            <a:off x="4876800" y="4953000"/>
            <a:ext cx="4191000" cy="1754326"/>
          </a:xfrm>
          <a:prstGeom prst="rect">
            <a:avLst/>
          </a:prstGeom>
        </p:spPr>
        <p:txBody>
          <a:bodyPr wrap="square">
            <a:spAutoFit/>
          </a:bodyPr>
          <a:lstStyle/>
          <a:p>
            <a:r>
              <a:rPr lang="ru-RU" dirty="0" smtClean="0"/>
              <a:t>Земля – третья от Солнца большая планета Солнечной системы. Благодаря своим уникальным, быть может единственным во Вселенной природным условиям, стала местом, где возникла и получила развитие жизнь!</a:t>
            </a:r>
            <a:endParaRPr lang="ru-RU" dirty="0"/>
          </a:p>
        </p:txBody>
      </p:sp>
      <p:pic>
        <p:nvPicPr>
          <p:cNvPr id="8" name="Picture 8" descr="https://avatars.mds.yandex.net/i?id=95af2acf284fd012b74c53ac1c3e425247598066-8544486-images-thumbs&amp;n=13"/>
          <p:cNvPicPr>
            <a:picLocks noChangeAspect="1" noChangeArrowheads="1"/>
          </p:cNvPicPr>
          <p:nvPr/>
        </p:nvPicPr>
        <p:blipFill>
          <a:blip r:embed="rId4"/>
          <a:srcRect/>
          <a:stretch>
            <a:fillRect/>
          </a:stretch>
        </p:blipFill>
        <p:spPr bwMode="auto">
          <a:xfrm>
            <a:off x="4800600" y="304800"/>
            <a:ext cx="1905000" cy="1981201"/>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s://avatars.mds.yandex.net/i?id=f37935957dabe0c21db00cc215694332c88733e0-7188894-images-thumbs&amp;n=13"/>
          <p:cNvPicPr>
            <a:picLocks noChangeAspect="1" noChangeArrowheads="1"/>
          </p:cNvPicPr>
          <p:nvPr/>
        </p:nvPicPr>
        <p:blipFill>
          <a:blip r:embed="rId2"/>
          <a:srcRect/>
          <a:stretch>
            <a:fillRect/>
          </a:stretch>
        </p:blipFill>
        <p:spPr bwMode="auto">
          <a:xfrm>
            <a:off x="152400" y="1219200"/>
            <a:ext cx="4095750" cy="3048001"/>
          </a:xfrm>
          <a:prstGeom prst="rect">
            <a:avLst/>
          </a:prstGeom>
          <a:noFill/>
        </p:spPr>
      </p:pic>
      <p:sp>
        <p:nvSpPr>
          <p:cNvPr id="3" name="Прямоугольник 2"/>
          <p:cNvSpPr/>
          <p:nvPr/>
        </p:nvSpPr>
        <p:spPr>
          <a:xfrm>
            <a:off x="0" y="4724400"/>
            <a:ext cx="4572000" cy="1477328"/>
          </a:xfrm>
          <a:prstGeom prst="rect">
            <a:avLst/>
          </a:prstGeom>
        </p:spPr>
        <p:txBody>
          <a:bodyPr>
            <a:spAutoFit/>
          </a:bodyPr>
          <a:lstStyle/>
          <a:p>
            <a:r>
              <a:rPr lang="ru-RU" dirty="0" smtClean="0"/>
              <a:t>Марс – четвертая планета Солнечной системы. На Марсе имеется смена времен года, похожая на земную. Поверхность планеты покрыта валунами различного размера и слоем пыли.</a:t>
            </a:r>
            <a:endParaRPr lang="ru-RU" dirty="0"/>
          </a:p>
        </p:txBody>
      </p:sp>
      <p:sp>
        <p:nvSpPr>
          <p:cNvPr id="4" name="Прямоугольник 3"/>
          <p:cNvSpPr/>
          <p:nvPr/>
        </p:nvSpPr>
        <p:spPr>
          <a:xfrm>
            <a:off x="1066800" y="228600"/>
            <a:ext cx="179408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Марс</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5" name="Picture 6" descr="Космонавт рисунок для детей."/>
          <p:cNvPicPr>
            <a:picLocks noChangeAspect="1" noChangeArrowheads="1"/>
          </p:cNvPicPr>
          <p:nvPr/>
        </p:nvPicPr>
        <p:blipFill>
          <a:blip r:embed="rId3"/>
          <a:srcRect/>
          <a:stretch>
            <a:fillRect/>
          </a:stretch>
        </p:blipFill>
        <p:spPr bwMode="auto">
          <a:xfrm>
            <a:off x="4267200" y="0"/>
            <a:ext cx="1914525" cy="1981201"/>
          </a:xfrm>
          <a:prstGeom prst="rect">
            <a:avLst/>
          </a:prstGeom>
          <a:noFill/>
        </p:spPr>
      </p:pic>
      <p:pic>
        <p:nvPicPr>
          <p:cNvPr id="18436" name="Picture 4" descr="https://avatars.mds.yandex.net/i?id=c0c5142a215e3ffb4aae3aaf4310bf4d5af08fc7-8981113-images-thumbs&amp;n=13"/>
          <p:cNvPicPr>
            <a:picLocks noChangeAspect="1" noChangeArrowheads="1"/>
          </p:cNvPicPr>
          <p:nvPr/>
        </p:nvPicPr>
        <p:blipFill>
          <a:blip r:embed="rId4"/>
          <a:srcRect/>
          <a:stretch>
            <a:fillRect/>
          </a:stretch>
        </p:blipFill>
        <p:spPr bwMode="auto">
          <a:xfrm>
            <a:off x="5334000" y="1905000"/>
            <a:ext cx="3810000" cy="3276601"/>
          </a:xfrm>
          <a:prstGeom prst="rect">
            <a:avLst/>
          </a:prstGeom>
          <a:noFill/>
        </p:spPr>
      </p:pic>
      <p:sp>
        <p:nvSpPr>
          <p:cNvPr id="7" name="Прямоугольник 6"/>
          <p:cNvSpPr/>
          <p:nvPr/>
        </p:nvSpPr>
        <p:spPr>
          <a:xfrm>
            <a:off x="6172200" y="838200"/>
            <a:ext cx="2557495" cy="923330"/>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ru-RU" sz="54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Юпитер</a:t>
            </a:r>
            <a:endParaRPr lang="ru-RU"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8" name="Прямоугольник 7"/>
          <p:cNvSpPr/>
          <p:nvPr/>
        </p:nvSpPr>
        <p:spPr>
          <a:xfrm>
            <a:off x="4419600" y="5105400"/>
            <a:ext cx="4572000" cy="1815882"/>
          </a:xfrm>
          <a:prstGeom prst="rect">
            <a:avLst/>
          </a:prstGeom>
        </p:spPr>
        <p:txBody>
          <a:bodyPr wrap="square">
            <a:spAutoFit/>
          </a:bodyPr>
          <a:lstStyle/>
          <a:p>
            <a:r>
              <a:rPr lang="ru-RU" sz="1600" dirty="0" smtClean="0"/>
              <a:t>Юпитер – пятая и самая большая планета Солнечной системы. Юпитер – не твердая планета, она представляет собой газовый шар. Скорость вращения Юпитера очень велика, что является причиной очень сильных ветров на планете, где облака вытягиваются длинными красочными лентами.</a:t>
            </a:r>
            <a:endParaRPr lang="ru-RU"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s://avatars.mds.yandex.net/i?id=783b77ac4d6083947af9ef3eb2914c7d52b28868-8285735-images-thumbs&amp;n=13"/>
          <p:cNvPicPr>
            <a:picLocks noChangeAspect="1" noChangeArrowheads="1"/>
          </p:cNvPicPr>
          <p:nvPr/>
        </p:nvPicPr>
        <p:blipFill>
          <a:blip r:embed="rId2"/>
          <a:srcRect/>
          <a:stretch>
            <a:fillRect/>
          </a:stretch>
        </p:blipFill>
        <p:spPr bwMode="auto">
          <a:xfrm>
            <a:off x="152400" y="3886200"/>
            <a:ext cx="4191000" cy="2571751"/>
          </a:xfrm>
          <a:prstGeom prst="rect">
            <a:avLst/>
          </a:prstGeom>
          <a:noFill/>
        </p:spPr>
      </p:pic>
      <p:pic>
        <p:nvPicPr>
          <p:cNvPr id="3" name="Picture 2" descr="https://avatars.mds.yandex.net/i?id=a1f4fe28d8a3a594c1bb7dd87404ddeab45a9e56-8497211-images-thumbs&amp;n=13"/>
          <p:cNvPicPr>
            <a:picLocks noChangeAspect="1" noChangeArrowheads="1"/>
          </p:cNvPicPr>
          <p:nvPr/>
        </p:nvPicPr>
        <p:blipFill>
          <a:blip r:embed="rId3"/>
          <a:srcRect/>
          <a:stretch>
            <a:fillRect/>
          </a:stretch>
        </p:blipFill>
        <p:spPr bwMode="auto">
          <a:xfrm>
            <a:off x="3810000" y="0"/>
            <a:ext cx="1981200" cy="1981200"/>
          </a:xfrm>
          <a:prstGeom prst="rect">
            <a:avLst/>
          </a:prstGeom>
          <a:noFill/>
        </p:spPr>
      </p:pic>
      <p:sp>
        <p:nvSpPr>
          <p:cNvPr id="4" name="Прямоугольник 3"/>
          <p:cNvSpPr/>
          <p:nvPr/>
        </p:nvSpPr>
        <p:spPr>
          <a:xfrm>
            <a:off x="0" y="1447800"/>
            <a:ext cx="4572000" cy="2308324"/>
          </a:xfrm>
          <a:prstGeom prst="rect">
            <a:avLst/>
          </a:prstGeom>
        </p:spPr>
        <p:txBody>
          <a:bodyPr>
            <a:spAutoFit/>
          </a:bodyPr>
          <a:lstStyle/>
          <a:p>
            <a:r>
              <a:rPr lang="ru-RU" dirty="0" smtClean="0"/>
              <a:t>Сатурн – шестая планета от Солнца. Вторая по величине планета после Юпитера. Как и Юпитер – это гигантский газовый шар. Сатурн окружен блестящими кольцами, один из самых привлекательных объектов Солнечной системы. Кажется, что кольца год от года меняют свою форму при движении Сатурна по орбите вокруг Солнца.</a:t>
            </a:r>
            <a:endParaRPr lang="ru-RU" dirty="0"/>
          </a:p>
        </p:txBody>
      </p:sp>
      <p:sp>
        <p:nvSpPr>
          <p:cNvPr id="5" name="Прямоугольник 4"/>
          <p:cNvSpPr/>
          <p:nvPr/>
        </p:nvSpPr>
        <p:spPr>
          <a:xfrm>
            <a:off x="1066800" y="304800"/>
            <a:ext cx="2238947" cy="923330"/>
          </a:xfrm>
          <a:prstGeom prst="rect">
            <a:avLst/>
          </a:prstGeom>
          <a:noFill/>
        </p:spPr>
        <p:txBody>
          <a:bodyPr wrap="none" lIns="91440" tIns="45720" rIns="91440" bIns="45720">
            <a:spAutoFit/>
          </a:bodyPr>
          <a:lstStyle/>
          <a:p>
            <a:pPr algn="ctr"/>
            <a:r>
              <a:rPr lang="ru-RU"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Сатурн</a:t>
            </a:r>
            <a:endParaRPr lang="ru-RU"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pic>
        <p:nvPicPr>
          <p:cNvPr id="19460" name="Picture 4" descr="https://avatars.mds.yandex.net/i?id=1f40c6ce9d91d2bceb2777a81f648b7e09c531ea-8209451-images-thumbs&amp;n=13"/>
          <p:cNvPicPr>
            <a:picLocks noChangeAspect="1" noChangeArrowheads="1"/>
          </p:cNvPicPr>
          <p:nvPr/>
        </p:nvPicPr>
        <p:blipFill>
          <a:blip r:embed="rId4"/>
          <a:srcRect/>
          <a:stretch>
            <a:fillRect/>
          </a:stretch>
        </p:blipFill>
        <p:spPr bwMode="auto">
          <a:xfrm>
            <a:off x="4572000" y="3886200"/>
            <a:ext cx="4419600" cy="2571751"/>
          </a:xfrm>
          <a:prstGeom prst="rect">
            <a:avLst/>
          </a:prstGeom>
          <a:noFill/>
        </p:spPr>
      </p:pic>
      <p:sp>
        <p:nvSpPr>
          <p:cNvPr id="7" name="Прямоугольник 6"/>
          <p:cNvSpPr/>
          <p:nvPr/>
        </p:nvSpPr>
        <p:spPr>
          <a:xfrm>
            <a:off x="4572000" y="2057400"/>
            <a:ext cx="4572000" cy="1754326"/>
          </a:xfrm>
          <a:prstGeom prst="rect">
            <a:avLst/>
          </a:prstGeom>
        </p:spPr>
        <p:txBody>
          <a:bodyPr>
            <a:spAutoFit/>
          </a:bodyPr>
          <a:lstStyle/>
          <a:p>
            <a:r>
              <a:rPr lang="ru-RU" dirty="0" smtClean="0"/>
              <a:t>Уран – седьмая планета Солнечной системы. Она находится очень далеко от Солнца, поэтому получает мало тепла. Температура на поверхности Урана составляет -2200 градусов. У Урана имеется несколько тонких тёмных колец и 15 спутников.</a:t>
            </a:r>
            <a:endParaRPr lang="ru-RU" dirty="0"/>
          </a:p>
        </p:txBody>
      </p:sp>
      <p:sp>
        <p:nvSpPr>
          <p:cNvPr id="8" name="Прямоугольник 7"/>
          <p:cNvSpPr/>
          <p:nvPr/>
        </p:nvSpPr>
        <p:spPr>
          <a:xfrm>
            <a:off x="6477000" y="838200"/>
            <a:ext cx="1750736"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Уран</a:t>
            </a:r>
            <a:endParaRPr lang="ru-RU"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s://avatars.mds.yandex.net/i?id=e698b48d63584c20d9be0d6c72640dda41caec21-7757532-images-thumbs&amp;n=13"/>
          <p:cNvPicPr>
            <a:picLocks noChangeAspect="1" noChangeArrowheads="1"/>
          </p:cNvPicPr>
          <p:nvPr/>
        </p:nvPicPr>
        <p:blipFill>
          <a:blip r:embed="rId2"/>
          <a:srcRect/>
          <a:stretch>
            <a:fillRect/>
          </a:stretch>
        </p:blipFill>
        <p:spPr bwMode="auto">
          <a:xfrm>
            <a:off x="152400" y="1524000"/>
            <a:ext cx="4114800" cy="3048001"/>
          </a:xfrm>
          <a:prstGeom prst="rect">
            <a:avLst/>
          </a:prstGeom>
          <a:noFill/>
        </p:spPr>
      </p:pic>
      <p:pic>
        <p:nvPicPr>
          <p:cNvPr id="3" name="Picture 4" descr="Счастливый мальчик в костюме космонавта."/>
          <p:cNvPicPr>
            <a:picLocks noChangeAspect="1" noChangeArrowheads="1"/>
          </p:cNvPicPr>
          <p:nvPr/>
        </p:nvPicPr>
        <p:blipFill>
          <a:blip r:embed="rId3"/>
          <a:srcRect/>
          <a:stretch>
            <a:fillRect/>
          </a:stretch>
        </p:blipFill>
        <p:spPr bwMode="auto">
          <a:xfrm>
            <a:off x="7010400" y="4876800"/>
            <a:ext cx="1752600" cy="1828800"/>
          </a:xfrm>
          <a:prstGeom prst="rect">
            <a:avLst/>
          </a:prstGeom>
          <a:noFill/>
        </p:spPr>
      </p:pic>
      <p:pic>
        <p:nvPicPr>
          <p:cNvPr id="4" name="Picture 18" descr="https://avatars.mds.yandex.net/i?id=2cbbd21f42f24c02266bc8c9cc24d784-5873744-images-thumbs&amp;n=13"/>
          <p:cNvPicPr>
            <a:picLocks noChangeAspect="1" noChangeArrowheads="1"/>
          </p:cNvPicPr>
          <p:nvPr/>
        </p:nvPicPr>
        <p:blipFill>
          <a:blip r:embed="rId4"/>
          <a:srcRect/>
          <a:stretch>
            <a:fillRect/>
          </a:stretch>
        </p:blipFill>
        <p:spPr bwMode="auto">
          <a:xfrm>
            <a:off x="0" y="4648200"/>
            <a:ext cx="2590800" cy="2209800"/>
          </a:xfrm>
          <a:prstGeom prst="rect">
            <a:avLst/>
          </a:prstGeom>
          <a:noFill/>
        </p:spPr>
      </p:pic>
      <p:sp>
        <p:nvSpPr>
          <p:cNvPr id="5" name="Прямоугольник 4"/>
          <p:cNvSpPr/>
          <p:nvPr/>
        </p:nvSpPr>
        <p:spPr>
          <a:xfrm>
            <a:off x="2362200" y="5105400"/>
            <a:ext cx="4572000" cy="1477328"/>
          </a:xfrm>
          <a:prstGeom prst="rect">
            <a:avLst/>
          </a:prstGeom>
        </p:spPr>
        <p:txBody>
          <a:bodyPr>
            <a:spAutoFit/>
          </a:bodyPr>
          <a:lstStyle/>
          <a:p>
            <a:r>
              <a:rPr lang="ru-RU" dirty="0" smtClean="0"/>
              <a:t>Нептун – восьмая от Солнца планета и четвёртая по размеру среди планет. Нептун очень удален от Солнца. Недавно у Нептуна открыли кольца. Спутников у планеты 8. Самый крупный – Тритон.</a:t>
            </a:r>
            <a:endParaRPr lang="ru-RU" dirty="0"/>
          </a:p>
        </p:txBody>
      </p:sp>
      <p:sp>
        <p:nvSpPr>
          <p:cNvPr id="6" name="Прямоугольник 5"/>
          <p:cNvSpPr/>
          <p:nvPr/>
        </p:nvSpPr>
        <p:spPr>
          <a:xfrm>
            <a:off x="1066800" y="381000"/>
            <a:ext cx="2316660" cy="918865"/>
          </a:xfrm>
          <a:prstGeom prst="rect">
            <a:avLst/>
          </a:prstGeom>
          <a:noFill/>
        </p:spPr>
        <p:txBody>
          <a:bodyPr wrap="square" lIns="91440" tIns="45720" rIns="91440" bIns="45720">
            <a:spAutoFit/>
          </a:bodyPr>
          <a:lstStyle/>
          <a:p>
            <a:pPr algn="ctr"/>
            <a:r>
              <a:rPr lang="ru-RU" sz="54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Нептун</a:t>
            </a:r>
            <a:endParaRPr lang="ru-RU" sz="54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pic>
        <p:nvPicPr>
          <p:cNvPr id="20484" name="Picture 4" descr="https://avatars.mds.yandex.net/i?id=701bf01ca87262c11cb6b75544557d1949342382-9069255-images-thumbs&amp;n=13"/>
          <p:cNvPicPr>
            <a:picLocks noChangeAspect="1" noChangeArrowheads="1"/>
          </p:cNvPicPr>
          <p:nvPr/>
        </p:nvPicPr>
        <p:blipFill>
          <a:blip r:embed="rId5"/>
          <a:srcRect/>
          <a:stretch>
            <a:fillRect/>
          </a:stretch>
        </p:blipFill>
        <p:spPr bwMode="auto">
          <a:xfrm>
            <a:off x="5410200" y="152400"/>
            <a:ext cx="3352800" cy="3048001"/>
          </a:xfrm>
          <a:prstGeom prst="rect">
            <a:avLst/>
          </a:prstGeom>
          <a:noFill/>
        </p:spPr>
      </p:pic>
      <p:sp>
        <p:nvSpPr>
          <p:cNvPr id="8" name="Прямоугольник 7"/>
          <p:cNvSpPr/>
          <p:nvPr/>
        </p:nvSpPr>
        <p:spPr>
          <a:xfrm>
            <a:off x="4419600" y="3200400"/>
            <a:ext cx="4572000" cy="1477328"/>
          </a:xfrm>
          <a:prstGeom prst="rect">
            <a:avLst/>
          </a:prstGeom>
        </p:spPr>
        <p:txBody>
          <a:bodyPr>
            <a:spAutoFit/>
          </a:bodyPr>
          <a:lstStyle/>
          <a:p>
            <a:r>
              <a:rPr lang="ru-RU" dirty="0" smtClean="0"/>
              <a:t>В космосе много интересных объектов. К ним относится и </a:t>
            </a:r>
            <a:r>
              <a:rPr lang="ru-RU" b="1" dirty="0" smtClean="0"/>
              <a:t>Черная дыра</a:t>
            </a:r>
            <a:r>
              <a:rPr lang="ru-RU" dirty="0" smtClean="0"/>
              <a:t>. Черная дыра обладает огромнейшей силой притяжения, она поглощает всё, что попадает в ее пределы.    </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s://avatars.mds.yandex.net/i?id=7b183d59b3d8512d160fcd632ae5790b-5235022-images-thumbs&amp;n=13"/>
          <p:cNvPicPr>
            <a:picLocks noChangeAspect="1" noChangeArrowheads="1"/>
          </p:cNvPicPr>
          <p:nvPr/>
        </p:nvPicPr>
        <p:blipFill>
          <a:blip r:embed="rId2"/>
          <a:srcRect/>
          <a:stretch>
            <a:fillRect/>
          </a:stretch>
        </p:blipFill>
        <p:spPr bwMode="auto">
          <a:xfrm>
            <a:off x="4191000" y="381000"/>
            <a:ext cx="4572000" cy="2733676"/>
          </a:xfrm>
          <a:prstGeom prst="rect">
            <a:avLst/>
          </a:prstGeom>
          <a:noFill/>
        </p:spPr>
      </p:pic>
      <p:sp>
        <p:nvSpPr>
          <p:cNvPr id="3" name="Прямоугольник 2"/>
          <p:cNvSpPr/>
          <p:nvPr/>
        </p:nvSpPr>
        <p:spPr>
          <a:xfrm>
            <a:off x="4191000" y="3352800"/>
            <a:ext cx="4572000" cy="3139321"/>
          </a:xfrm>
          <a:prstGeom prst="rect">
            <a:avLst/>
          </a:prstGeom>
        </p:spPr>
        <p:txBody>
          <a:bodyPr>
            <a:spAutoFit/>
          </a:bodyPr>
          <a:lstStyle/>
          <a:p>
            <a:r>
              <a:rPr lang="ru-RU" dirty="0" smtClean="0"/>
              <a:t>Еще в космосе есть кометы. </a:t>
            </a:r>
            <a:r>
              <a:rPr lang="ru-RU" b="1" dirty="0" smtClean="0"/>
              <a:t>Кометы</a:t>
            </a:r>
            <a:r>
              <a:rPr lang="ru-RU" dirty="0" smtClean="0"/>
              <a:t> – это тела Солнечной системы, которые двигаются вокруг Солнца по очень вытянутым орбитам. Когда Комета находится далеко от Солнца, она выглядит, как слабо светящееся пятнышко овальной формы, но когда она приближается к Солнцу – у неё появляется «голова» и светящийся «хвост». Мы можем увидеть Комету и ее Светящийся «хвост» в небе всего несколько раз в столетие.</a:t>
            </a:r>
            <a:endParaRPr lang="ru-RU" dirty="0"/>
          </a:p>
        </p:txBody>
      </p:sp>
      <p:pic>
        <p:nvPicPr>
          <p:cNvPr id="21508" name="Picture 4" descr="https://avatars.mds.yandex.net/i?id=ef467693ce8894b6eb1be7246888f5dcdd0ec3f3-9136745-images-thumbs&amp;n=13"/>
          <p:cNvPicPr>
            <a:picLocks noChangeAspect="1" noChangeArrowheads="1"/>
          </p:cNvPicPr>
          <p:nvPr/>
        </p:nvPicPr>
        <p:blipFill>
          <a:blip r:embed="rId3"/>
          <a:srcRect/>
          <a:stretch>
            <a:fillRect/>
          </a:stretch>
        </p:blipFill>
        <p:spPr bwMode="auto">
          <a:xfrm>
            <a:off x="304800" y="3429000"/>
            <a:ext cx="3048000" cy="3048001"/>
          </a:xfrm>
          <a:prstGeom prst="rect">
            <a:avLst/>
          </a:prstGeom>
          <a:noFill/>
        </p:spPr>
      </p:pic>
      <p:sp>
        <p:nvSpPr>
          <p:cNvPr id="5" name="Прямоугольник 4"/>
          <p:cNvSpPr/>
          <p:nvPr/>
        </p:nvSpPr>
        <p:spPr>
          <a:xfrm>
            <a:off x="0" y="152400"/>
            <a:ext cx="4191000" cy="2031325"/>
          </a:xfrm>
          <a:prstGeom prst="rect">
            <a:avLst/>
          </a:prstGeom>
        </p:spPr>
        <p:txBody>
          <a:bodyPr wrap="square">
            <a:spAutoFit/>
          </a:bodyPr>
          <a:lstStyle/>
          <a:p>
            <a:r>
              <a:rPr lang="ru-RU" dirty="0" smtClean="0"/>
              <a:t>Посмотрите на звездное небо. Звезды кажутся нам из далека светящимися огоньками, потому что они находятся очень далеко. На самом деле каждая звезда – это гигантский газовый шар, подобный нашему солнцу, который излучает тепло и свет.</a:t>
            </a:r>
            <a:endParaRPr lang="ru-RU" dirty="0"/>
          </a:p>
        </p:txBody>
      </p:sp>
      <p:sp>
        <p:nvSpPr>
          <p:cNvPr id="6" name="Прямоугольник 5"/>
          <p:cNvSpPr/>
          <p:nvPr/>
        </p:nvSpPr>
        <p:spPr>
          <a:xfrm>
            <a:off x="0" y="2362200"/>
            <a:ext cx="3886200" cy="923330"/>
          </a:xfrm>
          <a:prstGeom prst="rect">
            <a:avLst/>
          </a:prstGeom>
        </p:spPr>
        <p:txBody>
          <a:bodyPr wrap="square">
            <a:spAutoFit/>
          </a:bodyPr>
          <a:lstStyle/>
          <a:p>
            <a:r>
              <a:rPr lang="ru-RU" dirty="0" smtClean="0"/>
              <a:t>Звёзды собираются в созвездия. Созвездие – это узор из звезд , создающих какую-либо фигуру.</a:t>
            </a:r>
            <a:endParaRPr lang="ru-RU"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TotalTime>
  <Words>882</Words>
  <PresentationFormat>Экран (4:3)</PresentationFormat>
  <Paragraphs>61</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Office Theme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пк</dc:creator>
  <cp:lastModifiedBy>пк</cp:lastModifiedBy>
  <cp:revision>15</cp:revision>
  <dcterms:created xsi:type="dcterms:W3CDTF">2023-04-07T13:08:56Z</dcterms:created>
  <dcterms:modified xsi:type="dcterms:W3CDTF">2023-04-10T11:22:34Z</dcterms:modified>
</cp:coreProperties>
</file>