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69" r:id="rId16"/>
    <p:sldId id="271" r:id="rId17"/>
    <p:sldId id="272" r:id="rId18"/>
    <p:sldId id="273" r:id="rId19"/>
    <p:sldId id="274" r:id="rId20"/>
    <p:sldId id="275" r:id="rId21"/>
    <p:sldId id="279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220" autoAdjust="0"/>
  </p:normalViewPr>
  <p:slideViewPr>
    <p:cSldViewPr>
      <p:cViewPr varScale="1">
        <p:scale>
          <a:sx n="109" d="100"/>
          <a:sy n="109" d="100"/>
        </p:scale>
        <p:origin x="-178" y="-8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3.xlsx"/><Relationship Id="rId1" Type="http://schemas.openxmlformats.org/officeDocument/2006/relationships/themeOverride" Target="../theme/themeOverride2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4.xlsx"/><Relationship Id="rId1" Type="http://schemas.openxmlformats.org/officeDocument/2006/relationships/themeOverride" Target="../theme/themeOverrid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plotArea>
      <c:layout>
        <c:manualLayout>
          <c:layoutTarget val="inner"/>
          <c:xMode val="edge"/>
          <c:yMode val="edge"/>
          <c:x val="6.6182627529529817E-2"/>
          <c:y val="2.812783337411847E-2"/>
          <c:w val="0.90795896759809602"/>
          <c:h val="0.80124685595"/>
        </c:manualLayout>
      </c:layout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Alpen Gold</c:v>
                </c:pt>
                <c:pt idx="1">
                  <c:v>Milka</c:v>
                </c:pt>
                <c:pt idx="2">
                  <c:v>Snikers, Аленка</c:v>
                </c:pt>
                <c:pt idx="3">
                  <c:v>Bounty</c:v>
                </c:pt>
                <c:pt idx="4">
                  <c:v>Twix, Milki Way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22</c:v>
                </c:pt>
                <c:pt idx="1">
                  <c:v>18</c:v>
                </c:pt>
                <c:pt idx="2">
                  <c:v>10</c:v>
                </c:pt>
                <c:pt idx="3">
                  <c:v>7</c:v>
                </c:pt>
                <c:pt idx="4">
                  <c:v>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Alpen Gold</c:v>
                </c:pt>
                <c:pt idx="1">
                  <c:v>Milka</c:v>
                </c:pt>
                <c:pt idx="2">
                  <c:v>Snikers, Аленка</c:v>
                </c:pt>
                <c:pt idx="3">
                  <c:v>Bounty</c:v>
                </c:pt>
                <c:pt idx="4">
                  <c:v>Twix, Milki Way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Alpen Gold</c:v>
                </c:pt>
                <c:pt idx="1">
                  <c:v>Milka</c:v>
                </c:pt>
                <c:pt idx="2">
                  <c:v>Snikers, Аленка</c:v>
                </c:pt>
                <c:pt idx="3">
                  <c:v>Bounty</c:v>
                </c:pt>
                <c:pt idx="4">
                  <c:v>Twix, Milki Way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</c:numCache>
            </c:numRef>
          </c:val>
        </c:ser>
        <c:overlap val="100"/>
        <c:axId val="103237504"/>
        <c:axId val="103239040"/>
      </c:barChart>
      <c:catAx>
        <c:axId val="103237504"/>
        <c:scaling>
          <c:orientation val="minMax"/>
        </c:scaling>
        <c:axPos val="b"/>
        <c:tickLblPos val="nextTo"/>
        <c:txPr>
          <a:bodyPr/>
          <a:lstStyle/>
          <a:p>
            <a:pPr>
              <a:defRPr b="1">
                <a:latin typeface="Arial Black" pitchFamily="34" charset="0"/>
              </a:defRPr>
            </a:pPr>
            <a:endParaRPr lang="ru-RU"/>
          </a:p>
        </c:txPr>
        <c:crossAx val="103239040"/>
        <c:crosses val="autoZero"/>
        <c:auto val="1"/>
        <c:lblAlgn val="ctr"/>
        <c:lblOffset val="100"/>
      </c:catAx>
      <c:valAx>
        <c:axId val="103239040"/>
        <c:scaling>
          <c:orientation val="minMax"/>
        </c:scaling>
        <c:axPos val="l"/>
        <c:majorGridlines>
          <c:spPr>
            <a:ln w="22225">
              <a:solidFill>
                <a:schemeClr val="tx1"/>
              </a:solidFill>
            </a:ln>
          </c:spPr>
        </c:majorGridlines>
        <c:minorGridlines>
          <c:spPr>
            <a:ln w="15875">
              <a:solidFill>
                <a:prstClr val="black"/>
              </a:solidFill>
            </a:ln>
          </c:spPr>
        </c:minorGridlines>
        <c:numFmt formatCode="General" sourceLinked="1"/>
        <c:tickLblPos val="nextTo"/>
        <c:crossAx val="103237504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6.6182627529529789E-2"/>
          <c:y val="2.8127833374118467E-2"/>
          <c:w val="0.90795896759809591"/>
          <c:h val="0.80124685595"/>
        </c:manualLayout>
      </c:layout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Лист1!$A$2:$A$6</c:f>
              <c:strCache>
                <c:ptCount val="4"/>
                <c:pt idx="0">
                  <c:v>Coca-Cola</c:v>
                </c:pt>
                <c:pt idx="1">
                  <c:v>чай черный</c:v>
                </c:pt>
                <c:pt idx="2">
                  <c:v>Сок </c:v>
                </c:pt>
                <c:pt idx="3">
                  <c:v>Лимонад, Sprite, Pepsi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16</c:v>
                </c:pt>
                <c:pt idx="1">
                  <c:v>13</c:v>
                </c:pt>
                <c:pt idx="2">
                  <c:v>12</c:v>
                </c:pt>
                <c:pt idx="3">
                  <c:v>10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Лист1!$A$2:$A$6</c:f>
              <c:strCache>
                <c:ptCount val="4"/>
                <c:pt idx="0">
                  <c:v>Coca-Cola</c:v>
                </c:pt>
                <c:pt idx="1">
                  <c:v>чай черный</c:v>
                </c:pt>
                <c:pt idx="2">
                  <c:v>Сок </c:v>
                </c:pt>
                <c:pt idx="3">
                  <c:v>Лимонад, Sprite, Pepsi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cat>
            <c:strRef>
              <c:f>Лист1!$A$2:$A$6</c:f>
              <c:strCache>
                <c:ptCount val="4"/>
                <c:pt idx="0">
                  <c:v>Coca-Cola</c:v>
                </c:pt>
                <c:pt idx="1">
                  <c:v>чай черный</c:v>
                </c:pt>
                <c:pt idx="2">
                  <c:v>Сок </c:v>
                </c:pt>
                <c:pt idx="3">
                  <c:v>Лимонад, Sprite, Pepsi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</c:numCache>
            </c:numRef>
          </c:val>
        </c:ser>
        <c:overlap val="100"/>
        <c:axId val="103297792"/>
        <c:axId val="103299328"/>
      </c:barChart>
      <c:catAx>
        <c:axId val="103297792"/>
        <c:scaling>
          <c:orientation val="minMax"/>
        </c:scaling>
        <c:axPos val="b"/>
        <c:tickLblPos val="nextTo"/>
        <c:txPr>
          <a:bodyPr/>
          <a:lstStyle/>
          <a:p>
            <a:pPr>
              <a:defRPr>
                <a:latin typeface="Arial Black" pitchFamily="34" charset="0"/>
              </a:defRPr>
            </a:pPr>
            <a:endParaRPr lang="ru-RU"/>
          </a:p>
        </c:txPr>
        <c:crossAx val="103299328"/>
        <c:crosses val="autoZero"/>
        <c:auto val="1"/>
        <c:lblAlgn val="ctr"/>
        <c:lblOffset val="100"/>
      </c:catAx>
      <c:valAx>
        <c:axId val="103299328"/>
        <c:scaling>
          <c:orientation val="minMax"/>
        </c:scaling>
        <c:axPos val="l"/>
        <c:majorGridlines>
          <c:spPr>
            <a:ln w="22225">
              <a:solidFill>
                <a:schemeClr val="tx1"/>
              </a:solidFill>
            </a:ln>
          </c:spPr>
        </c:majorGridlines>
        <c:minorGridlines>
          <c:spPr>
            <a:ln w="15875">
              <a:solidFill>
                <a:prstClr val="black"/>
              </a:solidFill>
            </a:ln>
          </c:spPr>
        </c:minorGridlines>
        <c:numFmt formatCode="General" sourceLinked="1"/>
        <c:tickLblPos val="nextTo"/>
        <c:crossAx val="103297792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plotArea>
      <c:layout>
        <c:manualLayout>
          <c:layoutTarget val="inner"/>
          <c:xMode val="edge"/>
          <c:yMode val="edge"/>
          <c:x val="6.6182627529529803E-2"/>
          <c:y val="2.8127833374118467E-2"/>
          <c:w val="0.90795896759809602"/>
          <c:h val="0.80124685595"/>
        </c:manualLayout>
      </c:layout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Лист1!$A$2:$A$6</c:f>
              <c:strCache>
                <c:ptCount val="4"/>
                <c:pt idx="0">
                  <c:v>чипсы</c:v>
                </c:pt>
                <c:pt idx="1">
                  <c:v>мороженое</c:v>
                </c:pt>
                <c:pt idx="2">
                  <c:v>жевательная резинка</c:v>
                </c:pt>
                <c:pt idx="3">
                  <c:v>Chupa-Chups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29</c:v>
                </c:pt>
                <c:pt idx="1">
                  <c:v>20</c:v>
                </c:pt>
                <c:pt idx="2">
                  <c:v>13</c:v>
                </c:pt>
                <c:pt idx="3">
                  <c:v>10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Лист1!$A$2:$A$6</c:f>
              <c:strCache>
                <c:ptCount val="4"/>
                <c:pt idx="0">
                  <c:v>чипсы</c:v>
                </c:pt>
                <c:pt idx="1">
                  <c:v>мороженое</c:v>
                </c:pt>
                <c:pt idx="2">
                  <c:v>жевательная резинка</c:v>
                </c:pt>
                <c:pt idx="3">
                  <c:v>Chupa-Chups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cat>
            <c:strRef>
              <c:f>Лист1!$A$2:$A$6</c:f>
              <c:strCache>
                <c:ptCount val="4"/>
                <c:pt idx="0">
                  <c:v>чипсы</c:v>
                </c:pt>
                <c:pt idx="1">
                  <c:v>мороженое</c:v>
                </c:pt>
                <c:pt idx="2">
                  <c:v>жевательная резинка</c:v>
                </c:pt>
                <c:pt idx="3">
                  <c:v>Chupa-Chups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</c:numCache>
            </c:numRef>
          </c:val>
        </c:ser>
        <c:overlap val="100"/>
        <c:axId val="102735232"/>
        <c:axId val="102745216"/>
      </c:barChart>
      <c:catAx>
        <c:axId val="102735232"/>
        <c:scaling>
          <c:orientation val="minMax"/>
        </c:scaling>
        <c:axPos val="b"/>
        <c:tickLblPos val="nextTo"/>
        <c:txPr>
          <a:bodyPr/>
          <a:lstStyle/>
          <a:p>
            <a:pPr>
              <a:defRPr b="1">
                <a:latin typeface="+mn-lt"/>
              </a:defRPr>
            </a:pPr>
            <a:endParaRPr lang="ru-RU"/>
          </a:p>
        </c:txPr>
        <c:crossAx val="102745216"/>
        <c:crosses val="autoZero"/>
        <c:auto val="1"/>
        <c:lblAlgn val="ctr"/>
        <c:lblOffset val="100"/>
      </c:catAx>
      <c:valAx>
        <c:axId val="102745216"/>
        <c:scaling>
          <c:orientation val="minMax"/>
        </c:scaling>
        <c:axPos val="l"/>
        <c:majorGridlines>
          <c:spPr>
            <a:ln w="22225">
              <a:solidFill>
                <a:schemeClr val="tx1"/>
              </a:solidFill>
            </a:ln>
          </c:spPr>
        </c:majorGridlines>
        <c:minorGridlines>
          <c:spPr>
            <a:ln w="15875">
              <a:solidFill>
                <a:prstClr val="black"/>
              </a:solidFill>
            </a:ln>
          </c:spPr>
        </c:minorGridlines>
        <c:numFmt formatCode="General" sourceLinked="1"/>
        <c:tickLblPos val="nextTo"/>
        <c:crossAx val="102735232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plotArea>
      <c:layout>
        <c:manualLayout>
          <c:layoutTarget val="inner"/>
          <c:xMode val="edge"/>
          <c:yMode val="edge"/>
          <c:x val="8.6667726526765146E-2"/>
          <c:y val="4.4393464402448707E-2"/>
          <c:w val="0.90795896759809624"/>
          <c:h val="0.80124685595"/>
        </c:manualLayout>
      </c:layout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Лист1!$A$2:$A$6</c:f>
              <c:strCache>
                <c:ptCount val="4"/>
                <c:pt idx="0">
                  <c:v>жевательная резинка</c:v>
                </c:pt>
                <c:pt idx="1">
                  <c:v>чипсы</c:v>
                </c:pt>
                <c:pt idx="2">
                  <c:v>лимонад, шоколад</c:v>
                </c:pt>
                <c:pt idx="3">
                  <c:v>кириешки, мороженое, Chupa-Chups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13</c:v>
                </c:pt>
                <c:pt idx="1">
                  <c:v>11</c:v>
                </c:pt>
                <c:pt idx="2">
                  <c:v>6</c:v>
                </c:pt>
                <c:pt idx="3">
                  <c:v>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Лист1!$A$2:$A$6</c:f>
              <c:strCache>
                <c:ptCount val="4"/>
                <c:pt idx="0">
                  <c:v>жевательная резинка</c:v>
                </c:pt>
                <c:pt idx="1">
                  <c:v>чипсы</c:v>
                </c:pt>
                <c:pt idx="2">
                  <c:v>лимонад, шоколад</c:v>
                </c:pt>
                <c:pt idx="3">
                  <c:v>кириешки, мороженое, Chupa-Chups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cat>
            <c:strRef>
              <c:f>Лист1!$A$2:$A$6</c:f>
              <c:strCache>
                <c:ptCount val="4"/>
                <c:pt idx="0">
                  <c:v>жевательная резинка</c:v>
                </c:pt>
                <c:pt idx="1">
                  <c:v>чипсы</c:v>
                </c:pt>
                <c:pt idx="2">
                  <c:v>лимонад, шоколад</c:v>
                </c:pt>
                <c:pt idx="3">
                  <c:v>кириешки, мороженое, Chupa-Chups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</c:numCache>
            </c:numRef>
          </c:val>
        </c:ser>
        <c:overlap val="100"/>
        <c:axId val="105301504"/>
        <c:axId val="105303040"/>
      </c:barChart>
      <c:catAx>
        <c:axId val="105301504"/>
        <c:scaling>
          <c:orientation val="minMax"/>
        </c:scaling>
        <c:axPos val="b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105303040"/>
        <c:crosses val="autoZero"/>
        <c:auto val="1"/>
        <c:lblAlgn val="ctr"/>
        <c:lblOffset val="100"/>
      </c:catAx>
      <c:valAx>
        <c:axId val="105303040"/>
        <c:scaling>
          <c:orientation val="minMax"/>
        </c:scaling>
        <c:axPos val="l"/>
        <c:majorGridlines>
          <c:spPr>
            <a:ln w="22225">
              <a:solidFill>
                <a:schemeClr val="tx1"/>
              </a:solidFill>
            </a:ln>
          </c:spPr>
        </c:majorGridlines>
        <c:minorGridlines>
          <c:spPr>
            <a:ln w="15875">
              <a:solidFill>
                <a:prstClr val="black"/>
              </a:solidFill>
            </a:ln>
          </c:spPr>
        </c:minorGridlines>
        <c:numFmt formatCode="General" sourceLinked="1"/>
        <c:tickLblPos val="nextTo"/>
        <c:crossAx val="105301504"/>
        <c:crosses val="autoZero"/>
        <c:crossBetween val="between"/>
        <c:minorUnit val="1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2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jpeg"/><Relationship Id="rId4" Type="http://schemas.openxmlformats.org/officeDocument/2006/relationships/image" Target="../media/image1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rtinkin.net/uploads/posts/2021-07/1625617867_7-kartinkin-com-p-fon-sladosti-odnotonnii-krasivie-foni-7.jpg"/>
          <p:cNvPicPr>
            <a:picLocks noChangeAspect="1" noChangeArrowheads="1"/>
          </p:cNvPicPr>
          <p:nvPr/>
        </p:nvPicPr>
        <p:blipFill>
          <a:blip r:embed="rId2" cstate="print"/>
          <a:srcRect l="12500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85852" y="285735"/>
            <a:ext cx="7172348" cy="207170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Любимые лакомства школьников: </a:t>
            </a:r>
            <a:b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</a:b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польза или вред?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5362" name="Picture 2" descr="Чипсы Lay&amp;apos;s сметана и зелень 90 г., Семечки, чипсы, сухарики, снеки, L...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5" y="2570716"/>
            <a:ext cx="1714512" cy="2334655"/>
          </a:xfrm>
          <a:prstGeom prst="rect">
            <a:avLst/>
          </a:prstGeom>
          <a:noFill/>
        </p:spPr>
      </p:pic>
      <p:pic>
        <p:nvPicPr>
          <p:cNvPr id="15364" name="Picture 4" descr="Батончик Twix Экстра. 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28794" y="2857502"/>
            <a:ext cx="1857388" cy="1857389"/>
          </a:xfrm>
          <a:prstGeom prst="rect">
            <a:avLst/>
          </a:prstGeom>
          <a:noFill/>
        </p:spPr>
      </p:pic>
      <p:pic>
        <p:nvPicPr>
          <p:cNvPr id="15366" name="Picture 6" descr="Газированный напиток &amp;quot;Кока-кола&amp;quot; .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8125" r="26562"/>
          <a:stretch>
            <a:fillRect/>
          </a:stretch>
        </p:blipFill>
        <p:spPr bwMode="auto">
          <a:xfrm>
            <a:off x="3857620" y="2410809"/>
            <a:ext cx="1857388" cy="2732691"/>
          </a:xfrm>
          <a:prstGeom prst="rect">
            <a:avLst/>
          </a:prstGeom>
          <a:noFill/>
        </p:spPr>
      </p:pic>
      <p:pic>
        <p:nvPicPr>
          <p:cNvPr id="15368" name="Picture 8" descr="Шаурма клипарт (67 фото) .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43570" y="2928940"/>
            <a:ext cx="3214710" cy="2409151"/>
          </a:xfrm>
          <a:prstGeom prst="rect">
            <a:avLst/>
          </a:prstGeom>
          <a:noFill/>
        </p:spPr>
      </p:pic>
      <p:pic>
        <p:nvPicPr>
          <p:cNvPr id="15370" name="Picture 10" descr="Цена, Скидки + Акции ✔ Здесь | Ограниченное предложение ✔ Мармелад Ассорти,...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16" y="1928808"/>
            <a:ext cx="2071670" cy="14998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rtinkin.net/uploads/posts/2021-07/1625617867_7-kartinkin-com-p-fon-sladosti-odnotonnii-krasivie-foni-7.jpg"/>
          <p:cNvPicPr>
            <a:picLocks noChangeAspect="1" noChangeArrowheads="1"/>
          </p:cNvPicPr>
          <p:nvPr/>
        </p:nvPicPr>
        <p:blipFill>
          <a:blip r:embed="rId2" cstate="print"/>
          <a:srcRect l="12500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142976" y="357173"/>
            <a:ext cx="7643866" cy="4429156"/>
          </a:xfrm>
        </p:spPr>
        <p:txBody>
          <a:bodyPr>
            <a:noAutofit/>
          </a:bodyPr>
          <a:lstStyle/>
          <a:p>
            <a:pPr lvl="0" algn="l"/>
            <a:r>
              <a:rPr lang="ru-RU" sz="2400" dirty="0" smtClean="0">
                <a:solidFill>
                  <a:srgbClr val="0070C0"/>
                </a:solidFill>
                <a:latin typeface="Arial Black" pitchFamily="34" charset="0"/>
              </a:rPr>
              <a:t>1. Назови 3 шоколадки, которые ты любишь.</a:t>
            </a:r>
            <a:br>
              <a:rPr lang="ru-RU" sz="2400" dirty="0" smtClean="0">
                <a:solidFill>
                  <a:srgbClr val="0070C0"/>
                </a:solidFill>
                <a:latin typeface="Arial Black" pitchFamily="34" charset="0"/>
              </a:rPr>
            </a:br>
            <a:r>
              <a:rPr lang="ru-RU" sz="2400" dirty="0" smtClean="0">
                <a:solidFill>
                  <a:srgbClr val="0070C0"/>
                </a:solidFill>
                <a:latin typeface="Arial Black" pitchFamily="34" charset="0"/>
              </a:rPr>
              <a:t/>
            </a:r>
            <a:br>
              <a:rPr lang="ru-RU" sz="2400" dirty="0" smtClean="0">
                <a:solidFill>
                  <a:srgbClr val="0070C0"/>
                </a:solidFill>
                <a:latin typeface="Arial Black" pitchFamily="34" charset="0"/>
              </a:rPr>
            </a:br>
            <a:r>
              <a:rPr lang="ru-RU" sz="2400" dirty="0" smtClean="0">
                <a:solidFill>
                  <a:srgbClr val="0070C0"/>
                </a:solidFill>
                <a:latin typeface="Arial Black" pitchFamily="34" charset="0"/>
              </a:rPr>
              <a:t>2. Назови 3 напитка, которые ты любишь.</a:t>
            </a:r>
            <a:br>
              <a:rPr lang="ru-RU" sz="2400" dirty="0" smtClean="0">
                <a:solidFill>
                  <a:srgbClr val="0070C0"/>
                </a:solidFill>
                <a:latin typeface="Arial Black" pitchFamily="34" charset="0"/>
              </a:rPr>
            </a:br>
            <a:r>
              <a:rPr lang="ru-RU" sz="2400" dirty="0" smtClean="0">
                <a:solidFill>
                  <a:srgbClr val="0070C0"/>
                </a:solidFill>
                <a:latin typeface="Arial Black" pitchFamily="34" charset="0"/>
              </a:rPr>
              <a:t/>
            </a:r>
            <a:br>
              <a:rPr lang="ru-RU" sz="2400" dirty="0" smtClean="0">
                <a:solidFill>
                  <a:srgbClr val="0070C0"/>
                </a:solidFill>
                <a:latin typeface="Arial Black" pitchFamily="34" charset="0"/>
              </a:rPr>
            </a:br>
            <a:r>
              <a:rPr lang="ru-RU" sz="2400" dirty="0" smtClean="0">
                <a:solidFill>
                  <a:srgbClr val="0070C0"/>
                </a:solidFill>
                <a:latin typeface="Arial Black" pitchFamily="34" charset="0"/>
              </a:rPr>
              <a:t>3. Назови 3 любых других лакомства, которые ты любишь.</a:t>
            </a:r>
            <a:br>
              <a:rPr lang="ru-RU" sz="2400" dirty="0" smtClean="0">
                <a:solidFill>
                  <a:srgbClr val="0070C0"/>
                </a:solidFill>
                <a:latin typeface="Arial Black" pitchFamily="34" charset="0"/>
              </a:rPr>
            </a:br>
            <a:r>
              <a:rPr lang="ru-RU" sz="2400" dirty="0" smtClean="0">
                <a:solidFill>
                  <a:srgbClr val="0070C0"/>
                </a:solidFill>
                <a:latin typeface="Arial Black" pitchFamily="34" charset="0"/>
              </a:rPr>
              <a:t/>
            </a:r>
            <a:br>
              <a:rPr lang="ru-RU" sz="2400" dirty="0" smtClean="0">
                <a:solidFill>
                  <a:srgbClr val="0070C0"/>
                </a:solidFill>
                <a:latin typeface="Arial Black" pitchFamily="34" charset="0"/>
              </a:rPr>
            </a:br>
            <a:r>
              <a:rPr lang="ru-RU" sz="2400" dirty="0" smtClean="0">
                <a:solidFill>
                  <a:srgbClr val="0070C0"/>
                </a:solidFill>
                <a:latin typeface="Arial Black" pitchFamily="34" charset="0"/>
              </a:rPr>
              <a:t>4. Назови 3 продукта, которые ты чаще всего покупаешь в магазине на карманные деньги.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rtinkin.net/uploads/posts/2021-07/1625617867_7-kartinkin-com-p-fon-sladosti-odnotonnii-krasivie-foni-7.jpg"/>
          <p:cNvPicPr>
            <a:picLocks noChangeAspect="1" noChangeArrowheads="1"/>
          </p:cNvPicPr>
          <p:nvPr/>
        </p:nvPicPr>
        <p:blipFill>
          <a:blip r:embed="rId2" cstate="print"/>
          <a:srcRect l="11718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142976" y="357173"/>
            <a:ext cx="7643866" cy="714379"/>
          </a:xfrm>
        </p:spPr>
        <p:txBody>
          <a:bodyPr>
            <a:noAutofit/>
          </a:bodyPr>
          <a:lstStyle/>
          <a:p>
            <a:pPr lvl="0" algn="l"/>
            <a:r>
              <a:rPr lang="ru-RU" sz="2800" b="1" dirty="0" smtClean="0"/>
              <a:t>Назови 3 шоколадки, которые ты любишь.</a:t>
            </a:r>
            <a:br>
              <a:rPr lang="ru-RU" sz="2800" b="1" dirty="0" smtClean="0"/>
            </a:br>
            <a:r>
              <a:rPr lang="ru-RU" sz="2800" b="1" dirty="0" smtClean="0"/>
              <a:t>Самые популярные ответы.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1214414" y="1142990"/>
          <a:ext cx="7215238" cy="37147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rtinkin.net/uploads/posts/2021-07/1625617867_7-kartinkin-com-p-fon-sladosti-odnotonnii-krasivie-foni-7.jpg"/>
          <p:cNvPicPr>
            <a:picLocks noChangeAspect="1" noChangeArrowheads="1"/>
          </p:cNvPicPr>
          <p:nvPr/>
        </p:nvPicPr>
        <p:blipFill>
          <a:blip r:embed="rId2" cstate="print"/>
          <a:srcRect l="11718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142976" y="357173"/>
            <a:ext cx="7643866" cy="714379"/>
          </a:xfrm>
        </p:spPr>
        <p:txBody>
          <a:bodyPr>
            <a:noAutofit/>
          </a:bodyPr>
          <a:lstStyle/>
          <a:p>
            <a:pPr lvl="0" algn="l"/>
            <a:r>
              <a:rPr lang="ru-RU" sz="2800" b="1" dirty="0" smtClean="0"/>
              <a:t>Назови 3 напитка,</a:t>
            </a:r>
            <a:r>
              <a:rPr lang="en-US" sz="2800" b="1" dirty="0" smtClean="0"/>
              <a:t> </a:t>
            </a:r>
            <a:r>
              <a:rPr lang="ru-RU" sz="2800" b="1" dirty="0" smtClean="0"/>
              <a:t> которые ты любишь.</a:t>
            </a:r>
            <a:br>
              <a:rPr lang="ru-RU" sz="2800" b="1" dirty="0" smtClean="0"/>
            </a:br>
            <a:r>
              <a:rPr lang="ru-RU" sz="2800" b="1" dirty="0" smtClean="0"/>
              <a:t>Самые популярные ответы.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571472" y="1214428"/>
          <a:ext cx="8072494" cy="37147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rtinkin.net/uploads/posts/2021-07/1625617867_7-kartinkin-com-p-fon-sladosti-odnotonnii-krasivie-foni-7.jpg"/>
          <p:cNvPicPr>
            <a:picLocks noChangeAspect="1" noChangeArrowheads="1"/>
          </p:cNvPicPr>
          <p:nvPr/>
        </p:nvPicPr>
        <p:blipFill>
          <a:blip r:embed="rId2" cstate="print"/>
          <a:srcRect l="11718"/>
          <a:stretch>
            <a:fillRect/>
          </a:stretch>
        </p:blipFill>
        <p:spPr bwMode="auto">
          <a:xfrm>
            <a:off x="0" y="-71456"/>
            <a:ext cx="9144000" cy="51435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285720" y="142859"/>
            <a:ext cx="8643998" cy="928694"/>
          </a:xfrm>
        </p:spPr>
        <p:txBody>
          <a:bodyPr>
            <a:noAutofit/>
          </a:bodyPr>
          <a:lstStyle/>
          <a:p>
            <a:pPr lvl="0" algn="l"/>
            <a:r>
              <a:rPr lang="ru-RU" sz="2400" b="1" dirty="0" smtClean="0"/>
              <a:t>Назови 3 любых других лакомства, которые ты любишь.</a:t>
            </a:r>
            <a:br>
              <a:rPr lang="ru-RU" sz="2400" b="1" dirty="0" smtClean="0"/>
            </a:br>
            <a:r>
              <a:rPr lang="ru-RU" sz="2400" b="1" dirty="0" smtClean="0"/>
              <a:t>Самые популярные ответы.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428596" y="1142990"/>
          <a:ext cx="8215370" cy="3571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rtinkin.net/uploads/posts/2021-07/1625617867_7-kartinkin-com-p-fon-sladosti-odnotonnii-krasivie-foni-7.jpg"/>
          <p:cNvPicPr>
            <a:picLocks noChangeAspect="1" noChangeArrowheads="1"/>
          </p:cNvPicPr>
          <p:nvPr/>
        </p:nvPicPr>
        <p:blipFill>
          <a:blip r:embed="rId2" cstate="print"/>
          <a:srcRect l="11718"/>
          <a:stretch>
            <a:fillRect/>
          </a:stretch>
        </p:blipFill>
        <p:spPr bwMode="auto">
          <a:xfrm>
            <a:off x="0" y="-71456"/>
            <a:ext cx="9144000" cy="51435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285720" y="142859"/>
            <a:ext cx="8643998" cy="928694"/>
          </a:xfrm>
        </p:spPr>
        <p:txBody>
          <a:bodyPr>
            <a:noAutofit/>
          </a:bodyPr>
          <a:lstStyle/>
          <a:p>
            <a:pPr lvl="0" algn="l"/>
            <a:r>
              <a:rPr lang="ru-RU" sz="2400" b="1" dirty="0" smtClean="0"/>
              <a:t>Назови 3 продукта,  которые ты чаще всего покупаешь на карманные деньги.</a:t>
            </a:r>
            <a:br>
              <a:rPr lang="ru-RU" sz="2400" b="1" dirty="0" smtClean="0"/>
            </a:br>
            <a:r>
              <a:rPr lang="ru-RU" sz="2400" b="1" dirty="0" smtClean="0"/>
              <a:t>Самые популярные ответы.</a:t>
            </a:r>
            <a:endParaRPr lang="ru-RU" sz="2400" dirty="0">
              <a:solidFill>
                <a:srgbClr val="C00000"/>
              </a:solidFill>
              <a:latin typeface="Arial Black" pitchFamily="34" charset="0"/>
            </a:endParaRP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357158" y="1214428"/>
          <a:ext cx="7929618" cy="35004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rtinkin.net/uploads/posts/2021-07/1625617867_7-kartinkin-com-p-fon-sladosti-odnotonnii-krasivie-foni-7.jpg"/>
          <p:cNvPicPr>
            <a:picLocks noChangeAspect="1" noChangeArrowheads="1"/>
          </p:cNvPicPr>
          <p:nvPr/>
        </p:nvPicPr>
        <p:blipFill>
          <a:blip r:embed="rId2" cstate="print"/>
          <a:srcRect l="11718"/>
          <a:stretch>
            <a:fillRect/>
          </a:stretch>
        </p:blipFill>
        <p:spPr bwMode="auto">
          <a:xfrm>
            <a:off x="0" y="-71456"/>
            <a:ext cx="9144000" cy="51435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285720" y="142859"/>
            <a:ext cx="8643998" cy="928694"/>
          </a:xfrm>
        </p:spPr>
        <p:txBody>
          <a:bodyPr>
            <a:noAutofit/>
          </a:bodyPr>
          <a:lstStyle/>
          <a:p>
            <a:pPr lvl="0"/>
            <a:r>
              <a:rPr lang="ru-RU" sz="4000" b="1" dirty="0" smtClean="0">
                <a:solidFill>
                  <a:srgbClr val="0070C0"/>
                </a:solidFill>
              </a:rPr>
              <a:t>Хитрости производителей</a:t>
            </a:r>
            <a:endParaRPr lang="ru-RU" sz="4000" b="1" dirty="0" smtClean="0">
              <a:solidFill>
                <a:srgbClr val="0070C0"/>
              </a:solidFill>
            </a:endParaRPr>
          </a:p>
        </p:txBody>
      </p:sp>
      <p:pic>
        <p:nvPicPr>
          <p:cNvPr id="2050" name="Picture 2" descr="https://cdn.tut-prosto.ru/files/uploads/products/201104/147921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1357304"/>
            <a:ext cx="1897679" cy="2699401"/>
          </a:xfrm>
          <a:prstGeom prst="rect">
            <a:avLst/>
          </a:prstGeom>
          <a:noFill/>
        </p:spPr>
      </p:pic>
      <p:pic>
        <p:nvPicPr>
          <p:cNvPr id="2052" name="Picture 4" descr="C:\Users\Пользователь\Downloads\IMG_20220415_113207.jpg"/>
          <p:cNvPicPr>
            <a:picLocks noChangeAspect="1" noChangeArrowheads="1"/>
          </p:cNvPicPr>
          <p:nvPr/>
        </p:nvPicPr>
        <p:blipFill>
          <a:blip r:embed="rId4" cstate="print">
            <a:lum bright="20000" contrast="30000"/>
          </a:blip>
          <a:srcRect l="16667" t="23438" r="27083" b="15625"/>
          <a:stretch>
            <a:fillRect/>
          </a:stretch>
        </p:blipFill>
        <p:spPr bwMode="auto">
          <a:xfrm rot="16200000">
            <a:off x="1791413" y="2423379"/>
            <a:ext cx="1632084" cy="2357454"/>
          </a:xfrm>
          <a:prstGeom prst="rect">
            <a:avLst/>
          </a:prstGeom>
          <a:noFill/>
        </p:spPr>
      </p:pic>
      <p:pic>
        <p:nvPicPr>
          <p:cNvPr id="2055" name="Picture 7" descr="https://ayb.akinoncdn.com/products/2019/10/01/3536/ef938965-51b4-49fc-bcec-065fa92ad245_size780x780_quality60_cropCenter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1046" r="29552"/>
          <a:stretch>
            <a:fillRect/>
          </a:stretch>
        </p:blipFill>
        <p:spPr bwMode="auto">
          <a:xfrm flipH="1">
            <a:off x="3857620" y="792175"/>
            <a:ext cx="1714512" cy="4351325"/>
          </a:xfrm>
          <a:prstGeom prst="rect">
            <a:avLst/>
          </a:prstGeom>
          <a:noFill/>
        </p:spPr>
      </p:pic>
      <p:pic>
        <p:nvPicPr>
          <p:cNvPr id="2053" name="Picture 5" descr="C:\Users\Пользователь\Downloads\IMG_20220415_112930.jpg"/>
          <p:cNvPicPr>
            <a:picLocks noChangeAspect="1" noChangeArrowheads="1"/>
          </p:cNvPicPr>
          <p:nvPr/>
        </p:nvPicPr>
        <p:blipFill>
          <a:blip r:embed="rId6" cstate="print">
            <a:lum bright="-10000" contrast="40000"/>
          </a:blip>
          <a:srcRect l="28889" r="6667" b="64444"/>
          <a:stretch>
            <a:fillRect/>
          </a:stretch>
        </p:blipFill>
        <p:spPr bwMode="auto">
          <a:xfrm>
            <a:off x="5286380" y="3357568"/>
            <a:ext cx="3429024" cy="14189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rtinkin.net/uploads/posts/2021-07/1625617867_7-kartinkin-com-p-fon-sladosti-odnotonnii-krasivie-foni-7.jpg"/>
          <p:cNvPicPr>
            <a:picLocks noChangeAspect="1" noChangeArrowheads="1"/>
          </p:cNvPicPr>
          <p:nvPr/>
        </p:nvPicPr>
        <p:blipFill>
          <a:blip r:embed="rId2" cstate="print"/>
          <a:srcRect l="11718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357158" y="3429006"/>
            <a:ext cx="8643998" cy="1500198"/>
          </a:xfrm>
        </p:spPr>
        <p:txBody>
          <a:bodyPr>
            <a:noAutofit/>
          </a:bodyPr>
          <a:lstStyle/>
          <a:p>
            <a:pPr lvl="0"/>
            <a:endParaRPr lang="ru-RU" sz="3600" b="1" dirty="0" smtClean="0"/>
          </a:p>
        </p:txBody>
      </p:sp>
      <p:pic>
        <p:nvPicPr>
          <p:cNvPr id="28674" name="Picture 2" descr="https://zakroma-crimea.ru/wp-content/uploads/2020/12/babee7480e04591a88be37e56b402619_xl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5000" r="15000"/>
          <a:stretch>
            <a:fillRect/>
          </a:stretch>
        </p:blipFill>
        <p:spPr bwMode="auto">
          <a:xfrm>
            <a:off x="285720" y="142858"/>
            <a:ext cx="2000264" cy="2857520"/>
          </a:xfrm>
          <a:prstGeom prst="rect">
            <a:avLst/>
          </a:prstGeom>
          <a:noFill/>
        </p:spPr>
      </p:pic>
      <p:pic>
        <p:nvPicPr>
          <p:cNvPr id="28676" name="Picture 4" descr="Шоколад Milka плитка молоч.с цельным.фунд. 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71604" y="142858"/>
            <a:ext cx="2905124" cy="2905125"/>
          </a:xfrm>
          <a:prstGeom prst="rect">
            <a:avLst/>
          </a:prstGeom>
          <a:noFill/>
        </p:spPr>
      </p:pic>
      <p:pic>
        <p:nvPicPr>
          <p:cNvPr id="28678" name="Picture 6" descr="Аленка много молока шоколад молочный 90г.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FFD"/>
              </a:clrFrom>
              <a:clrTo>
                <a:srgbClr val="FEFFFD">
                  <a:alpha val="0"/>
                </a:srgbClr>
              </a:clrTo>
            </a:clrChange>
          </a:blip>
          <a:srcRect l="21094" r="22656"/>
          <a:stretch>
            <a:fillRect/>
          </a:stretch>
        </p:blipFill>
        <p:spPr bwMode="auto">
          <a:xfrm>
            <a:off x="3857620" y="142858"/>
            <a:ext cx="1714512" cy="3048001"/>
          </a:xfrm>
          <a:prstGeom prst="rect">
            <a:avLst/>
          </a:prstGeom>
          <a:noFill/>
        </p:spPr>
      </p:pic>
      <p:pic>
        <p:nvPicPr>
          <p:cNvPr id="28680" name="Picture 8" descr="Шоколадный батончик Snickers 50,5г.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57884" y="214296"/>
            <a:ext cx="2786082" cy="1195693"/>
          </a:xfrm>
          <a:prstGeom prst="rect">
            <a:avLst/>
          </a:prstGeom>
          <a:noFill/>
        </p:spPr>
      </p:pic>
      <p:pic>
        <p:nvPicPr>
          <p:cNvPr id="28682" name="Picture 10" descr="Бакалея. фото Шоколадный батончик Bounty 55г - купить. 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5781" b="27343"/>
          <a:stretch>
            <a:fillRect/>
          </a:stretch>
        </p:blipFill>
        <p:spPr bwMode="auto">
          <a:xfrm>
            <a:off x="5786446" y="1500180"/>
            <a:ext cx="3048000" cy="1428760"/>
          </a:xfrm>
          <a:prstGeom prst="rect">
            <a:avLst/>
          </a:prstGeom>
          <a:noFill/>
        </p:spPr>
      </p:pic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571472" y="3286129"/>
          <a:ext cx="7596195" cy="1624253"/>
        </p:xfrm>
        <a:graphic>
          <a:graphicData uri="http://schemas.openxmlformats.org/drawingml/2006/table">
            <a:tbl>
              <a:tblPr/>
              <a:tblGrid>
                <a:gridCol w="1265720"/>
                <a:gridCol w="1265720"/>
                <a:gridCol w="1265720"/>
                <a:gridCol w="1266345"/>
                <a:gridCol w="1266345"/>
                <a:gridCol w="1266345"/>
              </a:tblGrid>
              <a:tr h="51481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Калорийность (ккал)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белки, г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жиры, г.</a:t>
                      </a:r>
                      <a:endParaRPr lang="ru-RU" sz="105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углеводы, г</a:t>
                      </a:r>
                      <a:endParaRPr lang="ru-RU" sz="105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сахар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735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580-494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8-3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34-25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60-53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57-50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</a:tr>
              <a:tr h="67175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среднее значение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2400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74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82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357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50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rtinkin.net/uploads/posts/2021-07/1625617867_7-kartinkin-com-p-fon-sladosti-odnotonnii-krasivie-foni-7.jpg"/>
          <p:cNvPicPr>
            <a:picLocks noChangeAspect="1" noChangeArrowheads="1"/>
          </p:cNvPicPr>
          <p:nvPr/>
        </p:nvPicPr>
        <p:blipFill>
          <a:blip r:embed="rId2" cstate="print"/>
          <a:srcRect l="11718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357158" y="3429006"/>
            <a:ext cx="8643998" cy="1500198"/>
          </a:xfrm>
        </p:spPr>
        <p:txBody>
          <a:bodyPr>
            <a:noAutofit/>
          </a:bodyPr>
          <a:lstStyle/>
          <a:p>
            <a:pPr lvl="0"/>
            <a:endParaRPr lang="ru-RU" sz="3600" b="1" dirty="0" smtClean="0"/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571472" y="3286129"/>
          <a:ext cx="7596195" cy="1624253"/>
        </p:xfrm>
        <a:graphic>
          <a:graphicData uri="http://schemas.openxmlformats.org/drawingml/2006/table">
            <a:tbl>
              <a:tblPr/>
              <a:tblGrid>
                <a:gridCol w="1265720"/>
                <a:gridCol w="1265720"/>
                <a:gridCol w="1265720"/>
                <a:gridCol w="1266345"/>
                <a:gridCol w="1266345"/>
                <a:gridCol w="1266345"/>
              </a:tblGrid>
              <a:tr h="51481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Калорийность (ккал)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белки, г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жиры, г.</a:t>
                      </a:r>
                      <a:endParaRPr lang="ru-RU" sz="105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углеводы, г</a:t>
                      </a:r>
                      <a:endParaRPr lang="ru-RU" sz="105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сахар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735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112-100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25-28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25-28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67175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среднее значение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2400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74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82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357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50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29698" name="Picture 2" descr="Кока Кола 0,5 литра Доставка Напитков Заказать напитки на дом Купить напитк...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142858"/>
            <a:ext cx="3048000" cy="3048001"/>
          </a:xfrm>
          <a:prstGeom prst="rect">
            <a:avLst/>
          </a:prstGeom>
          <a:noFill/>
        </p:spPr>
      </p:pic>
      <p:pic>
        <p:nvPicPr>
          <p:cNvPr id="11" name="Picture 7" descr="https://ayb.akinoncdn.com/products/2019/10/01/3536/ef938965-51b4-49fc-bcec-065fa92ad245_size780x780_quality60_cropCenter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1046" r="29552"/>
          <a:stretch>
            <a:fillRect/>
          </a:stretch>
        </p:blipFill>
        <p:spPr bwMode="auto">
          <a:xfrm flipH="1">
            <a:off x="3000364" y="214296"/>
            <a:ext cx="1143008" cy="2900884"/>
          </a:xfrm>
          <a:prstGeom prst="rect">
            <a:avLst/>
          </a:prstGeom>
          <a:noFill/>
        </p:spPr>
      </p:pic>
      <p:pic>
        <p:nvPicPr>
          <p:cNvPr id="29700" name="Picture 4" descr="Нектар Любимый сад (Ябл-Вишня-Черешня) 0,95л.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428610"/>
            <a:ext cx="2500330" cy="25003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rtinkin.net/uploads/posts/2021-07/1625617867_7-kartinkin-com-p-fon-sladosti-odnotonnii-krasivie-foni-7.jpg"/>
          <p:cNvPicPr>
            <a:picLocks noChangeAspect="1" noChangeArrowheads="1"/>
          </p:cNvPicPr>
          <p:nvPr/>
        </p:nvPicPr>
        <p:blipFill>
          <a:blip r:embed="rId2" cstate="print"/>
          <a:srcRect l="11718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357158" y="3429006"/>
            <a:ext cx="8643998" cy="1500198"/>
          </a:xfrm>
        </p:spPr>
        <p:txBody>
          <a:bodyPr>
            <a:noAutofit/>
          </a:bodyPr>
          <a:lstStyle/>
          <a:p>
            <a:pPr lvl="0"/>
            <a:endParaRPr lang="ru-RU" sz="3600" b="1" dirty="0" smtClean="0"/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571472" y="3286129"/>
          <a:ext cx="7596195" cy="1624253"/>
        </p:xfrm>
        <a:graphic>
          <a:graphicData uri="http://schemas.openxmlformats.org/drawingml/2006/table">
            <a:tbl>
              <a:tblPr/>
              <a:tblGrid>
                <a:gridCol w="1265720"/>
                <a:gridCol w="1265720"/>
                <a:gridCol w="1265720"/>
                <a:gridCol w="1266345"/>
                <a:gridCol w="1266345"/>
                <a:gridCol w="1266345"/>
              </a:tblGrid>
              <a:tr h="51481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Калорийность (ккал)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белки, г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жиры, г.</a:t>
                      </a:r>
                      <a:endParaRPr lang="ru-RU" sz="105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углеводы, г</a:t>
                      </a:r>
                      <a:endParaRPr lang="ru-RU" sz="105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сахар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735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47,5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11,25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11,25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67175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среднее значение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2400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74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82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357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50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30722" name="Picture 2" descr="Напиток газированный Sprite пластик 2 л centre-soyuz.ru.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285784" y="142858"/>
            <a:ext cx="3048000" cy="304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rtinkin.net/uploads/posts/2021-07/1625617867_7-kartinkin-com-p-fon-sladosti-odnotonnii-krasivie-foni-7.jpg"/>
          <p:cNvPicPr>
            <a:picLocks noChangeAspect="1" noChangeArrowheads="1"/>
          </p:cNvPicPr>
          <p:nvPr/>
        </p:nvPicPr>
        <p:blipFill>
          <a:blip r:embed="rId2" cstate="print"/>
          <a:srcRect l="11718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357158" y="3429006"/>
            <a:ext cx="8643998" cy="1500198"/>
          </a:xfrm>
        </p:spPr>
        <p:txBody>
          <a:bodyPr>
            <a:noAutofit/>
          </a:bodyPr>
          <a:lstStyle/>
          <a:p>
            <a:pPr lvl="0"/>
            <a:endParaRPr lang="ru-RU" sz="3600" b="1" dirty="0" smtClean="0"/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571472" y="3286129"/>
          <a:ext cx="7596195" cy="1624253"/>
        </p:xfrm>
        <a:graphic>
          <a:graphicData uri="http://schemas.openxmlformats.org/drawingml/2006/table">
            <a:tbl>
              <a:tblPr/>
              <a:tblGrid>
                <a:gridCol w="1084865"/>
                <a:gridCol w="1084865"/>
                <a:gridCol w="1084865"/>
                <a:gridCol w="1085400"/>
                <a:gridCol w="1085400"/>
                <a:gridCol w="1085400"/>
                <a:gridCol w="1085400"/>
              </a:tblGrid>
              <a:tr h="51481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Калорийность (ккал)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белки, г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жиры, г.</a:t>
                      </a:r>
                      <a:endParaRPr lang="ru-RU" sz="105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углеводы, г</a:t>
                      </a:r>
                      <a:endParaRPr lang="ru-RU" sz="105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сахар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соль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735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156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52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0,7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0,5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67175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среднее значение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2400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74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82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357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50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6" name="Picture 2" descr="https://cdn.tut-prosto.ru/files/uploads/products/201104/147921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285734"/>
            <a:ext cx="2000264" cy="28453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rtinkin.net/uploads/posts/2021-07/1625617867_7-kartinkin-com-p-fon-sladosti-odnotonnii-krasivie-foni-7.jpg"/>
          <p:cNvPicPr>
            <a:picLocks noChangeAspect="1" noChangeArrowheads="1"/>
          </p:cNvPicPr>
          <p:nvPr/>
        </p:nvPicPr>
        <p:blipFill>
          <a:blip r:embed="rId2" cstate="print"/>
          <a:srcRect l="13281"/>
          <a:stretch>
            <a:fillRect/>
          </a:stretch>
        </p:blipFill>
        <p:spPr bwMode="auto">
          <a:xfrm>
            <a:off x="0" y="0"/>
            <a:ext cx="9143997" cy="5143500"/>
          </a:xfrm>
          <a:prstGeom prst="rect">
            <a:avLst/>
          </a:prstGeom>
          <a:noFill/>
        </p:spPr>
      </p:pic>
      <p:pic>
        <p:nvPicPr>
          <p:cNvPr id="14340" name="Picture 4" descr="https://pbs.twimg.com/media/DjX5faFXoAMnTDr.jpg"/>
          <p:cNvPicPr>
            <a:picLocks noChangeAspect="1" noChangeArrowheads="1"/>
          </p:cNvPicPr>
          <p:nvPr/>
        </p:nvPicPr>
        <p:blipFill>
          <a:blip r:embed="rId3" cstate="print"/>
          <a:srcRect b="12630"/>
          <a:stretch>
            <a:fillRect/>
          </a:stretch>
        </p:blipFill>
        <p:spPr bwMode="auto">
          <a:xfrm>
            <a:off x="2643175" y="69979"/>
            <a:ext cx="3714776" cy="3638964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3786196"/>
            <a:ext cx="8572560" cy="120015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  <a:latin typeface="Arial Black" pitchFamily="34" charset="0"/>
              </a:rPr>
              <a:t>«Пусть пища будет вашим лекарством»</a:t>
            </a:r>
            <a:endParaRPr lang="ru-RU" dirty="0">
              <a:solidFill>
                <a:srgbClr val="0070C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rtinkin.net/uploads/posts/2021-07/1625617867_7-kartinkin-com-p-fon-sladosti-odnotonnii-krasivie-foni-7.jpg"/>
          <p:cNvPicPr>
            <a:picLocks noChangeAspect="1" noChangeArrowheads="1"/>
          </p:cNvPicPr>
          <p:nvPr/>
        </p:nvPicPr>
        <p:blipFill>
          <a:blip r:embed="rId2" cstate="print"/>
          <a:srcRect l="11718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2928926" y="785800"/>
            <a:ext cx="6072230" cy="1857388"/>
          </a:xfrm>
        </p:spPr>
        <p:txBody>
          <a:bodyPr>
            <a:noAutofit/>
          </a:bodyPr>
          <a:lstStyle/>
          <a:p>
            <a:r>
              <a:rPr lang="ru-RU" sz="3600" dirty="0" smtClean="0"/>
              <a:t>Е319, Е414, Е330, Е260, Е150d, Е621, Е627, Е631, Е160с, Е330 </a:t>
            </a:r>
            <a:br>
              <a:rPr lang="ru-RU" sz="3600" dirty="0" smtClean="0"/>
            </a:br>
            <a:endParaRPr lang="ru-RU" sz="3600" b="1" dirty="0" smtClean="0"/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571472" y="3286129"/>
          <a:ext cx="7596195" cy="1624253"/>
        </p:xfrm>
        <a:graphic>
          <a:graphicData uri="http://schemas.openxmlformats.org/drawingml/2006/table">
            <a:tbl>
              <a:tblPr/>
              <a:tblGrid>
                <a:gridCol w="1084865"/>
                <a:gridCol w="1084865"/>
                <a:gridCol w="1084865"/>
                <a:gridCol w="1085400"/>
                <a:gridCol w="1085400"/>
                <a:gridCol w="1085400"/>
                <a:gridCol w="1085400"/>
              </a:tblGrid>
              <a:tr h="51481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Калорийность (ккал)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белки, г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жиры, г.</a:t>
                      </a:r>
                      <a:endParaRPr lang="ru-RU" sz="105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углеводы, г</a:t>
                      </a:r>
                      <a:endParaRPr lang="ru-RU" sz="105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сахар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соль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735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156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26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7175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среднее значение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2400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74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82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357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50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31746" name="Picture 2" descr="Сухарики Кириешки 40г Ветчина и сыр.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142858"/>
            <a:ext cx="3057525" cy="304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rtinkin.net/uploads/posts/2021-07/1625617867_7-kartinkin-com-p-fon-sladosti-odnotonnii-krasivie-foni-7.jpg"/>
          <p:cNvPicPr>
            <a:picLocks noChangeAspect="1" noChangeArrowheads="1"/>
          </p:cNvPicPr>
          <p:nvPr/>
        </p:nvPicPr>
        <p:blipFill>
          <a:blip r:embed="rId2" cstate="print"/>
          <a:srcRect l="11718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357158" y="3429006"/>
            <a:ext cx="8643998" cy="1500198"/>
          </a:xfrm>
        </p:spPr>
        <p:txBody>
          <a:bodyPr>
            <a:noAutofit/>
          </a:bodyPr>
          <a:lstStyle/>
          <a:p>
            <a:pPr lvl="0"/>
            <a:r>
              <a:rPr lang="ru-RU" sz="3600" dirty="0" smtClean="0"/>
              <a:t>Е553, Е951, Е950, Е421, Е172, Е903, Е524</a:t>
            </a:r>
            <a:endParaRPr lang="ru-RU" sz="3600" b="1" dirty="0" smtClean="0"/>
          </a:p>
        </p:txBody>
      </p:sp>
      <p:pic>
        <p:nvPicPr>
          <p:cNvPr id="36866" name="Picture 2" descr="Жевательная резинка Eclipse Ледяная вишня 13.6г: отзывы покупателей на Pric...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14480" y="428610"/>
            <a:ext cx="5143536" cy="2678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rtinkin.net/uploads/posts/2021-07/1625617867_7-kartinkin-com-p-fon-sladosti-odnotonnii-krasivie-foni-7.jpg"/>
          <p:cNvPicPr>
            <a:picLocks noChangeAspect="1" noChangeArrowheads="1"/>
          </p:cNvPicPr>
          <p:nvPr/>
        </p:nvPicPr>
        <p:blipFill>
          <a:blip r:embed="rId2" cstate="print"/>
          <a:srcRect l="11718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357158" y="3429006"/>
            <a:ext cx="8643998" cy="1500198"/>
          </a:xfrm>
        </p:spPr>
        <p:txBody>
          <a:bodyPr>
            <a:noAutofit/>
          </a:bodyPr>
          <a:lstStyle/>
          <a:p>
            <a:pPr lvl="0"/>
            <a:endParaRPr lang="ru-RU" sz="3600" b="1" dirty="0" smtClean="0"/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571472" y="3286129"/>
          <a:ext cx="7596195" cy="1624253"/>
        </p:xfrm>
        <a:graphic>
          <a:graphicData uri="http://schemas.openxmlformats.org/drawingml/2006/table">
            <a:tbl>
              <a:tblPr/>
              <a:tblGrid>
                <a:gridCol w="1084865"/>
                <a:gridCol w="1084865"/>
                <a:gridCol w="1084865"/>
                <a:gridCol w="1085400"/>
                <a:gridCol w="1085400"/>
                <a:gridCol w="1085400"/>
                <a:gridCol w="1085400"/>
              </a:tblGrid>
              <a:tr h="51481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Калорийность (ккал)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белки, г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жиры, г.</a:t>
                      </a:r>
                      <a:endParaRPr lang="ru-RU" sz="105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углеводы, г</a:t>
                      </a:r>
                      <a:endParaRPr lang="ru-RU" sz="105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сахар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соль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735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180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25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16,5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7175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среднее значение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2400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74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82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357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50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33796" name="Picture 4" descr="Пломбир и сгущенка – Золотой стандарт объединил два с детства любимых вкуса...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20000"/>
          </a:blip>
          <a:srcRect/>
          <a:stretch>
            <a:fillRect/>
          </a:stretch>
        </p:blipFill>
        <p:spPr bwMode="auto">
          <a:xfrm>
            <a:off x="357158" y="142858"/>
            <a:ext cx="2962275" cy="304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rtinkin.net/uploads/posts/2021-07/1625617867_7-kartinkin-com-p-fon-sladosti-odnotonnii-krasivie-foni-7.jpg"/>
          <p:cNvPicPr>
            <a:picLocks noChangeAspect="1" noChangeArrowheads="1"/>
          </p:cNvPicPr>
          <p:nvPr/>
        </p:nvPicPr>
        <p:blipFill>
          <a:blip r:embed="rId2" cstate="print"/>
          <a:srcRect l="11718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357158" y="3429006"/>
            <a:ext cx="8643998" cy="1500198"/>
          </a:xfrm>
        </p:spPr>
        <p:txBody>
          <a:bodyPr>
            <a:noAutofit/>
          </a:bodyPr>
          <a:lstStyle/>
          <a:p>
            <a:pPr lvl="0"/>
            <a:endParaRPr lang="ru-RU" sz="3600" b="1" dirty="0" smtClean="0"/>
          </a:p>
        </p:txBody>
      </p:sp>
      <p:pic>
        <p:nvPicPr>
          <p:cNvPr id="34818" name="Picture 2" descr="https://td-aurora.ru/wa-data/public/shop/products/32/37/3732/images/2775/2775.97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714362"/>
            <a:ext cx="2786082" cy="2786082"/>
          </a:xfrm>
          <a:prstGeom prst="rect">
            <a:avLst/>
          </a:prstGeom>
          <a:noFill/>
        </p:spPr>
      </p:pic>
      <p:pic>
        <p:nvPicPr>
          <p:cNvPr id="34819" name="Picture 3" descr="C:\Users\Пользователь\Downloads\IMG-20220415-WA0055.jpg"/>
          <p:cNvPicPr>
            <a:picLocks noChangeAspect="1" noChangeArrowheads="1"/>
          </p:cNvPicPr>
          <p:nvPr/>
        </p:nvPicPr>
        <p:blipFill>
          <a:blip r:embed="rId4" cstate="print">
            <a:lum bright="10000" contrast="30000"/>
          </a:blip>
          <a:srcRect r="12839" b="65748"/>
          <a:stretch>
            <a:fillRect/>
          </a:stretch>
        </p:blipFill>
        <p:spPr bwMode="auto">
          <a:xfrm>
            <a:off x="3428992" y="214296"/>
            <a:ext cx="5112738" cy="3571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rtinkin.net/uploads/posts/2021-07/1625617867_7-kartinkin-com-p-fon-sladosti-odnotonnii-krasivie-foni-7.jpg"/>
          <p:cNvPicPr>
            <a:picLocks noChangeAspect="1" noChangeArrowheads="1"/>
          </p:cNvPicPr>
          <p:nvPr/>
        </p:nvPicPr>
        <p:blipFill>
          <a:blip r:embed="rId2" cstate="print"/>
          <a:srcRect l="11718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357158" y="3429006"/>
            <a:ext cx="8643998" cy="1500198"/>
          </a:xfrm>
        </p:spPr>
        <p:txBody>
          <a:bodyPr>
            <a:noAutofit/>
          </a:bodyPr>
          <a:lstStyle/>
          <a:p>
            <a:pPr lvl="0"/>
            <a:endParaRPr lang="ru-RU" sz="3600" b="1" dirty="0" smtClean="0"/>
          </a:p>
        </p:txBody>
      </p:sp>
      <p:pic>
        <p:nvPicPr>
          <p:cNvPr id="35842" name="Picture 2" descr="https://assets.change.org/photos/1/ly/my/YHLYMyNJSZkSojB-1600x900-noPad.jpg?154236494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7" y="214296"/>
            <a:ext cx="8262401" cy="46434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rtinkin.net/uploads/posts/2021-07/1625617867_7-kartinkin-com-p-fon-sladosti-odnotonnii-krasivie-foni-7.jpg"/>
          <p:cNvPicPr>
            <a:picLocks noChangeAspect="1" noChangeArrowheads="1"/>
          </p:cNvPicPr>
          <p:nvPr/>
        </p:nvPicPr>
        <p:blipFill>
          <a:blip r:embed="rId2" cstate="print"/>
          <a:srcRect l="11718"/>
          <a:stretch>
            <a:fillRect/>
          </a:stretch>
        </p:blipFill>
        <p:spPr bwMode="auto">
          <a:xfrm>
            <a:off x="0" y="0"/>
            <a:ext cx="9143997" cy="51435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2976" y="3786196"/>
            <a:ext cx="7286676" cy="1200158"/>
          </a:xfrm>
        </p:spPr>
        <p:txBody>
          <a:bodyPr>
            <a:normAutofit/>
          </a:bodyPr>
          <a:lstStyle/>
          <a:p>
            <a:endParaRPr lang="ru-RU" dirty="0">
              <a:latin typeface="Arial Black" pitchFamily="34" charset="0"/>
            </a:endParaRPr>
          </a:p>
        </p:txBody>
      </p:sp>
      <p:pic>
        <p:nvPicPr>
          <p:cNvPr id="15362" name="Picture 2" descr="https://static.tildacdn.com/tild3538-3361-4661-b531-616661373232/_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285734"/>
            <a:ext cx="7620427" cy="4286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rtinkin.net/uploads/posts/2021-07/1625617867_7-kartinkin-com-p-fon-sladosti-odnotonnii-krasivie-foni-7.jpg"/>
          <p:cNvPicPr>
            <a:picLocks noChangeAspect="1" noChangeArrowheads="1"/>
          </p:cNvPicPr>
          <p:nvPr/>
        </p:nvPicPr>
        <p:blipFill>
          <a:blip r:embed="rId2" cstate="print"/>
          <a:srcRect l="11718"/>
          <a:stretch>
            <a:fillRect/>
          </a:stretch>
        </p:blipFill>
        <p:spPr bwMode="auto">
          <a:xfrm>
            <a:off x="0" y="0"/>
            <a:ext cx="9143997" cy="51435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2976" y="3786196"/>
            <a:ext cx="7286676" cy="1200158"/>
          </a:xfrm>
        </p:spPr>
        <p:txBody>
          <a:bodyPr>
            <a:normAutofit/>
          </a:bodyPr>
          <a:lstStyle/>
          <a:p>
            <a:endParaRPr lang="ru-RU" dirty="0">
              <a:latin typeface="Arial Black" pitchFamily="34" charset="0"/>
            </a:endParaRPr>
          </a:p>
        </p:txBody>
      </p:sp>
      <p:pic>
        <p:nvPicPr>
          <p:cNvPr id="16386" name="Picture 2" descr="https://www.shampootruth.com/wp-content/uploads/2019/05/shutterstock_3430105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42858"/>
            <a:ext cx="4735072" cy="3143272"/>
          </a:xfrm>
          <a:prstGeom prst="rect">
            <a:avLst/>
          </a:prstGeom>
          <a:noFill/>
        </p:spPr>
      </p:pic>
      <p:pic>
        <p:nvPicPr>
          <p:cNvPr id="16388" name="Picture 4" descr="https://sosud-ok.ru/wp-content/uploads/2019/11/ogranichenie-soli-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7685" y="1500180"/>
            <a:ext cx="4286611" cy="3214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rtinkin.net/uploads/posts/2021-07/1625617867_7-kartinkin-com-p-fon-sladosti-odnotonnii-krasivie-foni-7.jpg"/>
          <p:cNvPicPr>
            <a:picLocks noChangeAspect="1" noChangeArrowheads="1"/>
          </p:cNvPicPr>
          <p:nvPr/>
        </p:nvPicPr>
        <p:blipFill>
          <a:blip r:embed="rId2" cstate="print"/>
          <a:srcRect l="12500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357172"/>
            <a:ext cx="8001056" cy="4429156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latin typeface="Arial Black" pitchFamily="34" charset="0"/>
              </a:rPr>
              <a:t>Цель исследования: </a:t>
            </a:r>
            <a:r>
              <a:rPr lang="ru-RU" sz="3600" dirty="0" smtClean="0">
                <a:solidFill>
                  <a:srgbClr val="0070C0"/>
                </a:solidFill>
                <a:latin typeface="Arial Black" pitchFamily="34" charset="0"/>
              </a:rPr>
              <a:t>определить, соответствуют ли любимые лакомства детей </a:t>
            </a:r>
            <a:r>
              <a:rPr lang="ru-RU" sz="3600" dirty="0" smtClean="0">
                <a:solidFill>
                  <a:srgbClr val="0070C0"/>
                </a:solidFill>
                <a:latin typeface="Arial Black" pitchFamily="34" charset="0"/>
              </a:rPr>
              <a:t>нормам </a:t>
            </a:r>
            <a:r>
              <a:rPr lang="ru-RU" sz="3600" dirty="0" smtClean="0">
                <a:solidFill>
                  <a:srgbClr val="0070C0"/>
                </a:solidFill>
                <a:latin typeface="Arial Black" pitchFamily="34" charset="0"/>
              </a:rPr>
              <a:t>здорового питания.</a:t>
            </a:r>
            <a:endParaRPr lang="ru-RU" sz="3600" dirty="0">
              <a:solidFill>
                <a:srgbClr val="0070C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rtinkin.net/uploads/posts/2021-07/1625617867_7-kartinkin-com-p-fon-sladosti-odnotonnii-krasivie-foni-7.jpg"/>
          <p:cNvPicPr>
            <a:picLocks noChangeAspect="1" noChangeArrowheads="1"/>
          </p:cNvPicPr>
          <p:nvPr/>
        </p:nvPicPr>
        <p:blipFill>
          <a:blip r:embed="rId2" cstate="print"/>
          <a:srcRect l="11718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428596" y="357172"/>
            <a:ext cx="8429684" cy="4643470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b="1" dirty="0" smtClean="0">
                <a:solidFill>
                  <a:srgbClr val="C00000"/>
                </a:solidFill>
                <a:latin typeface="Arial Black" pitchFamily="34" charset="0"/>
              </a:rPr>
              <a:t>Задачи</a:t>
            </a:r>
            <a:r>
              <a:rPr lang="ru-RU" sz="2700" b="1" dirty="0" smtClean="0">
                <a:solidFill>
                  <a:srgbClr val="C00000"/>
                </a:solidFill>
                <a:latin typeface="Arial Black" pitchFamily="34" charset="0"/>
              </a:rPr>
              <a:t>:</a:t>
            </a:r>
            <a:r>
              <a:rPr lang="ru-RU" sz="2700" b="1" dirty="0" smtClean="0">
                <a:solidFill>
                  <a:srgbClr val="0070C0"/>
                </a:solidFill>
                <a:latin typeface="Arial Black" pitchFamily="34" charset="0"/>
              </a:rPr>
              <a:t/>
            </a:r>
            <a:br>
              <a:rPr lang="ru-RU" sz="2700" b="1" dirty="0" smtClean="0">
                <a:solidFill>
                  <a:srgbClr val="0070C0"/>
                </a:solidFill>
                <a:latin typeface="Arial Black" pitchFamily="34" charset="0"/>
              </a:rPr>
            </a:br>
            <a:r>
              <a:rPr lang="ru-RU" sz="2700" dirty="0" smtClean="0">
                <a:latin typeface="Arial Black" pitchFamily="34" charset="0"/>
              </a:rPr>
              <a:t/>
            </a:r>
            <a:br>
              <a:rPr lang="ru-RU" sz="2700" dirty="0" smtClean="0">
                <a:latin typeface="Arial Black" pitchFamily="34" charset="0"/>
              </a:rPr>
            </a:br>
            <a:r>
              <a:rPr lang="ru-RU" sz="2200" dirty="0" smtClean="0">
                <a:solidFill>
                  <a:srgbClr val="0070C0"/>
                </a:solidFill>
                <a:latin typeface="Arial Black" pitchFamily="34" charset="0"/>
              </a:rPr>
              <a:t>1. Выяснить, каким должен быть рацион школьника</a:t>
            </a:r>
            <a:r>
              <a:rPr lang="ru-RU" sz="2200" dirty="0" smtClean="0">
                <a:solidFill>
                  <a:srgbClr val="0070C0"/>
                </a:solidFill>
                <a:latin typeface="Arial Black" pitchFamily="34" charset="0"/>
              </a:rPr>
              <a:t>.</a:t>
            </a:r>
            <a:br>
              <a:rPr lang="ru-RU" sz="2200" dirty="0" smtClean="0">
                <a:solidFill>
                  <a:srgbClr val="0070C0"/>
                </a:solidFill>
                <a:latin typeface="Arial Black" pitchFamily="34" charset="0"/>
              </a:rPr>
            </a:br>
            <a:r>
              <a:rPr lang="ru-RU" sz="2200" dirty="0" smtClean="0">
                <a:solidFill>
                  <a:srgbClr val="0070C0"/>
                </a:solidFill>
                <a:latin typeface="Arial Black" pitchFamily="34" charset="0"/>
              </a:rPr>
              <a:t/>
            </a:r>
            <a:br>
              <a:rPr lang="ru-RU" sz="2200" dirty="0" smtClean="0">
                <a:solidFill>
                  <a:srgbClr val="0070C0"/>
                </a:solidFill>
                <a:latin typeface="Arial Black" pitchFamily="34" charset="0"/>
              </a:rPr>
            </a:br>
            <a:r>
              <a:rPr lang="ru-RU" sz="2200" dirty="0" smtClean="0">
                <a:solidFill>
                  <a:srgbClr val="0070C0"/>
                </a:solidFill>
                <a:latin typeface="Arial Black" pitchFamily="34" charset="0"/>
              </a:rPr>
              <a:t>2. Определить вкусовые предпочтения учеников МБОУ «</a:t>
            </a:r>
            <a:r>
              <a:rPr lang="ru-RU" sz="2200" dirty="0" err="1" smtClean="0">
                <a:solidFill>
                  <a:srgbClr val="0070C0"/>
                </a:solidFill>
                <a:latin typeface="Arial Black" pitchFamily="34" charset="0"/>
              </a:rPr>
              <a:t>Краснинская</a:t>
            </a:r>
            <a:r>
              <a:rPr lang="ru-RU" sz="2200" dirty="0" smtClean="0">
                <a:solidFill>
                  <a:srgbClr val="0070C0"/>
                </a:solidFill>
                <a:latin typeface="Arial Black" pitchFamily="34" charset="0"/>
              </a:rPr>
              <a:t> СОШ</a:t>
            </a:r>
            <a:r>
              <a:rPr lang="ru-RU" sz="2200" dirty="0" smtClean="0">
                <a:solidFill>
                  <a:srgbClr val="0070C0"/>
                </a:solidFill>
                <a:latin typeface="Arial Black" pitchFamily="34" charset="0"/>
              </a:rPr>
              <a:t>».</a:t>
            </a:r>
            <a:br>
              <a:rPr lang="ru-RU" sz="2200" dirty="0" smtClean="0">
                <a:solidFill>
                  <a:srgbClr val="0070C0"/>
                </a:solidFill>
                <a:latin typeface="Arial Black" pitchFamily="34" charset="0"/>
              </a:rPr>
            </a:br>
            <a:r>
              <a:rPr lang="ru-RU" sz="2200" dirty="0" smtClean="0">
                <a:solidFill>
                  <a:srgbClr val="0070C0"/>
                </a:solidFill>
                <a:latin typeface="Arial Black" pitchFamily="34" charset="0"/>
              </a:rPr>
              <a:t/>
            </a:r>
            <a:br>
              <a:rPr lang="ru-RU" sz="2200" dirty="0" smtClean="0">
                <a:solidFill>
                  <a:srgbClr val="0070C0"/>
                </a:solidFill>
                <a:latin typeface="Arial Black" pitchFamily="34" charset="0"/>
              </a:rPr>
            </a:br>
            <a:r>
              <a:rPr lang="ru-RU" sz="2200" dirty="0" smtClean="0">
                <a:solidFill>
                  <a:srgbClr val="0070C0"/>
                </a:solidFill>
                <a:latin typeface="Arial Black" pitchFamily="34" charset="0"/>
              </a:rPr>
              <a:t>3. Изучить состав любимых лакомств школьников. </a:t>
            </a:r>
            <a:r>
              <a:rPr lang="ru-RU" sz="2200" dirty="0" smtClean="0">
                <a:solidFill>
                  <a:srgbClr val="0070C0"/>
                </a:solidFill>
                <a:latin typeface="Arial Black" pitchFamily="34" charset="0"/>
              </a:rPr>
              <a:t/>
            </a:r>
            <a:br>
              <a:rPr lang="ru-RU" sz="2200" dirty="0" smtClean="0">
                <a:solidFill>
                  <a:srgbClr val="0070C0"/>
                </a:solidFill>
                <a:latin typeface="Arial Black" pitchFamily="34" charset="0"/>
              </a:rPr>
            </a:br>
            <a:r>
              <a:rPr lang="ru-RU" sz="2200" dirty="0" smtClean="0">
                <a:solidFill>
                  <a:srgbClr val="0070C0"/>
                </a:solidFill>
                <a:latin typeface="Arial Black" pitchFamily="34" charset="0"/>
              </a:rPr>
              <a:t/>
            </a:r>
            <a:br>
              <a:rPr lang="ru-RU" sz="2200" dirty="0" smtClean="0">
                <a:solidFill>
                  <a:srgbClr val="0070C0"/>
                </a:solidFill>
                <a:latin typeface="Arial Black" pitchFamily="34" charset="0"/>
              </a:rPr>
            </a:br>
            <a:r>
              <a:rPr lang="ru-RU" sz="2200" dirty="0" smtClean="0">
                <a:solidFill>
                  <a:srgbClr val="0070C0"/>
                </a:solidFill>
                <a:latin typeface="Arial Black" pitchFamily="34" charset="0"/>
              </a:rPr>
              <a:t>4. Определить насколько эти продукты соответствуют нормам здорового питания школьников.</a:t>
            </a: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rtinkin.net/uploads/posts/2021-07/1625617867_7-kartinkin-com-p-fon-sladosti-odnotonnii-krasivie-foni-7.jpg"/>
          <p:cNvPicPr>
            <a:picLocks noChangeAspect="1" noChangeArrowheads="1"/>
          </p:cNvPicPr>
          <p:nvPr/>
        </p:nvPicPr>
        <p:blipFill>
          <a:blip r:embed="rId2" cstate="print"/>
          <a:srcRect l="11718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142976" y="357173"/>
            <a:ext cx="7643866" cy="4429156"/>
          </a:xfrm>
        </p:spPr>
        <p:txBody>
          <a:bodyPr>
            <a:normAutofit/>
          </a:bodyPr>
          <a:lstStyle/>
          <a:p>
            <a:pPr algn="l"/>
            <a:endParaRPr lang="ru-RU" dirty="0"/>
          </a:p>
        </p:txBody>
      </p:sp>
      <p:pic>
        <p:nvPicPr>
          <p:cNvPr id="17410" name="Picture 2" descr="https://krasn-gb1.ru/images/foto/zdor_p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142858"/>
            <a:ext cx="6012243" cy="1857388"/>
          </a:xfrm>
          <a:prstGeom prst="rect">
            <a:avLst/>
          </a:prstGeom>
          <a:noFill/>
        </p:spPr>
      </p:pic>
      <p:pic>
        <p:nvPicPr>
          <p:cNvPr id="17412" name="Picture 4" descr="https://velizh.admin-smolensk.ru/files/827/federalnaya-sluzhba-po-nadzoru-v-sfere-zaschity-prav-potrebitelej-i-blagopoluchiya-chelovek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4413" y="2285998"/>
            <a:ext cx="6088608" cy="2214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rtinkin.net/uploads/posts/2021-07/1625617867_7-kartinkin-com-p-fon-sladosti-odnotonnii-krasivie-foni-7.jpg"/>
          <p:cNvPicPr>
            <a:picLocks noChangeAspect="1" noChangeArrowheads="1"/>
          </p:cNvPicPr>
          <p:nvPr/>
        </p:nvPicPr>
        <p:blipFill>
          <a:blip r:embed="rId2" cstate="print"/>
          <a:srcRect l="11718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142976" y="357173"/>
            <a:ext cx="7643866" cy="4429156"/>
          </a:xfrm>
        </p:spPr>
        <p:txBody>
          <a:bodyPr>
            <a:normAutofit/>
          </a:bodyPr>
          <a:lstStyle/>
          <a:p>
            <a:pPr algn="l"/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142978" y="214298"/>
          <a:ext cx="7596195" cy="4633810"/>
        </p:xfrm>
        <a:graphic>
          <a:graphicData uri="http://schemas.openxmlformats.org/drawingml/2006/table">
            <a:tbl>
              <a:tblPr/>
              <a:tblGrid>
                <a:gridCol w="1518939"/>
                <a:gridCol w="1518939"/>
                <a:gridCol w="1518939"/>
                <a:gridCol w="1519689"/>
                <a:gridCol w="1519689"/>
              </a:tblGrid>
              <a:tr h="178594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Возраст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Калорийность (ккал)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мальчики/девочки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белки, г.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мальчики/девочки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жиры, г.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мальчики/девочки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  <a:cs typeface="Times New Roman"/>
                        </a:rPr>
                        <a:t>углеводы, г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мальчики/девочки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5860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  <a:cs typeface="Times New Roman"/>
                        </a:rPr>
                        <a:t>7-11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2100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  <a:cs typeface="Times New Roman"/>
                        </a:rPr>
                        <a:t>63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  <a:cs typeface="Times New Roman"/>
                        </a:rPr>
                        <a:t>70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  <a:cs typeface="Times New Roman"/>
                        </a:rPr>
                        <a:t>305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5860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  <a:cs typeface="Times New Roman"/>
                        </a:rPr>
                        <a:t>11-14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  <a:cs typeface="Times New Roman"/>
                        </a:rPr>
                        <a:t>2500/2300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75/69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  <a:cs typeface="Times New Roman"/>
                        </a:rPr>
                        <a:t>83/77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  <a:cs typeface="Times New Roman"/>
                        </a:rPr>
                        <a:t>363/334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5860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  <a:cs typeface="Times New Roman"/>
                        </a:rPr>
                        <a:t>14-18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  <a:cs typeface="Times New Roman"/>
                        </a:rPr>
                        <a:t>2900/2500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87/75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97/83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  <a:cs typeface="Times New Roman"/>
                        </a:rPr>
                        <a:t>421/363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12918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среднее значение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2400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74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82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357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rtinkin.net/uploads/posts/2021-07/1625617867_7-kartinkin-com-p-fon-sladosti-odnotonnii-krasivie-foni-7.jpg"/>
          <p:cNvPicPr>
            <a:picLocks noChangeAspect="1" noChangeArrowheads="1"/>
          </p:cNvPicPr>
          <p:nvPr/>
        </p:nvPicPr>
        <p:blipFill>
          <a:blip r:embed="rId2" cstate="print"/>
          <a:srcRect l="11718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142976" y="357173"/>
            <a:ext cx="7643866" cy="4429156"/>
          </a:xfrm>
        </p:spPr>
        <p:txBody>
          <a:bodyPr>
            <a:noAutofit/>
          </a:bodyPr>
          <a:lstStyle/>
          <a:p>
            <a:pPr algn="l"/>
            <a:r>
              <a:rPr lang="ru-RU" sz="2800" dirty="0" smtClean="0">
                <a:solidFill>
                  <a:srgbClr val="0070C0"/>
                </a:solidFill>
                <a:latin typeface="Arial Black" pitchFamily="34" charset="0"/>
              </a:rPr>
              <a:t>Соль –</a:t>
            </a:r>
            <a:r>
              <a:rPr lang="ru-RU" sz="2800" dirty="0" smtClean="0">
                <a:latin typeface="Arial Black" pitchFamily="34" charset="0"/>
              </a:rPr>
              <a:t> </a:t>
            </a:r>
            <a:r>
              <a:rPr lang="ru-RU" sz="2800" dirty="0" smtClean="0">
                <a:solidFill>
                  <a:srgbClr val="C00000"/>
                </a:solidFill>
                <a:latin typeface="Arial Black" pitchFamily="34" charset="0"/>
              </a:rPr>
              <a:t>5г</a:t>
            </a:r>
            <a:br>
              <a:rPr lang="ru-RU" sz="2800" dirty="0" smtClean="0">
                <a:solidFill>
                  <a:srgbClr val="C00000"/>
                </a:solidFill>
                <a:latin typeface="Arial Black" pitchFamily="34" charset="0"/>
              </a:rPr>
            </a:br>
            <a:r>
              <a:rPr lang="ru-RU" sz="2800" dirty="0" smtClean="0">
                <a:latin typeface="Arial Black" pitchFamily="34" charset="0"/>
              </a:rPr>
              <a:t/>
            </a:r>
            <a:br>
              <a:rPr lang="ru-RU" sz="2800" dirty="0" smtClean="0">
                <a:latin typeface="Arial Black" pitchFamily="34" charset="0"/>
              </a:rPr>
            </a:br>
            <a:r>
              <a:rPr lang="ru-RU" sz="2800" dirty="0" smtClean="0">
                <a:solidFill>
                  <a:srgbClr val="0070C0"/>
                </a:solidFill>
                <a:latin typeface="Arial Black" pitchFamily="34" charset="0"/>
              </a:rPr>
              <a:t>Сахар – </a:t>
            </a:r>
            <a:r>
              <a:rPr lang="ru-RU" sz="2800" dirty="0" smtClean="0">
                <a:solidFill>
                  <a:srgbClr val="C00000"/>
                </a:solidFill>
                <a:latin typeface="Arial Black" pitchFamily="34" charset="0"/>
              </a:rPr>
              <a:t>50 г</a:t>
            </a:r>
            <a:br>
              <a:rPr lang="ru-RU" sz="2800" dirty="0" smtClean="0">
                <a:solidFill>
                  <a:srgbClr val="C00000"/>
                </a:solidFill>
                <a:latin typeface="Arial Black" pitchFamily="34" charset="0"/>
              </a:rPr>
            </a:br>
            <a:r>
              <a:rPr lang="ru-RU" sz="2800" dirty="0" smtClean="0">
                <a:latin typeface="Arial Black" pitchFamily="34" charset="0"/>
              </a:rPr>
              <a:t/>
            </a:r>
            <a:br>
              <a:rPr lang="ru-RU" sz="2800" dirty="0" smtClean="0">
                <a:latin typeface="Arial Black" pitchFamily="34" charset="0"/>
              </a:rPr>
            </a:br>
            <a:r>
              <a:rPr lang="ru-RU" sz="2800" dirty="0" smtClean="0">
                <a:solidFill>
                  <a:srgbClr val="0070C0"/>
                </a:solidFill>
                <a:latin typeface="Arial Black" pitchFamily="34" charset="0"/>
              </a:rPr>
              <a:t>Жареные блюда, </a:t>
            </a:r>
            <a:r>
              <a:rPr lang="ru-RU" sz="2800" dirty="0" err="1" smtClean="0">
                <a:solidFill>
                  <a:srgbClr val="0070C0"/>
                </a:solidFill>
                <a:latin typeface="Arial Black" pitchFamily="34" charset="0"/>
              </a:rPr>
              <a:t>фастфуд</a:t>
            </a:r>
            <a:r>
              <a:rPr lang="ru-RU" sz="2800" dirty="0" smtClean="0">
                <a:solidFill>
                  <a:srgbClr val="0070C0"/>
                </a:solidFill>
                <a:latin typeface="Arial Black" pitchFamily="34" charset="0"/>
              </a:rPr>
              <a:t>, газировки, энергетики – </a:t>
            </a:r>
            <a:r>
              <a:rPr lang="ru-RU" sz="2800" dirty="0" smtClean="0">
                <a:solidFill>
                  <a:srgbClr val="C00000"/>
                </a:solidFill>
                <a:latin typeface="Arial Black" pitchFamily="34" charset="0"/>
              </a:rPr>
              <a:t>исключить.</a:t>
            </a:r>
            <a:br>
              <a:rPr lang="ru-RU" sz="2800" dirty="0" smtClean="0">
                <a:solidFill>
                  <a:srgbClr val="C00000"/>
                </a:solidFill>
                <a:latin typeface="Arial Black" pitchFamily="34" charset="0"/>
              </a:rPr>
            </a:br>
            <a:r>
              <a:rPr lang="ru-RU" sz="2800" dirty="0" smtClean="0">
                <a:solidFill>
                  <a:srgbClr val="C00000"/>
                </a:solidFill>
                <a:latin typeface="Arial Black" pitchFamily="34" charset="0"/>
              </a:rPr>
              <a:t/>
            </a:r>
            <a:br>
              <a:rPr lang="ru-RU" sz="2800" dirty="0" smtClean="0">
                <a:solidFill>
                  <a:srgbClr val="C00000"/>
                </a:solidFill>
                <a:latin typeface="Arial Black" pitchFamily="34" charset="0"/>
              </a:rPr>
            </a:br>
            <a:r>
              <a:rPr lang="ru-RU" sz="2800" dirty="0" smtClean="0">
                <a:solidFill>
                  <a:srgbClr val="0070C0"/>
                </a:solidFill>
                <a:latin typeface="Arial Black" pitchFamily="34" charset="0"/>
              </a:rPr>
              <a:t>Соки, кондитерские изделия – </a:t>
            </a:r>
            <a:r>
              <a:rPr lang="ru-RU" sz="2800" dirty="0" smtClean="0">
                <a:solidFill>
                  <a:srgbClr val="C00000"/>
                </a:solidFill>
                <a:latin typeface="Arial Black" pitchFamily="34" charset="0"/>
              </a:rPr>
              <a:t>сократить употребление.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328</Words>
  <Application>Microsoft Office PowerPoint</Application>
  <PresentationFormat>Экран (16:9)</PresentationFormat>
  <Paragraphs>144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Любимые лакомства школьников:  польза или вред?</vt:lpstr>
      <vt:lpstr>«Пусть пища будет вашим лекарством»</vt:lpstr>
      <vt:lpstr>Слайд 3</vt:lpstr>
      <vt:lpstr>Слайд 4</vt:lpstr>
      <vt:lpstr>Цель исследования: определить, соответствуют ли любимые лакомства детей нормам здорового питания.</vt:lpstr>
      <vt:lpstr>Задачи:  1. Выяснить, каким должен быть рацион школьника.  2. Определить вкусовые предпочтения учеников МБОУ «Краснинская СОШ».  3. Изучить состав любимых лакомств школьников.   4. Определить насколько эти продукты соответствуют нормам здорового питания школьников. </vt:lpstr>
      <vt:lpstr>Слайд 7</vt:lpstr>
      <vt:lpstr>Слайд 8</vt:lpstr>
      <vt:lpstr>Соль – 5г  Сахар – 50 г  Жареные блюда, фастфуд, газировки, энергетики – исключить.  Соки, кондитерские изделия – сократить употребление.</vt:lpstr>
      <vt:lpstr>1. Назови 3 шоколадки, которые ты любишь.  2. Назови 3 напитка, которые ты любишь.  3. Назови 3 любых других лакомства, которые ты любишь.  4. Назови 3 продукта, которые ты чаще всего покупаешь в магазине на карманные деньги. </vt:lpstr>
      <vt:lpstr>Назови 3 шоколадки, которые ты любишь. Самые популярные ответы.</vt:lpstr>
      <vt:lpstr>Назови 3 напитка,  которые ты любишь. Самые популярные ответы.</vt:lpstr>
      <vt:lpstr>Назови 3 любых других лакомства, которые ты любишь. Самые популярные ответы.</vt:lpstr>
      <vt:lpstr>Назови 3 продукта,  которые ты чаще всего покупаешь на карманные деньги. Самые популярные ответы.</vt:lpstr>
      <vt:lpstr>Хитрости производителей</vt:lpstr>
      <vt:lpstr>Слайд 16</vt:lpstr>
      <vt:lpstr>Слайд 17</vt:lpstr>
      <vt:lpstr>Слайд 18</vt:lpstr>
      <vt:lpstr>Слайд 19</vt:lpstr>
      <vt:lpstr>Е319, Е414, Е330, Е260, Е150d, Е621, Е627, Е631, Е160с, Е330  </vt:lpstr>
      <vt:lpstr>Е553, Е951, Е950, Е421, Е172, Е903, Е524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Любимые лакомства школьников:  польза или вред?</dc:title>
  <dc:creator>Пользователь</dc:creator>
  <cp:lastModifiedBy>Пользователь</cp:lastModifiedBy>
  <cp:revision>18</cp:revision>
  <dcterms:created xsi:type="dcterms:W3CDTF">2022-04-28T15:11:27Z</dcterms:created>
  <dcterms:modified xsi:type="dcterms:W3CDTF">2022-04-29T16:47:07Z</dcterms:modified>
</cp:coreProperties>
</file>