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3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8" autoAdjust="0"/>
    <p:restoredTop sz="94676" autoAdjust="0"/>
  </p:normalViewPr>
  <p:slideViewPr>
    <p:cSldViewPr>
      <p:cViewPr>
        <p:scale>
          <a:sx n="65" d="100"/>
          <a:sy n="65" d="100"/>
        </p:scale>
        <p:origin x="-1530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Осень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725144"/>
            <a:ext cx="6264696" cy="17526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444444"/>
                </a:solidFill>
                <a:latin typeface="Arial"/>
              </a:rPr>
              <a:t>МБДОУ </a:t>
            </a:r>
          </a:p>
          <a:p>
            <a:r>
              <a:rPr lang="ru-RU" sz="1800" dirty="0" smtClean="0">
                <a:solidFill>
                  <a:srgbClr val="444444"/>
                </a:solidFill>
                <a:latin typeface="Arial"/>
              </a:rPr>
              <a:t>«</a:t>
            </a:r>
            <a:r>
              <a:rPr lang="ru-RU" sz="1800" dirty="0">
                <a:solidFill>
                  <a:srgbClr val="444444"/>
                </a:solidFill>
                <a:latin typeface="Arial"/>
              </a:rPr>
              <a:t>Детский сад </a:t>
            </a:r>
            <a:r>
              <a:rPr lang="ru-RU" sz="1800" dirty="0" smtClean="0">
                <a:solidFill>
                  <a:srgbClr val="444444"/>
                </a:solidFill>
                <a:latin typeface="Arial"/>
              </a:rPr>
              <a:t>им. Ю.А. Гагарина»</a:t>
            </a:r>
            <a:endParaRPr lang="ru-RU" sz="1800" dirty="0" smtClean="0">
              <a:solidFill>
                <a:srgbClr val="444444"/>
              </a:solidFill>
              <a:latin typeface="Arial"/>
            </a:endParaRPr>
          </a:p>
          <a:p>
            <a:r>
              <a:rPr lang="ru-RU" sz="1800" dirty="0" smtClean="0">
                <a:solidFill>
                  <a:schemeClr val="tx1"/>
                </a:solidFill>
              </a:rPr>
              <a:t>Воспитатель: </a:t>
            </a:r>
            <a:r>
              <a:rPr lang="ru-RU" sz="1800" dirty="0" err="1" smtClean="0">
                <a:solidFill>
                  <a:schemeClr val="tx1"/>
                </a:solidFill>
              </a:rPr>
              <a:t>Пукова</a:t>
            </a:r>
            <a:r>
              <a:rPr lang="ru-RU" sz="1800" dirty="0" smtClean="0">
                <a:solidFill>
                  <a:schemeClr val="tx1"/>
                </a:solidFill>
              </a:rPr>
              <a:t> Г.В.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529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6768752" cy="778098"/>
          </a:xfrm>
        </p:spPr>
        <p:txBody>
          <a:bodyPr>
            <a:normAutofit fontScale="90000"/>
          </a:bodyPr>
          <a:lstStyle/>
          <a:p>
            <a:r>
              <a:rPr lang="ru-RU" sz="5300" b="1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Стихи про сентябрь</a:t>
            </a: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/>
            </a:r>
            <a:br>
              <a:rPr lang="ru-RU" b="1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4048" y="4149080"/>
            <a:ext cx="3610744" cy="2293360"/>
          </a:xfrm>
        </p:spPr>
        <p:txBody>
          <a:bodyPr/>
          <a:lstStyle/>
          <a:p>
            <a:pPr marL="0" indent="0" algn="ctr" fontAlgn="t">
              <a:buNone/>
            </a:pPr>
            <a:r>
              <a:rPr lang="ru-RU" sz="2400" b="1" dirty="0">
                <a:solidFill>
                  <a:srgbClr val="FF0000"/>
                </a:solidFill>
              </a:rPr>
              <a:t>В сентябре</a:t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В </a:t>
            </a:r>
            <a:r>
              <a:rPr lang="ru-RU" sz="2000" b="1" dirty="0">
                <a:solidFill>
                  <a:srgbClr val="C00000"/>
                </a:solidFill>
              </a:rPr>
              <a:t>сентябре, в сентябре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Много листьев на земле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Желтые и красные!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Все такие разные!</a:t>
            </a:r>
          </a:p>
          <a:p>
            <a:pPr marL="0" indent="0" algn="r">
              <a:buNone/>
            </a:pPr>
            <a:r>
              <a:rPr lang="ru-RU" sz="2000" b="1" i="1" dirty="0"/>
              <a:t>(Н. Язева)</a:t>
            </a:r>
            <a:endParaRPr lang="ru-RU" sz="2000" b="1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1053796"/>
            <a:ext cx="324036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Сентябрь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>
                <a:solidFill>
                  <a:srgbClr val="C00000"/>
                </a:solidFill>
              </a:rPr>
              <a:t>Пришёл сентябрь с красками,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Коснулся листьев ласково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И деревце простое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Вдруг стало золотое.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Принёс </a:t>
            </a:r>
            <a:r>
              <a:rPr lang="ru-RU" sz="2000" b="1" dirty="0">
                <a:solidFill>
                  <a:srgbClr val="C00000"/>
                </a:solidFill>
              </a:rPr>
              <a:t>сентябрь зонтики,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Полил на рощу дождиком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И выросли на кочке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Волнушки и </a:t>
            </a:r>
            <a:r>
              <a:rPr lang="ru-RU" sz="2000" b="1" dirty="0" err="1">
                <a:solidFill>
                  <a:srgbClr val="C00000"/>
                </a:solidFill>
              </a:rPr>
              <a:t>груздочки</a:t>
            </a:r>
            <a:r>
              <a:rPr lang="ru-RU" sz="2000" b="1" dirty="0">
                <a:solidFill>
                  <a:srgbClr val="C00000"/>
                </a:solidFill>
              </a:rPr>
              <a:t>...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Просил детей заботливо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Ходить по лужам в ботиках.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И с грустью добрый друг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Отправил птиц на  юг.</a:t>
            </a:r>
            <a:r>
              <a:rPr lang="ru-RU" sz="2000" dirty="0">
                <a:solidFill>
                  <a:srgbClr val="C00000"/>
                </a:solidFill>
              </a:rPr>
              <a:t/>
            </a:r>
            <a:br>
              <a:rPr lang="ru-RU" sz="2000" dirty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	           </a:t>
            </a:r>
            <a:r>
              <a:rPr lang="ru-RU" sz="2000" b="1" dirty="0" smtClean="0"/>
              <a:t>Н</a:t>
            </a:r>
            <a:r>
              <a:rPr lang="ru-RU" sz="2000" b="1" dirty="0"/>
              <a:t>. Светлячок</a:t>
            </a:r>
            <a:r>
              <a:rPr lang="ru-RU" b="1" dirty="0"/>
              <a:t/>
            </a:r>
            <a:br>
              <a:rPr lang="ru-RU" b="1" dirty="0"/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Picture 3" descr="C:\Users\Samsung\Google Диск\добро\написать\два года\new\картинки осень\1245185886_nature_seasons_autumn_autumn_leaves_016261_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532952"/>
            <a:ext cx="3276578" cy="2458052"/>
          </a:xfrm>
          <a:prstGeom prst="rect">
            <a:avLst/>
          </a:prstGeom>
          <a:noFill/>
          <a:ln>
            <a:noFill/>
          </a:ln>
          <a:effectLst>
            <a:glow rad="254000">
              <a:srgbClr val="FFFF00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712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3356992"/>
            <a:ext cx="5987008" cy="1143000"/>
          </a:xfrm>
        </p:spPr>
        <p:txBody>
          <a:bodyPr>
            <a:noAutofit/>
          </a:bodyPr>
          <a:lstStyle/>
          <a:p>
            <a:r>
              <a:rPr lang="ru-RU" sz="7200" dirty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C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Октябрь</a:t>
            </a:r>
            <a:endParaRPr lang="ru-RU" sz="7200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92696"/>
            <a:ext cx="7560840" cy="259228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>
                <a:ln>
                  <a:solidFill>
                    <a:srgbClr val="FFC000"/>
                  </a:solidFill>
                </a:ln>
                <a:solidFill>
                  <a:srgbClr val="A50021"/>
                </a:solidFill>
              </a:rPr>
              <a:t>Месяц октябрь - середина осени. Это месяц обложных дождей, мокрого снега. Древнерусское название месяца октября — </a:t>
            </a:r>
            <a:r>
              <a:rPr lang="ru-RU" b="1" dirty="0" smtClean="0">
                <a:ln>
                  <a:solidFill>
                    <a:srgbClr val="FFC000"/>
                  </a:solidFill>
                </a:ln>
                <a:solidFill>
                  <a:srgbClr val="A50021"/>
                </a:solidFill>
              </a:rPr>
              <a:t>«листопад». </a:t>
            </a:r>
            <a:r>
              <a:rPr lang="ru-RU" b="1" dirty="0">
                <a:ln>
                  <a:solidFill>
                    <a:srgbClr val="FFC000"/>
                  </a:solidFill>
                </a:ln>
                <a:solidFill>
                  <a:srgbClr val="A50021"/>
                </a:solidFill>
              </a:rPr>
              <a:t>Есть еще и второе — </a:t>
            </a:r>
            <a:r>
              <a:rPr lang="ru-RU" b="1" dirty="0" smtClean="0">
                <a:ln>
                  <a:solidFill>
                    <a:srgbClr val="FFC000"/>
                  </a:solidFill>
                </a:ln>
                <a:solidFill>
                  <a:srgbClr val="A50021"/>
                </a:solidFill>
              </a:rPr>
              <a:t>«</a:t>
            </a:r>
            <a:r>
              <a:rPr lang="ru-RU" b="1" dirty="0" err="1" smtClean="0">
                <a:ln>
                  <a:solidFill>
                    <a:srgbClr val="FFC000"/>
                  </a:solidFill>
                </a:ln>
                <a:solidFill>
                  <a:srgbClr val="A50021"/>
                </a:solidFill>
              </a:rPr>
              <a:t>грязник</a:t>
            </a:r>
            <a:r>
              <a:rPr lang="ru-RU" b="1" dirty="0" smtClean="0">
                <a:ln>
                  <a:solidFill>
                    <a:srgbClr val="FFC000"/>
                  </a:solidFill>
                </a:ln>
                <a:solidFill>
                  <a:srgbClr val="A50021"/>
                </a:solidFill>
              </a:rPr>
              <a:t>» </a:t>
            </a:r>
            <a:r>
              <a:rPr lang="ru-RU" b="1" dirty="0">
                <a:ln>
                  <a:solidFill>
                    <a:srgbClr val="FFC000"/>
                  </a:solidFill>
                </a:ln>
                <a:solidFill>
                  <a:srgbClr val="A50021"/>
                </a:solidFill>
              </a:rPr>
              <a:t>. Оба они подчеркивают характерные особенности этого месяца: обильный листопад и большую грязь.</a:t>
            </a:r>
          </a:p>
          <a:p>
            <a:endParaRPr lang="ru-RU" dirty="0">
              <a:solidFill>
                <a:srgbClr val="A50021"/>
              </a:solidFill>
            </a:endParaRPr>
          </a:p>
        </p:txBody>
      </p:sp>
      <p:pic>
        <p:nvPicPr>
          <p:cNvPr id="4" name="Содержимое 4" descr="anypics.ru-1294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573016"/>
            <a:ext cx="3744417" cy="2808312"/>
          </a:xfrm>
          <a:prstGeom prst="rect">
            <a:avLst/>
          </a:prstGeom>
          <a:ln>
            <a:noFill/>
          </a:ln>
          <a:effectLst>
            <a:glow rad="228600">
              <a:srgbClr val="FFFF00">
                <a:alpha val="40000"/>
              </a:srgb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6441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556" y="908720"/>
            <a:ext cx="4392488" cy="1368152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>
                <a:ln>
                  <a:solidFill>
                    <a:srgbClr val="FFC000"/>
                  </a:solidFill>
                </a:ln>
                <a:solidFill>
                  <a:srgbClr val="C00000"/>
                </a:solidFill>
              </a:rPr>
              <a:t>Медведь залезает в берлогу- спать до весны. Перед залеганием в берлогу хозяину тайги необходимо накопить питательные </a:t>
            </a:r>
            <a:r>
              <a:rPr lang="ru-RU" sz="2700" b="1" dirty="0" smtClean="0">
                <a:ln>
                  <a:solidFill>
                    <a:srgbClr val="FFC000"/>
                  </a:solidFill>
                </a:ln>
                <a:solidFill>
                  <a:srgbClr val="C00000"/>
                </a:solidFill>
              </a:rPr>
              <a:t>веществ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936" y="3645024"/>
            <a:ext cx="4474840" cy="273630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600" b="1" dirty="0">
                <a:ln>
                  <a:solidFill>
                    <a:srgbClr val="FFC000"/>
                  </a:solidFill>
                </a:ln>
                <a:solidFill>
                  <a:srgbClr val="C00000"/>
                </a:solidFill>
              </a:rPr>
              <a:t>Еж приготовил себе гнездо под кучей листьев и хвороста. Гнездо это старательно выстлано травой и листьями. С наступлением заморозков ёж глубоко закапывается в свою нору и засыпает на всю зиму.</a:t>
            </a:r>
          </a:p>
          <a:p>
            <a:endParaRPr lang="ru-RU" dirty="0"/>
          </a:p>
        </p:txBody>
      </p:sp>
      <p:pic>
        <p:nvPicPr>
          <p:cNvPr id="4" name="Рисунок 3" descr="4d80d2d0b9963a2d45de2b95627290da.jpg"/>
          <p:cNvPicPr>
            <a:picLocks noChangeAspect="1"/>
          </p:cNvPicPr>
          <p:nvPr/>
        </p:nvPicPr>
        <p:blipFill>
          <a:blip r:embed="rId2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620688"/>
            <a:ext cx="3500602" cy="2736304"/>
          </a:xfrm>
          <a:prstGeom prst="rect">
            <a:avLst/>
          </a:prstGeom>
          <a:ln>
            <a:noFill/>
          </a:ln>
          <a:effectLst>
            <a:glow rad="228600">
              <a:srgbClr val="FFFF00">
                <a:alpha val="40000"/>
              </a:srgbClr>
            </a:glow>
            <a:softEdge rad="112500"/>
          </a:effectLst>
        </p:spPr>
      </p:pic>
      <p:pic>
        <p:nvPicPr>
          <p:cNvPr id="5" name="Рисунок 4" descr="92671877_1336031309_0_c8f4a_72ecc515_xl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560" y="3140968"/>
            <a:ext cx="3122808" cy="2767176"/>
          </a:xfrm>
          <a:prstGeom prst="rect">
            <a:avLst/>
          </a:prstGeom>
          <a:ln>
            <a:noFill/>
          </a:ln>
          <a:effectLst>
            <a:glow rad="228600">
              <a:srgbClr val="FFFF00">
                <a:alpha val="40000"/>
              </a:srgb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83891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193196"/>
            <a:ext cx="7999608" cy="1296144"/>
          </a:xfrm>
        </p:spPr>
        <p:txBody>
          <a:bodyPr>
            <a:normAutofit/>
          </a:bodyPr>
          <a:lstStyle/>
          <a:p>
            <a:pPr algn="l"/>
            <a:r>
              <a:rPr lang="ru-RU" sz="2700" b="1" dirty="0">
                <a:solidFill>
                  <a:srgbClr val="C00000"/>
                </a:solidFill>
              </a:rPr>
              <a:t>Бобры заготавливают </a:t>
            </a:r>
            <a:r>
              <a:rPr lang="ru-RU" sz="2700" b="1" dirty="0" smtClean="0">
                <a:solidFill>
                  <a:srgbClr val="C00000"/>
                </a:solidFill>
              </a:rPr>
              <a:t>много веток</a:t>
            </a:r>
            <a:r>
              <a:rPr lang="ru-RU" sz="2700" b="1" dirty="0">
                <a:solidFill>
                  <a:srgbClr val="C00000"/>
                </a:solidFill>
              </a:rPr>
              <a:t>, уносят их под воду и складывают в кучу </a:t>
            </a:r>
            <a:r>
              <a:rPr lang="ru-RU" sz="2700" b="1" dirty="0" smtClean="0">
                <a:solidFill>
                  <a:srgbClr val="C00000"/>
                </a:solidFill>
              </a:rPr>
              <a:t>около своего </a:t>
            </a:r>
            <a:r>
              <a:rPr lang="ru-RU" sz="2700" b="1" dirty="0">
                <a:solidFill>
                  <a:srgbClr val="C00000"/>
                </a:solidFill>
              </a:rPr>
              <a:t>жилья.</a:t>
            </a:r>
            <a:r>
              <a:rPr lang="ru-RU" sz="4000" b="1" dirty="0">
                <a:solidFill>
                  <a:srgbClr val="FFFF00"/>
                </a:solidFill>
              </a:rPr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476672"/>
            <a:ext cx="7603008" cy="1080119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>
                <a:solidFill>
                  <a:srgbClr val="C00000"/>
                </a:solidFill>
              </a:rPr>
              <a:t>Мыши запасают в норках жёлуди, орехи, </a:t>
            </a:r>
            <a:r>
              <a:rPr lang="ru-RU" sz="2400" b="1" dirty="0" smtClean="0">
                <a:solidFill>
                  <a:srgbClr val="C00000"/>
                </a:solidFill>
              </a:rPr>
              <a:t>зёрна.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00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23928" y="2420888"/>
            <a:ext cx="4293897" cy="2772308"/>
          </a:xfrm>
          <a:prstGeom prst="rect">
            <a:avLst/>
          </a:prstGeom>
          <a:ln>
            <a:noFill/>
          </a:ln>
          <a:effectLst>
            <a:glow rad="228600">
              <a:srgbClr val="FFFF00">
                <a:alpha val="40000"/>
              </a:srgbClr>
            </a:glow>
            <a:softEdge rad="112500"/>
          </a:effectLst>
        </p:spPr>
      </p:pic>
      <p:pic>
        <p:nvPicPr>
          <p:cNvPr id="5" name="Рисунок 4" descr="150-650x48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840" y="1194818"/>
            <a:ext cx="4039168" cy="3026270"/>
          </a:xfrm>
          <a:prstGeom prst="rect">
            <a:avLst/>
          </a:prstGeom>
          <a:ln>
            <a:noFill/>
          </a:ln>
          <a:effectLst>
            <a:glow rad="228600">
              <a:srgbClr val="FFFF00">
                <a:alpha val="40000"/>
              </a:srgb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81030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6680920" cy="63408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Кабаны роют землю в </a:t>
            </a:r>
            <a:r>
              <a:rPr lang="ru-RU" sz="2400" b="1" dirty="0" smtClean="0">
                <a:solidFill>
                  <a:srgbClr val="C00000"/>
                </a:solidFill>
              </a:rPr>
              <a:t>поисках желудей.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8934" y="6021288"/>
            <a:ext cx="5770984" cy="676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C00000"/>
                </a:solidFill>
              </a:rPr>
              <a:t>Белка обзавелась новой теплой шубкой.</a:t>
            </a:r>
          </a:p>
          <a:p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dikiy-kaban-ose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3568" y="1124744"/>
            <a:ext cx="4238212" cy="2950653"/>
          </a:xfrm>
          <a:prstGeom prst="rect">
            <a:avLst/>
          </a:prstGeom>
          <a:ln>
            <a:noFill/>
          </a:ln>
          <a:effectLst>
            <a:glow rad="228600">
              <a:srgbClr val="FFFF00">
                <a:alpha val="40000"/>
              </a:srgbClr>
            </a:glow>
            <a:softEdge rad="112500"/>
          </a:effectLst>
        </p:spPr>
      </p:pic>
      <p:pic>
        <p:nvPicPr>
          <p:cNvPr id="5" name="Рисунок 4" descr="Belochka-web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2924944"/>
            <a:ext cx="3899926" cy="2924944"/>
          </a:xfrm>
          <a:prstGeom prst="rect">
            <a:avLst/>
          </a:prstGeom>
          <a:ln>
            <a:noFill/>
          </a:ln>
          <a:effectLst>
            <a:glow rad="228600">
              <a:srgbClr val="FFFF00">
                <a:alpha val="40000"/>
              </a:srgb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89820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sz="6700" b="1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Приметы  </a:t>
            </a:r>
            <a:r>
              <a:rPr lang="ru-RU" sz="67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октября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>
                <a:solidFill>
                  <a:srgbClr val="A50021"/>
                </a:solidFill>
              </a:rPr>
              <a:t>Гром в октябре предвещает бесснежную, короткую и мягкую </a:t>
            </a:r>
            <a:r>
              <a:rPr lang="ru-RU" b="1" dirty="0" smtClean="0">
                <a:solidFill>
                  <a:srgbClr val="A50021"/>
                </a:solidFill>
              </a:rPr>
              <a:t>зиму.</a:t>
            </a:r>
          </a:p>
          <a:p>
            <a:r>
              <a:rPr lang="ru-RU" b="1" dirty="0" smtClean="0">
                <a:solidFill>
                  <a:srgbClr val="A50021"/>
                </a:solidFill>
              </a:rPr>
              <a:t>Первый </a:t>
            </a:r>
            <a:r>
              <a:rPr lang="ru-RU" b="1" dirty="0">
                <a:solidFill>
                  <a:srgbClr val="A50021"/>
                </a:solidFill>
              </a:rPr>
              <a:t>снег выпадает за сорок дней до настоящей зимы</a:t>
            </a:r>
            <a:r>
              <a:rPr lang="ru-RU" b="1" dirty="0" smtClean="0">
                <a:solidFill>
                  <a:srgbClr val="A50021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A50021"/>
                </a:solidFill>
              </a:rPr>
              <a:t>Листопад </a:t>
            </a:r>
            <a:r>
              <a:rPr lang="ru-RU" b="1" dirty="0">
                <a:solidFill>
                  <a:srgbClr val="A50021"/>
                </a:solidFill>
              </a:rPr>
              <a:t>прошел быстро - зима будет суровой, а если листья остаются зелеными и долго держатся на деревьях - зима будет короткая, с небольшими морозами</a:t>
            </a:r>
            <a:r>
              <a:rPr lang="ru-RU" b="1" dirty="0" smtClean="0">
                <a:solidFill>
                  <a:srgbClr val="A50021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A50021"/>
                </a:solidFill>
              </a:rPr>
              <a:t>Первый </a:t>
            </a:r>
            <a:r>
              <a:rPr lang="ru-RU" b="1" dirty="0">
                <a:solidFill>
                  <a:srgbClr val="A50021"/>
                </a:solidFill>
              </a:rPr>
              <a:t>снег упал на мокрую землю - останется, на сухую - скоро сойдет. </a:t>
            </a:r>
            <a:endParaRPr lang="ru-RU" b="1" dirty="0" smtClean="0">
              <a:solidFill>
                <a:srgbClr val="A50021"/>
              </a:solidFill>
            </a:endParaRPr>
          </a:p>
          <a:p>
            <a:r>
              <a:rPr lang="ru-RU" b="1" dirty="0" smtClean="0">
                <a:solidFill>
                  <a:srgbClr val="A50021"/>
                </a:solidFill>
              </a:rPr>
              <a:t>Дневной </a:t>
            </a:r>
            <a:r>
              <a:rPr lang="ru-RU" b="1" dirty="0">
                <a:solidFill>
                  <a:srgbClr val="A50021"/>
                </a:solidFill>
              </a:rPr>
              <a:t>снег не лежит - первый надежный снег выпадает к ночи.</a:t>
            </a:r>
          </a:p>
          <a:p>
            <a:endParaRPr lang="ru-RU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960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19256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Пословицы и поговорки про </a:t>
            </a:r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октябрь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988840"/>
            <a:ext cx="7643192" cy="4525963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ru-RU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Октябрь непостоянен: то плачет, то смеется.</a:t>
            </a:r>
          </a:p>
          <a:p>
            <a:pPr fontAlgn="base"/>
            <a:r>
              <a:rPr lang="ru-RU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В октябре землю прикроет где листком, где снежком.</a:t>
            </a:r>
          </a:p>
          <a:p>
            <a:pPr fontAlgn="base"/>
            <a:r>
              <a:rPr lang="ru-RU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В октябре с солнцем прощайся, ближе к печке подбирайся.</a:t>
            </a:r>
          </a:p>
          <a:p>
            <a:pPr fontAlgn="base"/>
            <a:r>
              <a:rPr lang="ru-RU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Гром в октябре — зима бесснежная.</a:t>
            </a:r>
          </a:p>
          <a:p>
            <a:pPr fontAlgn="base"/>
            <a:r>
              <a:rPr lang="ru-RU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Месяц ненастья — начало семейного счастья.</a:t>
            </a:r>
          </a:p>
          <a:p>
            <a:pPr fontAlgn="base"/>
            <a:r>
              <a:rPr lang="ru-RU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Октябрь венчает белый снег с великой грязью.</a:t>
            </a:r>
          </a:p>
          <a:p>
            <a:pPr fontAlgn="base"/>
            <a:r>
              <a:rPr lang="ru-RU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Октябрь завершает сборы к зиме.</a:t>
            </a:r>
          </a:p>
          <a:p>
            <a:pPr fontAlgn="base"/>
            <a:r>
              <a:rPr lang="ru-RU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Октябрь — месяц полных кладовых (норы, дупла, гнезда)..</a:t>
            </a:r>
          </a:p>
          <a:p>
            <a:pPr fontAlgn="base"/>
            <a:r>
              <a:rPr lang="ru-RU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Плачет октябрь холодными </a:t>
            </a:r>
            <a:r>
              <a:rPr lang="ru-RU" sz="2800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слезами.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397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Стихи про </a:t>
            </a:r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октябрь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628801"/>
            <a:ext cx="3538736" cy="4032448"/>
          </a:xfrm>
        </p:spPr>
        <p:txBody>
          <a:bodyPr>
            <a:normAutofit lnSpcReduction="10000"/>
          </a:bodyPr>
          <a:lstStyle/>
          <a:p>
            <a:pPr marL="0" indent="0" fontAlgn="t">
              <a:buNone/>
            </a:pPr>
            <a:r>
              <a:rPr lang="ru-RU" sz="3300" b="1" dirty="0">
                <a:solidFill>
                  <a:srgbClr val="FF0000"/>
                </a:solidFill>
              </a:rPr>
              <a:t>В октябре</a:t>
            </a:r>
            <a:br>
              <a:rPr lang="ru-RU" sz="3300" b="1" dirty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A50021"/>
                </a:solidFill>
              </a:rPr>
              <a:t>В </a:t>
            </a:r>
            <a:r>
              <a:rPr lang="ru-RU" sz="2800" b="1" dirty="0">
                <a:solidFill>
                  <a:srgbClr val="A50021"/>
                </a:solidFill>
              </a:rPr>
              <a:t>октябре, в октябре</a:t>
            </a:r>
            <a:br>
              <a:rPr lang="ru-RU" sz="2800" b="1" dirty="0">
                <a:solidFill>
                  <a:srgbClr val="A50021"/>
                </a:solidFill>
              </a:rPr>
            </a:br>
            <a:r>
              <a:rPr lang="ru-RU" sz="2800" b="1" dirty="0">
                <a:solidFill>
                  <a:srgbClr val="A50021"/>
                </a:solidFill>
              </a:rPr>
              <a:t>Частый дождик на дворе.</a:t>
            </a:r>
            <a:br>
              <a:rPr lang="ru-RU" sz="2800" b="1" dirty="0">
                <a:solidFill>
                  <a:srgbClr val="A50021"/>
                </a:solidFill>
              </a:rPr>
            </a:br>
            <a:r>
              <a:rPr lang="ru-RU" sz="2800" b="1" dirty="0">
                <a:solidFill>
                  <a:srgbClr val="A50021"/>
                </a:solidFill>
              </a:rPr>
              <a:t>На лугах мертва трава,</a:t>
            </a:r>
            <a:br>
              <a:rPr lang="ru-RU" sz="2800" b="1" dirty="0">
                <a:solidFill>
                  <a:srgbClr val="A50021"/>
                </a:solidFill>
              </a:rPr>
            </a:br>
            <a:r>
              <a:rPr lang="ru-RU" sz="2800" b="1" dirty="0">
                <a:solidFill>
                  <a:srgbClr val="A50021"/>
                </a:solidFill>
              </a:rPr>
              <a:t>Замолчал кузнечик.</a:t>
            </a:r>
            <a:br>
              <a:rPr lang="ru-RU" sz="2800" b="1" dirty="0">
                <a:solidFill>
                  <a:srgbClr val="A50021"/>
                </a:solidFill>
              </a:rPr>
            </a:br>
            <a:r>
              <a:rPr lang="ru-RU" sz="2800" b="1" dirty="0">
                <a:solidFill>
                  <a:srgbClr val="A50021"/>
                </a:solidFill>
              </a:rPr>
              <a:t>Заготовлены дрова</a:t>
            </a:r>
            <a:br>
              <a:rPr lang="ru-RU" sz="2800" b="1" dirty="0">
                <a:solidFill>
                  <a:srgbClr val="A50021"/>
                </a:solidFill>
              </a:rPr>
            </a:br>
            <a:r>
              <a:rPr lang="ru-RU" sz="2800" b="1" dirty="0">
                <a:solidFill>
                  <a:srgbClr val="A50021"/>
                </a:solidFill>
              </a:rPr>
              <a:t>На зиму для печек.</a:t>
            </a:r>
          </a:p>
          <a:p>
            <a:pPr marL="0" indent="0">
              <a:buNone/>
            </a:pPr>
            <a:r>
              <a:rPr lang="ru-RU" sz="1800" i="1" dirty="0" smtClean="0"/>
              <a:t>		(</a:t>
            </a:r>
            <a:r>
              <a:rPr lang="ru-RU" sz="1800" i="1" dirty="0" err="1"/>
              <a:t>С.Маршак</a:t>
            </a:r>
            <a:r>
              <a:rPr lang="ru-RU" sz="1800" i="1" dirty="0"/>
              <a:t>)</a:t>
            </a:r>
            <a:endParaRPr lang="ru-RU" sz="1800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1196752"/>
            <a:ext cx="388843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ru-RU" sz="2800" b="1" dirty="0">
                <a:solidFill>
                  <a:srgbClr val="FF0000"/>
                </a:solidFill>
              </a:rPr>
              <a:t>Октябрь</a:t>
            </a:r>
            <a:r>
              <a:rPr lang="ru-RU" b="1" dirty="0"/>
              <a:t/>
            </a:r>
            <a:br>
              <a:rPr lang="ru-RU" b="1" dirty="0"/>
            </a:br>
            <a:r>
              <a:rPr lang="ru-RU" sz="2400" b="1" dirty="0" smtClean="0">
                <a:solidFill>
                  <a:srgbClr val="C00000"/>
                </a:solidFill>
              </a:rPr>
              <a:t>Листья </a:t>
            </a:r>
            <a:r>
              <a:rPr lang="ru-RU" sz="2400" b="1" dirty="0">
                <a:solidFill>
                  <a:srgbClr val="C00000"/>
                </a:solidFill>
              </a:rPr>
              <a:t>опали,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Птицы пропали,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Всё, что цвело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Притаилось в опале.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Заняты норы,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Замерли споры,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Заиндевели утром заборы…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Что же так сладко в этой поре,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В сердце сжимающем нам октябре</a:t>
            </a:r>
            <a:r>
              <a:rPr lang="ru-RU" sz="2400" b="1" dirty="0" smtClean="0">
                <a:solidFill>
                  <a:srgbClr val="C00000"/>
                </a:solidFill>
              </a:rPr>
              <a:t>?</a:t>
            </a:r>
            <a:r>
              <a:rPr lang="ru-RU" sz="2400" dirty="0" smtClean="0">
                <a:solidFill>
                  <a:srgbClr val="C00000"/>
                </a:solidFill>
              </a:rPr>
              <a:t>!</a:t>
            </a:r>
          </a:p>
          <a:p>
            <a:pPr fontAlgn="t"/>
            <a:r>
              <a:rPr lang="ru-RU" i="1" dirty="0" smtClean="0"/>
              <a:t>		(</a:t>
            </a:r>
            <a:r>
              <a:rPr lang="ru-RU" i="1" dirty="0"/>
              <a:t>М. Садовский )</a:t>
            </a:r>
            <a:endParaRPr lang="ru-RU" dirty="0"/>
          </a:p>
          <a:p>
            <a:pPr fontAlgn="t"/>
            <a:endParaRPr lang="ru-RU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372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5915000" cy="1143000"/>
          </a:xfrm>
        </p:spPr>
        <p:txBody>
          <a:bodyPr>
            <a:normAutofit fontScale="90000"/>
          </a:bodyPr>
          <a:lstStyle/>
          <a:p>
            <a:r>
              <a:rPr lang="ru-RU" sz="8000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Ноябрь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2"/>
            <a:ext cx="7992888" cy="226084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rgbClr val="A50021"/>
                </a:solidFill>
              </a:rPr>
              <a:t>Ноябрь — месяц становления зимы. Чаще дует верховой, порывистый </a:t>
            </a:r>
            <a:r>
              <a:rPr lang="ru-RU" sz="2800" b="1" dirty="0" smtClean="0">
                <a:solidFill>
                  <a:srgbClr val="A50021"/>
                </a:solidFill>
              </a:rPr>
              <a:t>ветер, </a:t>
            </a:r>
            <a:r>
              <a:rPr lang="ru-RU" sz="2800" b="1" dirty="0">
                <a:solidFill>
                  <a:srgbClr val="A50021"/>
                </a:solidFill>
              </a:rPr>
              <a:t>значительно похолодало. Поздно рассветает, рано смеркается. Днем то снег пойдет, то дождь заморосит. По народному календарю месяц ноябрь — </a:t>
            </a:r>
            <a:r>
              <a:rPr lang="ru-RU" sz="2800" b="1" dirty="0" smtClean="0">
                <a:solidFill>
                  <a:srgbClr val="A50021"/>
                </a:solidFill>
              </a:rPr>
              <a:t>«ворота </a:t>
            </a:r>
            <a:r>
              <a:rPr lang="ru-RU" sz="2800" b="1" dirty="0">
                <a:solidFill>
                  <a:srgbClr val="A50021"/>
                </a:solidFill>
              </a:rPr>
              <a:t>зимы, сумерки </a:t>
            </a:r>
            <a:r>
              <a:rPr lang="ru-RU" sz="2800" b="1" dirty="0" smtClean="0">
                <a:solidFill>
                  <a:srgbClr val="A50021"/>
                </a:solidFill>
              </a:rPr>
              <a:t>года». </a:t>
            </a:r>
            <a:r>
              <a:rPr lang="ru-RU" sz="2800" b="1" dirty="0">
                <a:solidFill>
                  <a:srgbClr val="A50021"/>
                </a:solidFill>
              </a:rPr>
              <a:t>Месяц самых темных ночей, прилетающих зимних пернатых гостей, предзимье.</a:t>
            </a:r>
            <a:endParaRPr lang="ru-RU" sz="2800" dirty="0">
              <a:solidFill>
                <a:srgbClr val="A50021"/>
              </a:solidFill>
            </a:endParaRPr>
          </a:p>
        </p:txBody>
      </p:sp>
      <p:pic>
        <p:nvPicPr>
          <p:cNvPr id="4" name="Содержимое 4" descr="wint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3071152"/>
            <a:ext cx="4680519" cy="3207867"/>
          </a:xfrm>
          <a:prstGeom prst="rect">
            <a:avLst/>
          </a:prstGeom>
          <a:ln>
            <a:noFill/>
          </a:ln>
          <a:effectLst>
            <a:glow rad="228600">
              <a:srgbClr val="FFFF00">
                <a:alpha val="40000"/>
              </a:srgb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98465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7067128" cy="634082"/>
          </a:xfrm>
        </p:spPr>
        <p:txBody>
          <a:bodyPr>
            <a:normAutofit/>
          </a:bodyPr>
          <a:lstStyle/>
          <a:p>
            <a:r>
              <a:rPr lang="ru-RU" sz="2800" b="1" dirty="0">
                <a:ln>
                  <a:solidFill>
                    <a:srgbClr val="FF0000"/>
                  </a:solidFill>
                </a:ln>
                <a:solidFill>
                  <a:srgbClr val="A50021"/>
                </a:solidFill>
              </a:rPr>
              <a:t>Горят в лесу красные гроздья </a:t>
            </a:r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A50021"/>
                </a:solidFill>
              </a:rPr>
              <a:t>рябины.</a:t>
            </a:r>
            <a:endParaRPr lang="ru-RU" sz="2800" dirty="0">
              <a:solidFill>
                <a:srgbClr val="A5002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5736" y="5301208"/>
            <a:ext cx="6635080" cy="1108720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>
                <a:ln>
                  <a:solidFill>
                    <a:srgbClr val="FF0000"/>
                  </a:solidFill>
                </a:ln>
                <a:solidFill>
                  <a:srgbClr val="A50021"/>
                </a:solidFill>
              </a:rPr>
              <a:t>Прилетели пернатые гости с севера- хохлатые свиристели.</a:t>
            </a:r>
          </a:p>
          <a:p>
            <a:endParaRPr lang="ru-RU" dirty="0"/>
          </a:p>
        </p:txBody>
      </p:sp>
      <p:pic>
        <p:nvPicPr>
          <p:cNvPr id="4" name="Рисунок 3" descr="81852_50acd55c12f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992" y="2492896"/>
            <a:ext cx="3997334" cy="2855233"/>
          </a:xfrm>
          <a:prstGeom prst="rect">
            <a:avLst/>
          </a:prstGeom>
          <a:ln>
            <a:noFill/>
          </a:ln>
          <a:effectLst>
            <a:glow rad="228600">
              <a:srgbClr val="FFFF00">
                <a:alpha val="40000"/>
              </a:srgbClr>
            </a:glow>
            <a:softEdge rad="112500"/>
          </a:effectLst>
        </p:spPr>
      </p:pic>
      <p:pic>
        <p:nvPicPr>
          <p:cNvPr id="5" name="Рисунок 4" descr="82658069_MS00ZTQwL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5" y="1220309"/>
            <a:ext cx="3809017" cy="2856763"/>
          </a:xfrm>
          <a:prstGeom prst="rect">
            <a:avLst/>
          </a:prstGeom>
          <a:ln>
            <a:noFill/>
          </a:ln>
          <a:effectLst>
            <a:glow rad="228600">
              <a:srgbClr val="FFFF00">
                <a:alpha val="40000"/>
              </a:srgb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92777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0" y="5589240"/>
            <a:ext cx="2808312" cy="504056"/>
          </a:xfrm>
        </p:spPr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000" b="1" i="1" dirty="0">
                <a:solidFill>
                  <a:prstClr val="black">
                    <a:lumMod val="95000"/>
                    <a:lumOff val="5000"/>
                  </a:prstClr>
                </a:solidFill>
                <a:ea typeface="+mn-ea"/>
                <a:cs typeface="+mn-cs"/>
              </a:rPr>
              <a:t>А. Плещеев</a:t>
            </a:r>
            <a:r>
              <a:rPr lang="ru-RU" sz="2000" b="1" dirty="0">
                <a:ln>
                  <a:solidFill>
                    <a:srgbClr val="C0504D">
                      <a:lumMod val="7500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a typeface="+mn-ea"/>
                <a:cs typeface="+mn-cs"/>
              </a:rPr>
              <a:t/>
            </a:r>
            <a:br>
              <a:rPr lang="ru-RU" sz="2000" b="1" dirty="0">
                <a:ln>
                  <a:solidFill>
                    <a:srgbClr val="C0504D">
                      <a:lumMod val="7500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764704"/>
            <a:ext cx="4608512" cy="4824536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sz="4000" b="1" dirty="0" smtClean="0">
                <a:ln>
                  <a:solidFill>
                    <a:srgbClr val="C0504D">
                      <a:lumMod val="75000"/>
                    </a:srgbClr>
                  </a:solidFill>
                </a:ln>
                <a:solidFill>
                  <a:srgbClr val="FFFF00"/>
                </a:solidFill>
              </a:rPr>
              <a:t>	</a:t>
            </a:r>
            <a:r>
              <a:rPr lang="ru-RU" sz="4000" b="1" dirty="0" smtClean="0">
                <a:ln>
                  <a:solidFill>
                    <a:srgbClr val="C0504D">
                      <a:lumMod val="75000"/>
                    </a:srgbClr>
                  </a:solidFill>
                </a:ln>
                <a:solidFill>
                  <a:srgbClr val="FF0000"/>
                </a:solidFill>
              </a:rPr>
              <a:t>Осень </a:t>
            </a:r>
            <a:r>
              <a:rPr lang="ru-RU" sz="4000" b="1" dirty="0">
                <a:ln>
                  <a:solidFill>
                    <a:srgbClr val="C0504D">
                      <a:lumMod val="75000"/>
                    </a:srgbClr>
                  </a:solidFill>
                </a:ln>
                <a:solidFill>
                  <a:srgbClr val="FF0000"/>
                </a:solidFill>
              </a:rPr>
              <a:t>наступила,</a:t>
            </a:r>
            <a:br>
              <a:rPr lang="ru-RU" sz="4000" b="1" dirty="0">
                <a:ln>
                  <a:solidFill>
                    <a:srgbClr val="C0504D">
                      <a:lumMod val="75000"/>
                    </a:srgbClr>
                  </a:solidFill>
                </a:ln>
                <a:solidFill>
                  <a:srgbClr val="FF0000"/>
                </a:solidFill>
              </a:rPr>
            </a:br>
            <a:r>
              <a:rPr lang="ru-RU" sz="4000" b="1" dirty="0">
                <a:ln>
                  <a:solidFill>
                    <a:srgbClr val="C0504D">
                      <a:lumMod val="75000"/>
                    </a:srgbClr>
                  </a:solidFill>
                </a:ln>
                <a:solidFill>
                  <a:srgbClr val="FF0000"/>
                </a:solidFill>
              </a:rPr>
              <a:t>Высохли цветы,</a:t>
            </a:r>
            <a:br>
              <a:rPr lang="ru-RU" sz="4000" b="1" dirty="0">
                <a:ln>
                  <a:solidFill>
                    <a:srgbClr val="C0504D">
                      <a:lumMod val="75000"/>
                    </a:srgbClr>
                  </a:solidFill>
                </a:ln>
                <a:solidFill>
                  <a:srgbClr val="FF0000"/>
                </a:solidFill>
              </a:rPr>
            </a:br>
            <a:r>
              <a:rPr lang="ru-RU" sz="4000" b="1" dirty="0">
                <a:ln>
                  <a:solidFill>
                    <a:srgbClr val="C0504D">
                      <a:lumMod val="75000"/>
                    </a:srgbClr>
                  </a:solidFill>
                </a:ln>
                <a:solidFill>
                  <a:srgbClr val="FF0000"/>
                </a:solidFill>
              </a:rPr>
              <a:t>И глядят уныло</a:t>
            </a:r>
            <a:br>
              <a:rPr lang="ru-RU" sz="4000" b="1" dirty="0">
                <a:ln>
                  <a:solidFill>
                    <a:srgbClr val="C0504D">
                      <a:lumMod val="75000"/>
                    </a:srgbClr>
                  </a:solidFill>
                </a:ln>
                <a:solidFill>
                  <a:srgbClr val="FF0000"/>
                </a:solidFill>
              </a:rPr>
            </a:br>
            <a:r>
              <a:rPr lang="ru-RU" sz="4000" b="1" dirty="0">
                <a:ln>
                  <a:solidFill>
                    <a:srgbClr val="C0504D">
                      <a:lumMod val="75000"/>
                    </a:srgbClr>
                  </a:solidFill>
                </a:ln>
                <a:solidFill>
                  <a:srgbClr val="FF0000"/>
                </a:solidFill>
              </a:rPr>
              <a:t>Голые кусты.</a:t>
            </a:r>
            <a:br>
              <a:rPr lang="ru-RU" sz="4000" b="1" dirty="0">
                <a:ln>
                  <a:solidFill>
                    <a:srgbClr val="C0504D">
                      <a:lumMod val="75000"/>
                    </a:srgbClr>
                  </a:solidFill>
                </a:ln>
                <a:solidFill>
                  <a:srgbClr val="FF0000"/>
                </a:solidFill>
              </a:rPr>
            </a:br>
            <a:r>
              <a:rPr lang="ru-RU" sz="4000" b="1" dirty="0">
                <a:ln>
                  <a:solidFill>
                    <a:srgbClr val="C0504D">
                      <a:lumMod val="75000"/>
                    </a:srgbClr>
                  </a:solidFill>
                </a:ln>
                <a:solidFill>
                  <a:srgbClr val="FF0000"/>
                </a:solidFill>
              </a:rPr>
              <a:t>Вянет и желтеет</a:t>
            </a:r>
            <a:br>
              <a:rPr lang="ru-RU" sz="4000" b="1" dirty="0">
                <a:ln>
                  <a:solidFill>
                    <a:srgbClr val="C0504D">
                      <a:lumMod val="75000"/>
                    </a:srgbClr>
                  </a:solidFill>
                </a:ln>
                <a:solidFill>
                  <a:srgbClr val="FF0000"/>
                </a:solidFill>
              </a:rPr>
            </a:br>
            <a:r>
              <a:rPr lang="ru-RU" sz="4000" b="1" dirty="0">
                <a:ln>
                  <a:solidFill>
                    <a:srgbClr val="C0504D">
                      <a:lumMod val="75000"/>
                    </a:srgbClr>
                  </a:solidFill>
                </a:ln>
                <a:solidFill>
                  <a:srgbClr val="FF0000"/>
                </a:solidFill>
              </a:rPr>
              <a:t>Травка на лугах,</a:t>
            </a:r>
            <a:br>
              <a:rPr lang="ru-RU" sz="4000" b="1" dirty="0">
                <a:ln>
                  <a:solidFill>
                    <a:srgbClr val="C0504D">
                      <a:lumMod val="75000"/>
                    </a:srgbClr>
                  </a:solidFill>
                </a:ln>
                <a:solidFill>
                  <a:srgbClr val="FF0000"/>
                </a:solidFill>
              </a:rPr>
            </a:br>
            <a:r>
              <a:rPr lang="ru-RU" sz="4000" b="1" dirty="0">
                <a:ln>
                  <a:solidFill>
                    <a:srgbClr val="C0504D">
                      <a:lumMod val="75000"/>
                    </a:srgbClr>
                  </a:solidFill>
                </a:ln>
                <a:solidFill>
                  <a:srgbClr val="FF0000"/>
                </a:solidFill>
              </a:rPr>
              <a:t>Только зеленеет</a:t>
            </a:r>
            <a:br>
              <a:rPr lang="ru-RU" sz="4000" b="1" dirty="0">
                <a:ln>
                  <a:solidFill>
                    <a:srgbClr val="C0504D">
                      <a:lumMod val="75000"/>
                    </a:srgbClr>
                  </a:solidFill>
                </a:ln>
                <a:solidFill>
                  <a:srgbClr val="FF0000"/>
                </a:solidFill>
              </a:rPr>
            </a:br>
            <a:r>
              <a:rPr lang="ru-RU" sz="4000" b="1" dirty="0" smtClean="0">
                <a:ln>
                  <a:solidFill>
                    <a:srgbClr val="C0504D">
                      <a:lumMod val="75000"/>
                    </a:srgbClr>
                  </a:solidFill>
                </a:ln>
                <a:solidFill>
                  <a:srgbClr val="FF0000"/>
                </a:solidFill>
              </a:rPr>
              <a:t>Озимь </a:t>
            </a:r>
            <a:r>
              <a:rPr lang="ru-RU" sz="4000" b="1" dirty="0">
                <a:ln>
                  <a:solidFill>
                    <a:srgbClr val="C0504D">
                      <a:lumMod val="75000"/>
                    </a:srgbClr>
                  </a:solidFill>
                </a:ln>
                <a:solidFill>
                  <a:srgbClr val="FF0000"/>
                </a:solidFill>
              </a:rPr>
              <a:t>на полях</a:t>
            </a:r>
            <a:r>
              <a:rPr lang="ru-RU" sz="2000" b="1" dirty="0">
                <a:ln>
                  <a:solidFill>
                    <a:srgbClr val="C0504D">
                      <a:lumMod val="75000"/>
                    </a:srgbClr>
                  </a:solidFill>
                </a:ln>
                <a:solidFill>
                  <a:srgbClr val="FF0000"/>
                </a:solidFill>
              </a:rPr>
              <a:t>.</a:t>
            </a:r>
            <a:r>
              <a:rPr lang="ru-RU" sz="2000" b="1" i="1" dirty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603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23112" cy="114300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>
                <a:ln>
                  <a:solidFill>
                    <a:srgbClr val="FF0000"/>
                  </a:solidFill>
                </a:ln>
                <a:solidFill>
                  <a:srgbClr val="A50021"/>
                </a:solidFill>
              </a:rPr>
              <a:t>Заяц поменял летную серую шубку на </a:t>
            </a:r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A50021"/>
                </a:solidFill>
              </a:rPr>
              <a:t>зимнюю -  </a:t>
            </a:r>
            <a:r>
              <a:rPr lang="ru-RU" sz="2800" b="1" dirty="0">
                <a:ln>
                  <a:solidFill>
                    <a:srgbClr val="FF0000"/>
                  </a:solidFill>
                </a:ln>
                <a:solidFill>
                  <a:srgbClr val="A50021"/>
                </a:solidFill>
              </a:rPr>
              <a:t>белую</a:t>
            </a: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A50021"/>
                </a:solidFill>
              </a:rPr>
              <a:t>.</a:t>
            </a:r>
            <a:endParaRPr lang="ru-RU" sz="2800" dirty="0">
              <a:solidFill>
                <a:srgbClr val="A5002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7784" y="5589240"/>
            <a:ext cx="6285384" cy="74868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800" b="1" dirty="0">
                <a:ln>
                  <a:solidFill>
                    <a:srgbClr val="FF0000"/>
                  </a:solidFill>
                </a:ln>
                <a:solidFill>
                  <a:srgbClr val="A50021"/>
                </a:solidFill>
              </a:rPr>
              <a:t>Голодные волки собираются в </a:t>
            </a:r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A50021"/>
                </a:solidFill>
              </a:rPr>
              <a:t>стаи. </a:t>
            </a:r>
            <a:r>
              <a:rPr lang="ru-RU" sz="2800" b="1" dirty="0">
                <a:ln>
                  <a:solidFill>
                    <a:srgbClr val="FF0000"/>
                  </a:solidFill>
                </a:ln>
                <a:solidFill>
                  <a:srgbClr val="A50021"/>
                </a:solidFill>
              </a:rPr>
              <a:t>Берегись заяц!</a:t>
            </a:r>
          </a:p>
          <a:p>
            <a:endParaRPr lang="ru-RU" dirty="0"/>
          </a:p>
        </p:txBody>
      </p:sp>
      <p:pic>
        <p:nvPicPr>
          <p:cNvPr id="5" name="Рисунок 4" descr="0c067250285266b708ba296caad3a9a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735" y="1340768"/>
            <a:ext cx="3661241" cy="2748747"/>
          </a:xfrm>
          <a:prstGeom prst="rect">
            <a:avLst/>
          </a:prstGeom>
          <a:ln>
            <a:noFill/>
          </a:ln>
          <a:effectLst>
            <a:glow rad="228600">
              <a:srgbClr val="FFFF00">
                <a:alpha val="40000"/>
              </a:srgbClr>
            </a:glow>
            <a:softEdge rad="112500"/>
          </a:effectLst>
        </p:spPr>
      </p:pic>
      <p:pic>
        <p:nvPicPr>
          <p:cNvPr id="6" name="Рисунок 5" descr="092f9702629b6cd7a33d1d084a2179a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629076"/>
            <a:ext cx="3862443" cy="2899803"/>
          </a:xfrm>
          <a:prstGeom prst="rect">
            <a:avLst/>
          </a:prstGeom>
          <a:ln>
            <a:noFill/>
          </a:ln>
          <a:effectLst>
            <a:glow rad="228600">
              <a:srgbClr val="FFFF00">
                <a:alpha val="40000"/>
              </a:srgb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74109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6635080" cy="706090"/>
          </a:xfrm>
        </p:spPr>
        <p:txBody>
          <a:bodyPr>
            <a:normAutofit fontScale="90000"/>
          </a:bodyPr>
          <a:lstStyle/>
          <a:p>
            <a:r>
              <a:rPr lang="ru-RU" sz="6000" b="1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Приметы  </a:t>
            </a:r>
            <a:r>
              <a:rPr lang="ru-RU" sz="60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ноября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Иней на деревьях - к морозам, туман - к </a:t>
            </a:r>
            <a:r>
              <a:rPr lang="ru-RU" b="1" dirty="0" smtClean="0">
                <a:solidFill>
                  <a:srgbClr val="C00000"/>
                </a:solidFill>
              </a:rPr>
              <a:t>оттепели.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Многие </a:t>
            </a:r>
            <a:r>
              <a:rPr lang="ru-RU" b="1" dirty="0">
                <a:solidFill>
                  <a:srgbClr val="C00000"/>
                </a:solidFill>
              </a:rPr>
              <a:t>утки остаются на зимовку, если зима ожидается теплой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 </a:t>
            </a:r>
            <a:r>
              <a:rPr lang="ru-RU" b="1" dirty="0">
                <a:solidFill>
                  <a:srgbClr val="C00000"/>
                </a:solidFill>
              </a:rPr>
              <a:t>ноябре с утра может дождь дождить, а к вечеру сугробами снег лежать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Комары </a:t>
            </a:r>
            <a:r>
              <a:rPr lang="ru-RU" b="1" dirty="0">
                <a:solidFill>
                  <a:srgbClr val="C00000"/>
                </a:solidFill>
              </a:rPr>
              <a:t>в ноябре - быть мягкой зиме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Кто </a:t>
            </a:r>
            <a:r>
              <a:rPr lang="ru-RU" b="1" dirty="0">
                <a:solidFill>
                  <a:srgbClr val="C00000"/>
                </a:solidFill>
              </a:rPr>
              <a:t>в ноябре не зябнет, тот и в декабре январе не замерзнет</a:t>
            </a:r>
            <a:r>
              <a:rPr lang="ru-RU" i="1" dirty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12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5842992" cy="85010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>
                  <a:solidFill>
                    <a:srgbClr val="00B050"/>
                  </a:solidFill>
                </a:ln>
                <a:solidFill>
                  <a:srgbClr val="FF0000"/>
                </a:solidFill>
              </a:rPr>
              <a:t>Пословицы и поговорки про </a:t>
            </a:r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FF0000"/>
                </a:solidFill>
              </a:rPr>
              <a:t>ноябрь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916832"/>
            <a:ext cx="6995120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- </a:t>
            </a:r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>
                <a:solidFill>
                  <a:srgbClr val="FF0000"/>
                </a:solidFill>
              </a:rPr>
              <a:t>ноябре с утра может дождь дождить, а к вечеру сугробами снег лежать. 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- В </a:t>
            </a:r>
            <a:r>
              <a:rPr lang="ru-RU" b="1" dirty="0">
                <a:solidFill>
                  <a:srgbClr val="FF0000"/>
                </a:solidFill>
              </a:rPr>
              <a:t>ноябре мужик с телегой прощается, в сани забирается. 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- В </a:t>
            </a:r>
            <a:r>
              <a:rPr lang="ru-RU" b="1" dirty="0">
                <a:solidFill>
                  <a:srgbClr val="FF0000"/>
                </a:solidFill>
              </a:rPr>
              <a:t>ноябре рассвет с сумерками среди дня встречаются. 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- В </a:t>
            </a:r>
            <a:r>
              <a:rPr lang="ru-RU" b="1" dirty="0">
                <a:solidFill>
                  <a:srgbClr val="FF0000"/>
                </a:solidFill>
              </a:rPr>
              <a:t>ноябре снегу надует — хлеба прибудет. 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- Ноябрьские </a:t>
            </a:r>
            <a:r>
              <a:rPr lang="ru-RU" b="1" dirty="0">
                <a:solidFill>
                  <a:srgbClr val="FF0000"/>
                </a:solidFill>
              </a:rPr>
              <a:t>ночи до снега темны. 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- В </a:t>
            </a:r>
            <a:r>
              <a:rPr lang="ru-RU" b="1" dirty="0">
                <a:solidFill>
                  <a:srgbClr val="FF0000"/>
                </a:solidFill>
              </a:rPr>
              <a:t>ноябре зима с осенью борется. 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- Ноябрь </a:t>
            </a:r>
            <a:r>
              <a:rPr lang="ru-RU" b="1" dirty="0">
                <a:solidFill>
                  <a:srgbClr val="FF0000"/>
                </a:solidFill>
              </a:rPr>
              <a:t>– ворота зимы. 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- Ноябрь </a:t>
            </a:r>
            <a:r>
              <a:rPr lang="ru-RU" b="1" dirty="0">
                <a:solidFill>
                  <a:srgbClr val="FF0000"/>
                </a:solidFill>
              </a:rPr>
              <a:t>— сумерки года.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25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20486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927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prstClr val="black"/>
                </a:solidFill>
              </a:rPr>
              <a:t>Какая необычная природа! Какие разноцветные листья – красные, желтые, оранжевые! Почему все такое пестрое? Это значит наступила осень! Давай познакомимся с этим временем года получше!</a:t>
            </a:r>
            <a:endParaRPr lang="ru-RU" sz="2000" dirty="0"/>
          </a:p>
        </p:txBody>
      </p:sp>
      <p:pic>
        <p:nvPicPr>
          <p:cNvPr id="4" name="Picture 2" descr="C:\Users\Samsung\Google Диск\добро\написать\два года\new\картинки осень\michigan_hiawatha_national_forest_12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8208912" cy="5112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6293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</a:rPr>
              <a:t> </a:t>
            </a:r>
            <a:r>
              <a:rPr lang="ru-RU" sz="5400" b="1" dirty="0" smtClean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</a:rPr>
              <a:t>Природа </a:t>
            </a:r>
            <a:r>
              <a:rPr lang="ru-RU" sz="5400" b="1" dirty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</a:rPr>
              <a:t>осенью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268760"/>
            <a:ext cx="2890664" cy="38164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EEECE1">
                    <a:lumMod val="10000"/>
                  </a:srgbClr>
                </a:solidFill>
              </a:rPr>
              <a:t>Осень - </a:t>
            </a:r>
            <a:r>
              <a:rPr lang="ru-RU" sz="2800" b="1" dirty="0">
                <a:ln>
                  <a:solidFill>
                    <a:srgbClr val="C00000"/>
                  </a:solidFill>
                </a:ln>
                <a:solidFill>
                  <a:srgbClr val="EEECE1">
                    <a:lumMod val="10000"/>
                  </a:srgbClr>
                </a:solidFill>
              </a:rPr>
              <a:t>хмурая пора. Солнце прячется в облаках и уже почти не </a:t>
            </a: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EEECE1">
                    <a:lumMod val="10000"/>
                  </a:srgbClr>
                </a:solidFill>
              </a:rPr>
              <a:t>греет. </a:t>
            </a:r>
            <a:r>
              <a:rPr lang="ru-RU" sz="2800" b="1" dirty="0">
                <a:ln>
                  <a:solidFill>
                    <a:srgbClr val="C00000"/>
                  </a:solidFill>
                </a:ln>
                <a:solidFill>
                  <a:srgbClr val="EEECE1">
                    <a:lumMod val="10000"/>
                  </a:srgbClr>
                </a:solidFill>
              </a:rPr>
              <a:t>Все готовятся к долгой зиме.  </a:t>
            </a: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EEECE1">
                    <a:lumMod val="10000"/>
                  </a:srgbClr>
                </a:solidFill>
              </a:rPr>
              <a:t>Лес  </a:t>
            </a:r>
            <a:r>
              <a:rPr lang="ru-RU" sz="2800" b="1" dirty="0">
                <a:ln>
                  <a:solidFill>
                    <a:srgbClr val="C00000"/>
                  </a:solidFill>
                </a:ln>
                <a:solidFill>
                  <a:srgbClr val="EEECE1">
                    <a:lumMod val="10000"/>
                  </a:srgbClr>
                </a:solidFill>
              </a:rPr>
              <a:t>осенью очень нарядный.</a:t>
            </a:r>
            <a:endParaRPr lang="ru-RU" dirty="0"/>
          </a:p>
        </p:txBody>
      </p:sp>
      <p:pic>
        <p:nvPicPr>
          <p:cNvPr id="5" name="Содержимое 5" descr="454a7bf495ca39db316d036b6b9323b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1988839"/>
            <a:ext cx="4464496" cy="4201879"/>
          </a:xfrm>
          <a:prstGeom prst="rect">
            <a:avLst/>
          </a:prstGeom>
          <a:ln>
            <a:noFill/>
          </a:ln>
          <a:effectLst>
            <a:glow rad="228600">
              <a:srgbClr val="FFFF00">
                <a:alpha val="40000"/>
              </a:srgb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1489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9600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C000"/>
                </a:solidFill>
                <a:effectLst>
                  <a:glow rad="228600">
                    <a:srgbClr val="5F0B09"/>
                  </a:glow>
                </a:effectLst>
              </a:rPr>
              <a:t>Сентябрь</a:t>
            </a:r>
            <a:endParaRPr lang="ru-RU" dirty="0">
              <a:solidFill>
                <a:srgbClr val="FFC000"/>
              </a:solidFill>
              <a:effectLst>
                <a:glow rad="228600">
                  <a:srgbClr val="5F0B09"/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628800"/>
            <a:ext cx="3538736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Промелькнуло лето. Наступил месяц сентябрь — пора молодой осени. Это месяц разноцветных листьев, прощальных песен, вечер </a:t>
            </a: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года. </a:t>
            </a: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В народе сентябрь называют и «</a:t>
            </a:r>
            <a:r>
              <a:rPr lang="ru-RU" sz="2400" b="1" dirty="0" err="1">
                <a:ln>
                  <a:solidFill>
                    <a:srgbClr val="FF0000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припасихой</a:t>
            </a: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». Это верно: вовсю идет уборка картофеля, моркови, свеклы, лука, чеснока и других овощных культур, продолжается сбор </a:t>
            </a: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фруктов.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Содержимое 4" descr="664340_thum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952" y="1988840"/>
            <a:ext cx="4176464" cy="4176464"/>
          </a:xfrm>
          <a:prstGeom prst="rect">
            <a:avLst/>
          </a:prstGeom>
          <a:ln>
            <a:noFill/>
          </a:ln>
          <a:effectLst>
            <a:glow rad="101600">
              <a:srgbClr val="800000">
                <a:alpha val="60000"/>
              </a:srgb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7739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601" y="476672"/>
            <a:ext cx="4186808" cy="2204864"/>
          </a:xfrm>
        </p:spPr>
        <p:txBody>
          <a:bodyPr>
            <a:normAutofit/>
          </a:bodyPr>
          <a:lstStyle/>
          <a:p>
            <a:pPr lvl="0" algn="l">
              <a:spcBef>
                <a:spcPts val="0"/>
              </a:spcBef>
            </a:pP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chemeClr val="accent2">
                    <a:lumMod val="50000"/>
                  </a:schemeClr>
                </a:solidFill>
                <a:ea typeface="+mn-ea"/>
                <a:cs typeface="+mn-cs"/>
              </a:rPr>
              <a:t>В лесу в радует глаз рябина, ее алые ягоды после первых заморозков становятся </a:t>
            </a: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chemeClr val="accent2">
                    <a:lumMod val="50000"/>
                  </a:schemeClr>
                </a:solidFill>
                <a:ea typeface="+mn-ea"/>
                <a:cs typeface="+mn-cs"/>
              </a:rPr>
              <a:t>слаще!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31092" y="3814936"/>
            <a:ext cx="4053136" cy="2638400"/>
          </a:xfrm>
        </p:spPr>
        <p:txBody>
          <a:bodyPr>
            <a:normAutofit fontScale="70000" lnSpcReduction="20000"/>
          </a:bodyPr>
          <a:lstStyle/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400" b="1" dirty="0">
                <a:ln>
                  <a:solidFill>
                    <a:srgbClr val="FF0000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Прикрытые золотыми, красными и лиловыми листьями, прячутся в сухой траве подосиновики, подберезовики, лисички, сыроежки и грузди.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105278475_765411_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908720"/>
            <a:ext cx="3739273" cy="2494630"/>
          </a:xfrm>
          <a:prstGeom prst="rect">
            <a:avLst/>
          </a:prstGeom>
          <a:ln>
            <a:noFill/>
          </a:ln>
          <a:effectLst>
            <a:glow rad="228600">
              <a:srgbClr val="FFFF00">
                <a:alpha val="40000"/>
              </a:srgbClr>
            </a:glow>
            <a:outerShdw blurRad="50800" dist="50800" dir="5400000" algn="ctr" rotWithShape="0">
              <a:srgbClr val="FFFF00"/>
            </a:outerShdw>
            <a:softEdge rad="112500"/>
          </a:effectLst>
        </p:spPr>
      </p:pic>
      <p:pic>
        <p:nvPicPr>
          <p:cNvPr id="5" name="Рисунок 4" descr="006-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560782"/>
            <a:ext cx="3744416" cy="2727183"/>
          </a:xfrm>
          <a:prstGeom prst="rect">
            <a:avLst/>
          </a:prstGeom>
          <a:ln>
            <a:noFill/>
          </a:ln>
          <a:effectLst>
            <a:glow rad="228600">
              <a:srgbClr val="FFFF00">
                <a:alpha val="40000"/>
              </a:srgbClr>
            </a:glow>
            <a:outerShdw blurRad="50800" dist="50800" dir="5400000" algn="ctr" rotWithShape="0">
              <a:srgbClr val="FFFF00"/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26529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4978896" cy="1210146"/>
          </a:xfrm>
        </p:spPr>
        <p:txBody>
          <a:bodyPr>
            <a:normAutofit/>
          </a:bodyPr>
          <a:lstStyle/>
          <a:p>
            <a:pPr lvl="0" algn="l">
              <a:spcBef>
                <a:spcPts val="0"/>
              </a:spcBef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chemeClr val="accent2">
                    <a:lumMod val="50000"/>
                  </a:schemeClr>
                </a:solidFill>
                <a:ea typeface="+mn-ea"/>
                <a:cs typeface="+mn-cs"/>
              </a:rPr>
              <a:t>Насекомых </a:t>
            </a:r>
            <a:r>
              <a:rPr lang="ru-RU" sz="2000" b="1" dirty="0" smtClean="0">
                <a:ln>
                  <a:solidFill>
                    <a:srgbClr val="FF0000"/>
                  </a:solidFill>
                </a:ln>
                <a:solidFill>
                  <a:schemeClr val="accent2">
                    <a:lumMod val="50000"/>
                  </a:schemeClr>
                </a:solidFill>
                <a:ea typeface="+mn-ea"/>
                <a:cs typeface="+mn-cs"/>
              </a:rPr>
              <a:t>становится все </a:t>
            </a: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chemeClr val="accent2">
                    <a:lumMod val="50000"/>
                  </a:schemeClr>
                </a:solidFill>
                <a:ea typeface="+mn-ea"/>
                <a:cs typeface="+mn-cs"/>
              </a:rPr>
              <a:t>меньше. </a:t>
            </a:r>
            <a:r>
              <a:rPr lang="ru-RU" sz="2000" b="1" dirty="0" smtClean="0">
                <a:ln>
                  <a:solidFill>
                    <a:srgbClr val="FF0000"/>
                  </a:solidFill>
                </a:ln>
                <a:solidFill>
                  <a:schemeClr val="accent2">
                    <a:lumMod val="50000"/>
                  </a:schemeClr>
                </a:solidFill>
                <a:ea typeface="+mn-ea"/>
                <a:cs typeface="+mn-cs"/>
              </a:rPr>
              <a:t>Птицы улетают на юг, где тепло и много корма</a:t>
            </a:r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chemeClr val="accent2">
                    <a:lumMod val="50000"/>
                  </a:schemeClr>
                </a:solidFill>
                <a:ea typeface="+mn-ea"/>
                <a:cs typeface="+mn-cs"/>
              </a:rPr>
              <a:t>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Объект 3" descr="0c12aabb78f0988e39c349580fc9818d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61520" y="1475120"/>
            <a:ext cx="3312368" cy="2446946"/>
          </a:xfrm>
          <a:prstGeom prst="rect">
            <a:avLst/>
          </a:prstGeom>
          <a:ln>
            <a:noFill/>
          </a:ln>
          <a:effectLst>
            <a:glow rad="228600">
              <a:srgbClr val="FFFF00">
                <a:alpha val="40000"/>
              </a:srgbClr>
            </a:glow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83568" y="3886949"/>
            <a:ext cx="506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Белка запасает корм,  грибы, орехи, </a:t>
            </a:r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желуди</a:t>
            </a: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. 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Рисунок 5" descr="animal-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4383970"/>
            <a:ext cx="2796423" cy="2099404"/>
          </a:xfrm>
          <a:prstGeom prst="rect">
            <a:avLst/>
          </a:prstGeom>
          <a:ln>
            <a:noFill/>
          </a:ln>
          <a:effectLst>
            <a:glow rad="228600">
              <a:srgbClr val="FFFF00">
                <a:alpha val="40000"/>
              </a:srgbClr>
            </a:glow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715916" y="4418010"/>
            <a:ext cx="39239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Хомяк – хозяйственный зверек. В свою  глубокую норку  он таскает запасы с помощью защечных мешочков – семена ржи, пшеницы, овса, гречихи, гороха, кукурузы, </a:t>
            </a:r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подсолнечника.</a:t>
            </a: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>
                <a:ln>
                  <a:solidFill>
                    <a:srgbClr val="FF0000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Рисунок 7" descr="хомяк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68144" y="1988840"/>
            <a:ext cx="2586734" cy="2232248"/>
          </a:xfrm>
          <a:prstGeom prst="rect">
            <a:avLst/>
          </a:prstGeom>
          <a:ln>
            <a:noFill/>
          </a:ln>
          <a:effectLst>
            <a:glow rad="228600">
              <a:srgbClr val="FFFF00">
                <a:alpha val="40000"/>
              </a:srgb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07142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r>
              <a:rPr lang="ru-RU" sz="6600" b="1" dirty="0">
                <a:solidFill>
                  <a:srgbClr val="FF0000"/>
                </a:solidFill>
              </a:rPr>
              <a:t>Приметы </a:t>
            </a:r>
            <a:r>
              <a:rPr lang="ru-RU" sz="6600" b="1" dirty="0" smtClean="0">
                <a:solidFill>
                  <a:srgbClr val="FF0000"/>
                </a:solidFill>
              </a:rPr>
              <a:t>сентября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600200"/>
            <a:ext cx="6923112" cy="456510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Необычно частые грозы в сентябре - к теплой осени.</a:t>
            </a:r>
          </a:p>
          <a:p>
            <a:endParaRPr lang="ru-RU" b="1" dirty="0">
              <a:ln>
                <a:solidFill>
                  <a:srgbClr val="FF0000"/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Чем суше и теплее сентябрь, тем позднее наступит зима.</a:t>
            </a:r>
          </a:p>
          <a:p>
            <a:endParaRPr lang="ru-RU" b="1" dirty="0">
              <a:ln>
                <a:solidFill>
                  <a:srgbClr val="FF0000"/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Если в сентябре муравьи бегают по верхушкам травы, то снег будет глубокий и зима ранняя, а если по низу - то долгая.</a:t>
            </a:r>
          </a:p>
          <a:p>
            <a:endParaRPr lang="ru-RU" b="1" dirty="0">
              <a:ln>
                <a:solidFill>
                  <a:srgbClr val="FF0000"/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Сентябрь выдался сухой и теплый - к долгой осени</a:t>
            </a:r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endParaRPr lang="ru-RU" b="1" dirty="0">
              <a:ln>
                <a:solidFill>
                  <a:srgbClr val="FF0000"/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Сентябрь холодный - в следующем году снег может сойти быстрее обычного</a:t>
            </a:r>
            <a:r>
              <a:rPr lang="ru-RU" dirty="0">
                <a:ln>
                  <a:solidFill>
                    <a:srgbClr val="FF000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810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764704"/>
            <a:ext cx="8507288" cy="115212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Пословицы и поговорки про сентябрь</a:t>
            </a:r>
            <a:br>
              <a:rPr lang="ru-RU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776" y="1600200"/>
            <a:ext cx="6131024" cy="4925144"/>
          </a:xfrm>
        </p:spPr>
        <p:txBody>
          <a:bodyPr>
            <a:normAutofit fontScale="62500" lnSpcReduction="20000"/>
          </a:bodyPr>
          <a:lstStyle/>
          <a:p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Холоден </a:t>
            </a:r>
            <a:r>
              <a:rPr lang="ru-RU" b="1" dirty="0">
                <a:solidFill>
                  <a:srgbClr val="C00000"/>
                </a:solidFill>
              </a:rPr>
              <a:t>сентябрь да сыт.</a:t>
            </a:r>
          </a:p>
          <a:p>
            <a:r>
              <a:rPr lang="ru-RU" b="1" dirty="0">
                <a:solidFill>
                  <a:srgbClr val="C00000"/>
                </a:solidFill>
              </a:rPr>
              <a:t>Батюшка сентябрь не любит баловать.</a:t>
            </a:r>
          </a:p>
          <a:p>
            <a:r>
              <a:rPr lang="ru-RU" b="1" dirty="0">
                <a:solidFill>
                  <a:srgbClr val="C00000"/>
                </a:solidFill>
              </a:rPr>
              <a:t>В сентябре и лист на дереве не держится.</a:t>
            </a:r>
          </a:p>
          <a:p>
            <a:r>
              <a:rPr lang="ru-RU" b="1" dirty="0">
                <a:solidFill>
                  <a:srgbClr val="C00000"/>
                </a:solidFill>
              </a:rPr>
              <a:t>В сентябре лес реже и птичий голос тише.</a:t>
            </a:r>
          </a:p>
          <a:p>
            <a:r>
              <a:rPr lang="ru-RU" b="1" dirty="0">
                <a:solidFill>
                  <a:srgbClr val="C00000"/>
                </a:solidFill>
              </a:rPr>
              <a:t>В сентябре одна ягода, да и та горькая рябина.</a:t>
            </a:r>
          </a:p>
          <a:p>
            <a:r>
              <a:rPr lang="ru-RU" b="1" dirty="0">
                <a:solidFill>
                  <a:srgbClr val="C00000"/>
                </a:solidFill>
              </a:rPr>
              <a:t>В сентябре лето кончается, осень начинается.</a:t>
            </a:r>
          </a:p>
          <a:p>
            <a:r>
              <a:rPr lang="ru-RU" b="1" dirty="0">
                <a:solidFill>
                  <a:srgbClr val="C00000"/>
                </a:solidFill>
              </a:rPr>
              <a:t>В сентябре  одна ягода, да и та — горькая рябина.</a:t>
            </a:r>
          </a:p>
          <a:p>
            <a:r>
              <a:rPr lang="ru-RU" b="1" dirty="0">
                <a:solidFill>
                  <a:srgbClr val="C00000"/>
                </a:solidFill>
              </a:rPr>
              <a:t>В сентябре синица просит осень в гости.</a:t>
            </a:r>
          </a:p>
          <a:p>
            <a:r>
              <a:rPr lang="ru-RU" b="1" dirty="0">
                <a:solidFill>
                  <a:srgbClr val="C00000"/>
                </a:solidFill>
              </a:rPr>
              <a:t>Сентябрь без плодов не бывает.</a:t>
            </a:r>
          </a:p>
          <a:p>
            <a:r>
              <a:rPr lang="ru-RU" b="1" dirty="0">
                <a:solidFill>
                  <a:srgbClr val="C00000"/>
                </a:solidFill>
              </a:rPr>
              <a:t>Сентябрь — вечер года.</a:t>
            </a:r>
          </a:p>
          <a:p>
            <a:r>
              <a:rPr lang="ru-RU" b="1" dirty="0">
                <a:solidFill>
                  <a:srgbClr val="C00000"/>
                </a:solidFill>
              </a:rPr>
              <a:t>Сентябрь кафтан с плеч срывает, тулуп надевает.</a:t>
            </a:r>
          </a:p>
          <a:p>
            <a:r>
              <a:rPr lang="ru-RU" b="1" dirty="0">
                <a:solidFill>
                  <a:srgbClr val="C00000"/>
                </a:solidFill>
              </a:rPr>
              <a:t>Сентябрь красно лето провожает, осень золотую встречает.</a:t>
            </a:r>
          </a:p>
          <a:p>
            <a:r>
              <a:rPr lang="ru-RU" b="1" dirty="0">
                <a:solidFill>
                  <a:srgbClr val="C00000"/>
                </a:solidFill>
              </a:rPr>
              <a:t>Сентябрь птиц в дорогу торопит.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489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881</Words>
  <Application>Microsoft Office PowerPoint</Application>
  <PresentationFormat>Экран (4:3)</PresentationFormat>
  <Paragraphs>90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Осень</vt:lpstr>
      <vt:lpstr>А. Плещеев </vt:lpstr>
      <vt:lpstr>Какая необычная природа! Какие разноцветные листья – красные, желтые, оранжевые! Почему все такое пестрое? Это значит наступила осень! Давай познакомимся с этим временем года получше!</vt:lpstr>
      <vt:lpstr> Природа осенью</vt:lpstr>
      <vt:lpstr>Сентябрь</vt:lpstr>
      <vt:lpstr>В лесу в радует глаз рябина, ее алые ягоды после первых заморозков становятся слаще!</vt:lpstr>
      <vt:lpstr>Насекомых становится все меньше. Птицы улетают на юг, где тепло и много корма.</vt:lpstr>
      <vt:lpstr>Приметы сентября</vt:lpstr>
      <vt:lpstr>Пословицы и поговорки про сентябрь </vt:lpstr>
      <vt:lpstr>Стихи про сентябрь </vt:lpstr>
      <vt:lpstr>Октябрь</vt:lpstr>
      <vt:lpstr>Медведь залезает в берлогу- спать до весны. Перед залеганием в берлогу хозяину тайги необходимо накопить питательные веществ</vt:lpstr>
      <vt:lpstr>Бобры заготавливают много веток, уносят их под воду и складывают в кучу около своего жилья. </vt:lpstr>
      <vt:lpstr>Кабаны роют землю в поисках желудей.</vt:lpstr>
      <vt:lpstr>Приметы  октября</vt:lpstr>
      <vt:lpstr>Пословицы и поговорки про октябрь</vt:lpstr>
      <vt:lpstr>Стихи про октябрь</vt:lpstr>
      <vt:lpstr>Ноябрь</vt:lpstr>
      <vt:lpstr>Горят в лесу красные гроздья рябины.</vt:lpstr>
      <vt:lpstr>Заяц поменял летную серую шубку на зимнюю -  белую.</vt:lpstr>
      <vt:lpstr>Приметы  ноября</vt:lpstr>
      <vt:lpstr>Пословицы и поговорки про ноябрь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Редактор</dc:creator>
  <cp:lastModifiedBy>Светлана</cp:lastModifiedBy>
  <cp:revision>18</cp:revision>
  <dcterms:created xsi:type="dcterms:W3CDTF">2013-10-31T10:14:44Z</dcterms:created>
  <dcterms:modified xsi:type="dcterms:W3CDTF">2023-04-10T20:51:20Z</dcterms:modified>
</cp:coreProperties>
</file>