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1" r:id="rId1"/>
    <p:sldMasterId id="2147483893" r:id="rId2"/>
  </p:sldMasterIdLst>
  <p:notesMasterIdLst>
    <p:notesMasterId r:id="rId36"/>
  </p:notesMasterIdLst>
  <p:sldIdLst>
    <p:sldId id="277" r:id="rId3"/>
    <p:sldId id="258" r:id="rId4"/>
    <p:sldId id="267" r:id="rId5"/>
    <p:sldId id="280" r:id="rId6"/>
    <p:sldId id="257" r:id="rId7"/>
    <p:sldId id="281" r:id="rId8"/>
    <p:sldId id="259" r:id="rId9"/>
    <p:sldId id="283" r:id="rId10"/>
    <p:sldId id="260" r:id="rId11"/>
    <p:sldId id="284" r:id="rId12"/>
    <p:sldId id="261" r:id="rId13"/>
    <p:sldId id="285" r:id="rId14"/>
    <p:sldId id="275" r:id="rId15"/>
    <p:sldId id="286" r:id="rId16"/>
    <p:sldId id="262" r:id="rId17"/>
    <p:sldId id="287" r:id="rId18"/>
    <p:sldId id="263" r:id="rId19"/>
    <p:sldId id="288" r:id="rId20"/>
    <p:sldId id="264" r:id="rId21"/>
    <p:sldId id="266" r:id="rId22"/>
    <p:sldId id="268" r:id="rId23"/>
    <p:sldId id="269" r:id="rId24"/>
    <p:sldId id="289" r:id="rId25"/>
    <p:sldId id="271" r:id="rId26"/>
    <p:sldId id="290" r:id="rId27"/>
    <p:sldId id="274" r:id="rId28"/>
    <p:sldId id="291" r:id="rId29"/>
    <p:sldId id="273" r:id="rId30"/>
    <p:sldId id="265" r:id="rId31"/>
    <p:sldId id="270" r:id="rId32"/>
    <p:sldId id="276" r:id="rId33"/>
    <p:sldId id="278" r:id="rId34"/>
    <p:sldId id="279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0E38"/>
    <a:srgbClr val="392343"/>
    <a:srgbClr val="360820"/>
    <a:srgbClr val="686F0B"/>
    <a:srgbClr val="6B6919"/>
    <a:srgbClr val="9B9B25"/>
    <a:srgbClr val="C0C0C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728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381B01D7-5525-4A45-95C8-6AD3120C910F}" type="datetimeFigureOut">
              <a:rPr lang="ru-RU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474549FA-D357-4526-943E-763D3FB738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1616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867FF9-C20D-4A77-A9E8-F15B3A9345F6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</p:grpSp>
      <p:sp>
        <p:nvSpPr>
          <p:cNvPr id="5130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30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863ED-BDEA-4AE7-8C01-C767A3B79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F4A99-BCF8-43CB-B176-2D7823D43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1E95E-39A4-4CB9-BC72-EF20A6D20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2020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020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F39FF-62FB-4597-919E-B21EF4D86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99934-5C31-49AF-B876-CA2EDE05E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5F63C-2366-4893-BB44-0C714C55C7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E1922-075E-4B77-AF61-7A4CF10AF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10E1D-A057-4364-82F2-E2B6B2D86C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7AAB0-9B2B-4B9A-ABCD-F2F5B9A915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6F894-1247-4B83-94A7-82B4F5807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51EA6-376F-40ED-8ED4-3E8645723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C11F7-3B82-4C00-BB7D-DFC2ACA7C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67F52-53B4-4A54-9E7A-6C0A5777E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8D9AC-4E6D-4846-9D58-8E7335E95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9E8E9-BD1C-4960-9B39-DC6EF9F44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3BD09-2D6E-4A41-B253-D2881B6B8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78DB-B0B3-4137-AAC9-2F2FB598D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4E9DA-3706-4711-AA17-41739D914C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DE86D-C28F-4585-A2F4-A367F5ADC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CAB07-C347-481C-8149-98ACFC6B9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AC8A1-D368-46D6-9B61-A24ADCB6E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436F1-8994-48A9-8460-0A3FA469A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0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5C34D4BD-4DC7-44BF-9E4E-649E3306E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5" r:id="rId1"/>
    <p:sldLayoutId id="2147484306" r:id="rId2"/>
    <p:sldLayoutId id="2147484307" r:id="rId3"/>
    <p:sldLayoutId id="2147484308" r:id="rId4"/>
    <p:sldLayoutId id="2147484309" r:id="rId5"/>
    <p:sldLayoutId id="2147484310" r:id="rId6"/>
    <p:sldLayoutId id="2147484311" r:id="rId7"/>
    <p:sldLayoutId id="2147484312" r:id="rId8"/>
    <p:sldLayoutId id="2147484313" r:id="rId9"/>
    <p:sldLayoutId id="2147484314" r:id="rId10"/>
    <p:sldLayoutId id="2147484315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2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2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2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2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02" grpId="0"/>
      <p:bldP spid="512003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200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200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0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200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200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0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200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200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0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200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200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0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200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200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0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05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2058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059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060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1917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917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917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917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917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cs typeface="+mn-cs"/>
              </a:defRPr>
            </a:lvl1pPr>
          </a:lstStyle>
          <a:p>
            <a:pPr>
              <a:defRPr/>
            </a:pPr>
            <a:fld id="{AB322046-9C66-47DC-A70D-D710293AC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56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6" r:id="rId1"/>
    <p:sldLayoutId id="2147484317" r:id="rId2"/>
    <p:sldLayoutId id="2147484318" r:id="rId3"/>
    <p:sldLayoutId id="2147484319" r:id="rId4"/>
    <p:sldLayoutId id="2147484320" r:id="rId5"/>
    <p:sldLayoutId id="2147484321" r:id="rId6"/>
    <p:sldLayoutId id="2147484322" r:id="rId7"/>
    <p:sldLayoutId id="2147484323" r:id="rId8"/>
    <p:sldLayoutId id="2147484324" r:id="rId9"/>
    <p:sldLayoutId id="2147484325" r:id="rId10"/>
    <p:sldLayoutId id="2147484326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9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9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9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9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9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9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9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9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9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9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9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9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9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9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9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9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9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9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175" grpId="0"/>
      <p:bldP spid="519176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91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917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917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917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91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917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917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917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91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917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917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917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91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917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917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917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91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917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917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917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hyperlink" Target="http://go.mail.ru/frame.html?imgurl=http://www.santana.ru/cat.file/lisa/lisa1-1+.jpg&amp;pageurl=http://www.santana.ru/cat1/lisa1/lisa1-1.htm&amp;id=20401381&amp;iid=4&amp;imgwidth=800&amp;imgheight=443&amp;imgsize=310028&amp;images_links=b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214313" y="277813"/>
            <a:ext cx="8643937" cy="2079625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5E0E38"/>
                </a:solidFill>
                <a:latin typeface="Comic Sans MS" pitchFamily="66" charset="0"/>
              </a:rPr>
              <a:t>Презентация по экономике </a:t>
            </a:r>
            <a:br>
              <a:rPr lang="ru-RU" sz="3200" b="1" smtClean="0">
                <a:solidFill>
                  <a:srgbClr val="5E0E38"/>
                </a:solidFill>
                <a:latin typeface="Comic Sans MS" pitchFamily="66" charset="0"/>
              </a:rPr>
            </a:br>
            <a:r>
              <a:rPr lang="ru-RU" sz="3200" b="1" smtClean="0">
                <a:solidFill>
                  <a:srgbClr val="5E0E38"/>
                </a:solidFill>
                <a:latin typeface="Comic Sans MS" pitchFamily="66" charset="0"/>
              </a:rPr>
              <a:t>на тему:</a:t>
            </a:r>
            <a:r>
              <a:rPr lang="ru-RU" sz="4000" b="1" smtClean="0">
                <a:solidFill>
                  <a:srgbClr val="5E0E38"/>
                </a:solidFill>
                <a:latin typeface="Comic Sans MS" pitchFamily="66" charset="0"/>
              </a:rPr>
              <a:t/>
            </a:r>
            <a:br>
              <a:rPr lang="ru-RU" sz="4000" b="1" smtClean="0">
                <a:solidFill>
                  <a:srgbClr val="5E0E38"/>
                </a:solidFill>
                <a:latin typeface="Comic Sans MS" pitchFamily="66" charset="0"/>
              </a:rPr>
            </a:br>
            <a:r>
              <a:rPr lang="ru-RU" sz="4000" b="1" smtClean="0">
                <a:solidFill>
                  <a:srgbClr val="5E0E38"/>
                </a:solidFill>
                <a:latin typeface="Comic Sans MS" pitchFamily="66" charset="0"/>
              </a:rPr>
              <a:t> «История возникновения денег»</a:t>
            </a:r>
            <a:endParaRPr lang="ru-RU" sz="4000" smtClean="0"/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0" y="4214813"/>
            <a:ext cx="4643438" cy="105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5E0E38"/>
                </a:solidFill>
                <a:latin typeface="Comic Sans MS" pitchFamily="66" charset="0"/>
              </a:rPr>
              <a:t>  </a:t>
            </a:r>
            <a:endParaRPr lang="ru-RU" sz="2800" b="1" dirty="0">
              <a:solidFill>
                <a:srgbClr val="5E0E38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smtClean="0">
                <a:solidFill>
                  <a:srgbClr val="5E0E38"/>
                </a:solidFill>
                <a:latin typeface="Comic Sans MS" pitchFamily="66" charset="0"/>
              </a:rPr>
              <a:t>      </a:t>
            </a:r>
            <a:endParaRPr lang="ru-RU" sz="2800" b="1" dirty="0">
              <a:solidFill>
                <a:srgbClr val="5E0E38"/>
              </a:solidFill>
              <a:latin typeface="Comic Sans MS" pitchFamily="66" charset="0"/>
            </a:endParaRPr>
          </a:p>
          <a:p>
            <a:pPr eaLnBrk="0" hangingPunct="0"/>
            <a:endParaRPr lang="ru-RU" dirty="0"/>
          </a:p>
        </p:txBody>
      </p:sp>
      <p:pic>
        <p:nvPicPr>
          <p:cNvPr id="4" name="Picture 16" descr="0000726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3" y="2643188"/>
            <a:ext cx="388778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Box 4"/>
          <p:cNvSpPr txBox="1">
            <a:spLocks noChangeArrowheads="1"/>
          </p:cNvSpPr>
          <p:nvPr/>
        </p:nvSpPr>
        <p:spPr bwMode="auto">
          <a:xfrm>
            <a:off x="4286250" y="6488113"/>
            <a:ext cx="1056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2020 </a:t>
            </a:r>
            <a:r>
              <a:rPr lang="ru-RU" b="1">
                <a:solidFill>
                  <a:srgbClr val="5E0E38"/>
                </a:solidFill>
                <a:latin typeface="Comic Sans MS" pitchFamily="66" charset="0"/>
              </a:rPr>
              <a:t>г.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436687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Почему металлические деньги назвали монетами?</a:t>
            </a:r>
            <a:endParaRPr lang="ru-RU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293812"/>
          </a:xfrm>
        </p:spPr>
        <p:txBody>
          <a:bodyPr/>
          <a:lstStyle/>
          <a:p>
            <a:pPr algn="ctr" eaLnBrk="1" hangingPunct="1"/>
            <a:r>
              <a:rPr lang="ru-RU" sz="4000" b="1" smtClean="0">
                <a:solidFill>
                  <a:srgbClr val="5E0E38"/>
                </a:solidFill>
                <a:latin typeface="Comic Sans MS" pitchFamily="66" charset="0"/>
              </a:rPr>
              <a:t>Почему металлические деньги назвали монетами?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138363"/>
            <a:ext cx="4176712" cy="4719637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Comic Sans MS" pitchFamily="66" charset="0"/>
              </a:rPr>
              <a:t>В Древней Греции в </a:t>
            </a:r>
            <a:r>
              <a:rPr lang="en-US" sz="2400" b="1" smtClean="0">
                <a:latin typeface="Comic Sans MS" pitchFamily="66" charset="0"/>
              </a:rPr>
              <a:t>VIII</a:t>
            </a:r>
            <a:r>
              <a:rPr lang="ru-RU" sz="2400" b="1" smtClean="0">
                <a:latin typeface="Comic Sans MS" pitchFamily="66" charset="0"/>
              </a:rPr>
              <a:t> веке до н.э. в храме богини Юноны-Монеты был первый монетный двор.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b="1" smtClean="0">
              <a:latin typeface="Comic Sans MS" pitchFamily="66" charset="0"/>
            </a:endParaRPr>
          </a:p>
          <a:p>
            <a:pPr eaLnBrk="1" hangingPunct="1"/>
            <a:r>
              <a:rPr lang="ru-RU" sz="2400" b="1" smtClean="0">
                <a:latin typeface="Comic Sans MS" pitchFamily="66" charset="0"/>
              </a:rPr>
              <a:t>В честь богини Юноны-Монеты куски золота и серебра с чеканкой стали называть монетами.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b="1" smtClean="0">
              <a:latin typeface="Comic Sans MS" pitchFamily="66" charset="0"/>
            </a:endParaRPr>
          </a:p>
        </p:txBody>
      </p:sp>
      <p:pic>
        <p:nvPicPr>
          <p:cNvPr id="35844" name="Picture 7" descr="C:\Users\Сталкер\Desktop\храм в греции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57813" y="2071688"/>
            <a:ext cx="2857500" cy="1919287"/>
          </a:xfrm>
        </p:spPr>
      </p:pic>
      <p:pic>
        <p:nvPicPr>
          <p:cNvPr id="35845" name="Picture 8" descr="C:\Users\Сталкер\Desktop\монет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4643438"/>
            <a:ext cx="29813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Что такое монета?</a:t>
            </a:r>
            <a:endParaRPr lang="ru-RU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79437"/>
          </a:xfrm>
        </p:spPr>
        <p:txBody>
          <a:bodyPr/>
          <a:lstStyle/>
          <a:p>
            <a:pPr algn="ctr"/>
            <a:r>
              <a:rPr lang="ru-RU" sz="4000" b="1" smtClean="0">
                <a:solidFill>
                  <a:srgbClr val="5E0E38"/>
                </a:solidFill>
                <a:latin typeface="Comic Sans MS" pitchFamily="66" charset="0"/>
              </a:rPr>
              <a:t>Что такое монета?</a:t>
            </a:r>
          </a:p>
        </p:txBody>
      </p:sp>
      <p:sp>
        <p:nvSpPr>
          <p:cNvPr id="37891" name="Содержимое 2"/>
          <p:cNvSpPr>
            <a:spLocks noGrp="1"/>
          </p:cNvSpPr>
          <p:nvPr>
            <p:ph sz="half" idx="1"/>
          </p:nvPr>
        </p:nvSpPr>
        <p:spPr>
          <a:xfrm>
            <a:off x="571500" y="1071563"/>
            <a:ext cx="5186363" cy="5000625"/>
          </a:xfrm>
        </p:spPr>
        <p:txBody>
          <a:bodyPr/>
          <a:lstStyle/>
          <a:p>
            <a:r>
              <a:rPr lang="ru-RU" sz="2400" b="1" smtClean="0">
                <a:latin typeface="Comic Sans MS" pitchFamily="66" charset="0"/>
              </a:rPr>
              <a:t>Монета – это денежный знак из металла на котором методом чеканки изображён рисунок </a:t>
            </a:r>
          </a:p>
          <a:p>
            <a:endParaRPr lang="ru-RU" sz="2400" b="1" smtClean="0">
              <a:latin typeface="Comic Sans MS" pitchFamily="66" charset="0"/>
            </a:endParaRPr>
          </a:p>
          <a:p>
            <a:r>
              <a:rPr lang="ru-RU" sz="2400" b="1" smtClean="0">
                <a:latin typeface="Comic Sans MS" pitchFamily="66" charset="0"/>
              </a:rPr>
              <a:t>Аверс – лицевая сторона монеты</a:t>
            </a:r>
          </a:p>
          <a:p>
            <a:endParaRPr lang="ru-RU" sz="2400" b="1" smtClean="0">
              <a:latin typeface="Comic Sans MS" pitchFamily="66" charset="0"/>
            </a:endParaRPr>
          </a:p>
          <a:p>
            <a:r>
              <a:rPr lang="ru-RU" sz="2400" b="1" smtClean="0">
                <a:latin typeface="Comic Sans MS" pitchFamily="66" charset="0"/>
              </a:rPr>
              <a:t>Реверс – оборотная сторона монеты</a:t>
            </a:r>
          </a:p>
          <a:p>
            <a:pPr>
              <a:buFont typeface="Wingdings" pitchFamily="2" charset="2"/>
              <a:buNone/>
            </a:pPr>
            <a:endParaRPr lang="ru-RU" sz="2400" b="1" smtClean="0">
              <a:latin typeface="Comic Sans MS" pitchFamily="66" charset="0"/>
            </a:endParaRPr>
          </a:p>
          <a:p>
            <a:r>
              <a:rPr lang="ru-RU" sz="2400" b="1" smtClean="0">
                <a:latin typeface="Comic Sans MS" pitchFamily="66" charset="0"/>
              </a:rPr>
              <a:t>Гурт – ребро монеты</a:t>
            </a:r>
          </a:p>
        </p:txBody>
      </p:sp>
      <p:pic>
        <p:nvPicPr>
          <p:cNvPr id="37892" name="Picture 2" descr="C:\Users\Сталкер\Desktop\220px-Russian_Empire-1899-Coin-5-Obvers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286500" y="1071563"/>
            <a:ext cx="2225675" cy="2225675"/>
          </a:xfrm>
        </p:spPr>
      </p:pic>
      <p:pic>
        <p:nvPicPr>
          <p:cNvPr id="37893" name="Picture 3" descr="C:\Users\Сталкер\Desktop\Russian_Empire-1899-Coin-5-Revers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0" y="4000500"/>
            <a:ext cx="2119313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TextBox 6"/>
          <p:cNvSpPr txBox="1">
            <a:spLocks noChangeArrowheads="1"/>
          </p:cNvSpPr>
          <p:nvPr/>
        </p:nvSpPr>
        <p:spPr bwMode="auto">
          <a:xfrm>
            <a:off x="5786438" y="3357563"/>
            <a:ext cx="3000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>
                <a:latin typeface="Comic Sans MS" pitchFamily="66" charset="0"/>
              </a:rPr>
              <a:t>Золотые 5 рублей 1899 г. </a:t>
            </a:r>
          </a:p>
          <a:p>
            <a:pPr algn="ctr" eaLnBrk="0" hangingPunct="0"/>
            <a:r>
              <a:rPr lang="ru-RU" sz="1400">
                <a:latin typeface="Comic Sans MS" pitchFamily="66" charset="0"/>
              </a:rPr>
              <a:t>аверс</a:t>
            </a:r>
          </a:p>
        </p:txBody>
      </p:sp>
      <p:sp>
        <p:nvSpPr>
          <p:cNvPr id="37895" name="TextBox 7"/>
          <p:cNvSpPr txBox="1">
            <a:spLocks noChangeArrowheads="1"/>
          </p:cNvSpPr>
          <p:nvPr/>
        </p:nvSpPr>
        <p:spPr bwMode="auto">
          <a:xfrm>
            <a:off x="6000750" y="6072188"/>
            <a:ext cx="2714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>
                <a:latin typeface="Comic Sans MS" pitchFamily="66" charset="0"/>
              </a:rPr>
              <a:t>Золотые 5 рублей 1899 г. реверс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579562"/>
          </a:xfrm>
        </p:spPr>
        <p:txBody>
          <a:bodyPr/>
          <a:lstStyle/>
          <a:p>
            <a:pPr algn="ctr"/>
            <a:r>
              <a:rPr lang="ru-RU" sz="5400" smtClean="0">
                <a:solidFill>
                  <a:srgbClr val="FF5050"/>
                </a:solidFill>
                <a:latin typeface="Comic Sans MS" pitchFamily="66" charset="0"/>
              </a:rPr>
              <a:t> </a:t>
            </a:r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Какую форму имели монеты?</a:t>
            </a:r>
            <a:endParaRPr lang="ru-RU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7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pPr eaLnBrk="1" hangingPunct="1"/>
            <a:r>
              <a:rPr lang="ru-RU" sz="4200" smtClean="0">
                <a:solidFill>
                  <a:srgbClr val="FF5050"/>
                </a:solidFill>
                <a:latin typeface="Comic Sans MS" pitchFamily="66" charset="0"/>
              </a:rPr>
              <a:t>  </a:t>
            </a:r>
            <a:r>
              <a:rPr lang="ru-RU" sz="3600" b="1" smtClean="0">
                <a:solidFill>
                  <a:srgbClr val="5E0E38"/>
                </a:solidFill>
                <a:latin typeface="Comic Sans MS" pitchFamily="66" charset="0"/>
              </a:rPr>
              <a:t>Какую форму имели монеты?</a:t>
            </a:r>
          </a:p>
        </p:txBody>
      </p:sp>
      <p:sp>
        <p:nvSpPr>
          <p:cNvPr id="39939" name="Rectangle 38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8115300" cy="900113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Comic Sans MS" pitchFamily="66" charset="0"/>
              </a:rPr>
              <a:t>В Древнем Китае были монеты разной формы  до 60 см в длину. </a:t>
            </a:r>
          </a:p>
        </p:txBody>
      </p:sp>
      <p:pic>
        <p:nvPicPr>
          <p:cNvPr id="39940" name="Picture 5" descr="C:\Users\Сталкер\Desktop\монеты кита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0125" y="5429250"/>
            <a:ext cx="1011238" cy="1011238"/>
          </a:xfrm>
        </p:spPr>
      </p:pic>
      <p:pic>
        <p:nvPicPr>
          <p:cNvPr id="39941" name="Picture 6" descr="C:\Users\Сталкер\Desktop\деньги ключ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2786063"/>
            <a:ext cx="1941512" cy="222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7" descr="C:\Users\Сталкер\Desktop\деньги-рыбы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4572000"/>
            <a:ext cx="2525712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8" descr="C:\Users\Сталкер\Desktop\деньги колокольчики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5" y="2786063"/>
            <a:ext cx="2762250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Picture 9" descr="C:\Users\Сталкер\Desktop\деньги-мечи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15250" y="2786063"/>
            <a:ext cx="81915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5" name="Picture 10" descr="C:\Users\Сталкер\Desktop\деньга-рубашка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38" y="2786063"/>
            <a:ext cx="116205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6" name="TextBox 13"/>
          <p:cNvSpPr txBox="1">
            <a:spLocks noChangeArrowheads="1"/>
          </p:cNvSpPr>
          <p:nvPr/>
        </p:nvSpPr>
        <p:spPr bwMode="auto">
          <a:xfrm>
            <a:off x="4429125" y="4071938"/>
            <a:ext cx="285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>
                <a:latin typeface="Comic Sans MS" pitchFamily="66" charset="0"/>
              </a:rPr>
              <a:t>Деньги-колокольчики</a:t>
            </a:r>
          </a:p>
        </p:txBody>
      </p:sp>
      <p:sp>
        <p:nvSpPr>
          <p:cNvPr id="39947" name="TextBox 14"/>
          <p:cNvSpPr txBox="1">
            <a:spLocks noChangeArrowheads="1"/>
          </p:cNvSpPr>
          <p:nvPr/>
        </p:nvSpPr>
        <p:spPr bwMode="auto">
          <a:xfrm>
            <a:off x="4357688" y="6072188"/>
            <a:ext cx="285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>
                <a:latin typeface="Comic Sans MS" pitchFamily="66" charset="0"/>
              </a:rPr>
              <a:t>Деньги-рыбы</a:t>
            </a:r>
          </a:p>
        </p:txBody>
      </p:sp>
      <p:sp>
        <p:nvSpPr>
          <p:cNvPr id="39948" name="TextBox 15"/>
          <p:cNvSpPr txBox="1">
            <a:spLocks noChangeArrowheads="1"/>
          </p:cNvSpPr>
          <p:nvPr/>
        </p:nvSpPr>
        <p:spPr bwMode="auto">
          <a:xfrm>
            <a:off x="7286625" y="5286375"/>
            <a:ext cx="1714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>
                <a:latin typeface="Comic Sans MS" pitchFamily="66" charset="0"/>
              </a:rPr>
              <a:t>Деньги-мечи</a:t>
            </a:r>
          </a:p>
        </p:txBody>
      </p:sp>
      <p:sp>
        <p:nvSpPr>
          <p:cNvPr id="39949" name="TextBox 16"/>
          <p:cNvSpPr txBox="1">
            <a:spLocks noChangeArrowheads="1"/>
          </p:cNvSpPr>
          <p:nvPr/>
        </p:nvSpPr>
        <p:spPr bwMode="auto">
          <a:xfrm>
            <a:off x="2643188" y="5143500"/>
            <a:ext cx="1857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>
                <a:latin typeface="Comic Sans MS" pitchFamily="66" charset="0"/>
              </a:rPr>
              <a:t>Деньги-рубашки</a:t>
            </a:r>
          </a:p>
        </p:txBody>
      </p:sp>
      <p:sp>
        <p:nvSpPr>
          <p:cNvPr id="39950" name="TextBox 17"/>
          <p:cNvSpPr txBox="1">
            <a:spLocks noChangeArrowheads="1"/>
          </p:cNvSpPr>
          <p:nvPr/>
        </p:nvSpPr>
        <p:spPr bwMode="auto">
          <a:xfrm>
            <a:off x="571500" y="5072063"/>
            <a:ext cx="2071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>
                <a:latin typeface="Comic Sans MS" pitchFamily="66" charset="0"/>
              </a:rPr>
              <a:t>Деньги-ключи</a:t>
            </a:r>
          </a:p>
        </p:txBody>
      </p:sp>
      <p:sp>
        <p:nvSpPr>
          <p:cNvPr id="39951" name="TextBox 18"/>
          <p:cNvSpPr txBox="1">
            <a:spLocks noChangeArrowheads="1"/>
          </p:cNvSpPr>
          <p:nvPr/>
        </p:nvSpPr>
        <p:spPr bwMode="auto">
          <a:xfrm>
            <a:off x="357188" y="6488113"/>
            <a:ext cx="2214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>
                <a:latin typeface="Comic Sans MS" pitchFamily="66" charset="0"/>
              </a:rPr>
              <a:t>Деньги-амулеты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Что такое гривна?</a:t>
            </a:r>
            <a:endParaRPr lang="ru-RU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       </a:t>
            </a:r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Что такое гривна?</a:t>
            </a:r>
          </a:p>
        </p:txBody>
      </p:sp>
      <p:sp>
        <p:nvSpPr>
          <p:cNvPr id="19459" name="Rectangle 13"/>
          <p:cNvSpPr>
            <a:spLocks noGrp="1" noChangeArrowheads="1"/>
          </p:cNvSpPr>
          <p:nvPr>
            <p:ph type="body" idx="4294967295"/>
          </p:nvPr>
        </p:nvSpPr>
        <p:spPr>
          <a:xfrm>
            <a:off x="142875" y="1500188"/>
            <a:ext cx="5000625" cy="4495800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000000"/>
                </a:solidFill>
                <a:latin typeface="Comic Sans MS" pitchFamily="66" charset="0"/>
              </a:rPr>
              <a:t>Гривна – первая денежная единица на Руси </a:t>
            </a:r>
            <a:r>
              <a:rPr lang="en-US" sz="2400" b="1" smtClean="0">
                <a:solidFill>
                  <a:srgbClr val="000000"/>
                </a:solidFill>
                <a:latin typeface="Comic Sans MS" pitchFamily="66" charset="0"/>
              </a:rPr>
              <a:t>XI-XIII </a:t>
            </a:r>
            <a:r>
              <a:rPr lang="ru-RU" sz="2400" b="1" smtClean="0">
                <a:solidFill>
                  <a:srgbClr val="000000"/>
                </a:solidFill>
                <a:latin typeface="Comic Sans MS" pitchFamily="66" charset="0"/>
              </a:rPr>
              <a:t>в.</a:t>
            </a:r>
          </a:p>
          <a:p>
            <a:pPr eaLnBrk="1" hangingPunct="1"/>
            <a:endParaRPr lang="ru-RU" sz="2400" b="1" smtClean="0">
              <a:solidFill>
                <a:srgbClr val="000000"/>
              </a:solidFill>
              <a:latin typeface="Comic Sans MS" pitchFamily="66" charset="0"/>
            </a:endParaRPr>
          </a:p>
          <a:p>
            <a:pPr eaLnBrk="1" hangingPunct="1"/>
            <a:r>
              <a:rPr lang="ru-RU" sz="2400" b="1" smtClean="0">
                <a:solidFill>
                  <a:srgbClr val="000000"/>
                </a:solidFill>
                <a:latin typeface="Comic Sans MS" pitchFamily="66" charset="0"/>
              </a:rPr>
              <a:t>Форма Гривны – серебряная полоса или украшение до 200 гр. </a:t>
            </a:r>
          </a:p>
        </p:txBody>
      </p:sp>
      <p:pic>
        <p:nvPicPr>
          <p:cNvPr id="41988" name="Picture 6" descr="C:\Users\Сталкер\Desktop\гривн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86438" y="3929063"/>
            <a:ext cx="2466975" cy="1847850"/>
          </a:xfrm>
        </p:spPr>
      </p:pic>
      <p:pic>
        <p:nvPicPr>
          <p:cNvPr id="41989" name="Picture 7" descr="C:\Users\Сталкер\Desktop\гривна-украшени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1428750"/>
            <a:ext cx="2466975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285750" y="277813"/>
            <a:ext cx="8643938" cy="1436687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Откуда появилось слово рубль?</a:t>
            </a:r>
            <a:endParaRPr lang="ru-RU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4"/>
          <p:cNvSpPr>
            <a:spLocks noGrp="1" noChangeArrowheads="1"/>
          </p:cNvSpPr>
          <p:nvPr>
            <p:ph type="title"/>
          </p:nvPr>
        </p:nvSpPr>
        <p:spPr>
          <a:xfrm>
            <a:off x="142875" y="277813"/>
            <a:ext cx="8543925" cy="1139825"/>
          </a:xfrm>
        </p:spPr>
        <p:txBody>
          <a:bodyPr/>
          <a:lstStyle/>
          <a:p>
            <a:pPr algn="ctr" eaLnBrk="1" hangingPunct="1"/>
            <a:r>
              <a:rPr lang="ru-RU" sz="4800" smtClean="0"/>
              <a:t> </a:t>
            </a:r>
            <a:r>
              <a:rPr lang="ru-RU" sz="4000" b="1" smtClean="0">
                <a:solidFill>
                  <a:srgbClr val="5E0E38"/>
                </a:solidFill>
                <a:latin typeface="Comic Sans MS" pitchFamily="66" charset="0"/>
              </a:rPr>
              <a:t>Откуда появилось слово рубль?</a:t>
            </a:r>
          </a:p>
        </p:txBody>
      </p:sp>
      <p:sp>
        <p:nvSpPr>
          <p:cNvPr id="44035" name="Rectangle 15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060575"/>
            <a:ext cx="4679950" cy="4114800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Comic Sans MS" pitchFamily="66" charset="0"/>
              </a:rPr>
              <a:t>От слова рубец.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b="1" smtClean="0">
              <a:latin typeface="Comic Sans MS" pitchFamily="66" charset="0"/>
            </a:endParaRPr>
          </a:p>
          <a:p>
            <a:pPr eaLnBrk="1" hangingPunct="1"/>
            <a:r>
              <a:rPr lang="ru-RU" sz="2400" b="1" smtClean="0">
                <a:latin typeface="Comic Sans MS" pitchFamily="66" charset="0"/>
              </a:rPr>
              <a:t>При отливке рублей на слитке металла оставался шов от литейной формы. Этот шов назывался «руб» или «рубец». «Рубль» — это слиток со швом.</a:t>
            </a:r>
          </a:p>
          <a:p>
            <a:pPr eaLnBrk="1" hangingPunct="1"/>
            <a:endParaRPr lang="ru-RU" sz="3600" b="1" smtClean="0">
              <a:solidFill>
                <a:srgbClr val="360820"/>
              </a:solidFill>
              <a:latin typeface="Comic Sans MS" pitchFamily="66" charset="0"/>
            </a:endParaRPr>
          </a:p>
        </p:txBody>
      </p:sp>
      <p:pic>
        <p:nvPicPr>
          <p:cNvPr id="44036" name="Picture 5" descr="C:\Users\Сталкер\Desktop\гривн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86438" y="2143125"/>
            <a:ext cx="2466975" cy="184785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>
          <a:xfrm>
            <a:off x="214313" y="142875"/>
            <a:ext cx="8715375" cy="1000125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rgbClr val="5E0E38"/>
                </a:solidFill>
              </a:rPr>
              <a:t> </a:t>
            </a:r>
            <a:r>
              <a:rPr lang="ru-RU" sz="4000" b="1" smtClean="0">
                <a:solidFill>
                  <a:srgbClr val="5E0E38"/>
                </a:solidFill>
                <a:latin typeface="Comic Sans MS" pitchFamily="66" charset="0"/>
              </a:rPr>
              <a:t>Какими были первые деньги?</a:t>
            </a:r>
          </a:p>
        </p:txBody>
      </p:sp>
      <p:pic>
        <p:nvPicPr>
          <p:cNvPr id="26627" name="Picture 6" descr="C:\Users\Сталкер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75" y="3429000"/>
            <a:ext cx="1847850" cy="2466975"/>
          </a:xfrm>
        </p:spPr>
      </p:pic>
      <p:pic>
        <p:nvPicPr>
          <p:cNvPr id="26628" name="Picture 7" descr="C:\Users\Сталкер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785938"/>
            <a:ext cx="184785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8" descr="C:\Users\Сталкер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8" y="1714500"/>
            <a:ext cx="184785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eaLnBrk="1" hangingPunct="1"/>
            <a:r>
              <a:rPr lang="ru-RU" sz="4800" b="1" i="1" smtClean="0">
                <a:latin typeface="Monotype Corsiva" pitchFamily="66" charset="0"/>
              </a:rPr>
              <a:t>              </a:t>
            </a:r>
            <a:r>
              <a:rPr lang="en-US" sz="4800" b="1" smtClean="0">
                <a:solidFill>
                  <a:srgbClr val="5E0E38"/>
                </a:solidFill>
                <a:latin typeface="Comic Sans MS" pitchFamily="66" charset="0"/>
              </a:rPr>
              <a:t>XIV</a:t>
            </a:r>
            <a:r>
              <a:rPr lang="ru-RU" sz="4800" b="1" smtClean="0">
                <a:solidFill>
                  <a:srgbClr val="5E0E38"/>
                </a:solidFill>
                <a:latin typeface="Comic Sans MS" pitchFamily="66" charset="0"/>
              </a:rPr>
              <a:t> век на Руси</a:t>
            </a:r>
          </a:p>
        </p:txBody>
      </p:sp>
      <p:sp>
        <p:nvSpPr>
          <p:cNvPr id="45059" name="TextBox 9"/>
          <p:cNvSpPr txBox="1">
            <a:spLocks noChangeArrowheads="1"/>
          </p:cNvSpPr>
          <p:nvPr/>
        </p:nvSpPr>
        <p:spPr bwMode="auto">
          <a:xfrm>
            <a:off x="428625" y="1643063"/>
            <a:ext cx="8286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>
                <a:latin typeface="Comic Sans MS" pitchFamily="66" charset="0"/>
              </a:rPr>
              <a:t>Начали чеканить мелкую монету, которая называлась </a:t>
            </a:r>
            <a:r>
              <a:rPr lang="ru-RU" sz="2400" b="1">
                <a:latin typeface="Comic Sans MS" pitchFamily="66" charset="0"/>
              </a:rPr>
              <a:t>деньга</a:t>
            </a:r>
          </a:p>
        </p:txBody>
      </p:sp>
      <p:pic>
        <p:nvPicPr>
          <p:cNvPr id="45060" name="Picture 10" descr="C:\Users\Сталкер\Desktop\деньги удельных княжеств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86125" y="3154363"/>
            <a:ext cx="1857375" cy="170338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39825"/>
          </a:xfrm>
        </p:spPr>
        <p:txBody>
          <a:bodyPr/>
          <a:lstStyle/>
          <a:p>
            <a:pPr algn="just" eaLnBrk="1" hangingPunct="1"/>
            <a:r>
              <a:rPr lang="ru-RU" sz="3600" b="1" smtClean="0">
                <a:solidFill>
                  <a:srgbClr val="5E0E38"/>
                </a:solidFill>
                <a:latin typeface="Comic Sans MS" pitchFamily="66" charset="0"/>
              </a:rPr>
              <a:t>Откуда появилось слово копейка?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844675"/>
            <a:ext cx="8229600" cy="4530725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5E0E38"/>
                </a:solidFill>
                <a:latin typeface="Comic Sans MS" pitchFamily="66" charset="0"/>
              </a:rPr>
              <a:t>В</a:t>
            </a:r>
            <a:r>
              <a:rPr lang="en-US" sz="2400" b="1" smtClean="0">
                <a:solidFill>
                  <a:srgbClr val="5E0E38"/>
                </a:solidFill>
                <a:latin typeface="Comic Sans MS" pitchFamily="66" charset="0"/>
              </a:rPr>
              <a:t>XIV</a:t>
            </a:r>
            <a:r>
              <a:rPr lang="ru-RU" sz="2400" b="1" smtClean="0">
                <a:solidFill>
                  <a:srgbClr val="5E0E38"/>
                </a:solidFill>
                <a:latin typeface="Comic Sans MS" pitchFamily="66" charset="0"/>
              </a:rPr>
              <a:t> веке при Ивана </a:t>
            </a:r>
            <a:r>
              <a:rPr lang="en-US" sz="2400" b="1" smtClean="0">
                <a:solidFill>
                  <a:srgbClr val="5E0E38"/>
                </a:solidFill>
                <a:latin typeface="Comic Sans MS" pitchFamily="66" charset="0"/>
              </a:rPr>
              <a:t>III</a:t>
            </a:r>
            <a:r>
              <a:rPr lang="ru-RU" sz="2400" b="1" smtClean="0">
                <a:solidFill>
                  <a:srgbClr val="5E0E38"/>
                </a:solidFill>
                <a:latin typeface="Comic Sans MS" pitchFamily="66" charset="0"/>
              </a:rPr>
              <a:t> на монете из серебра чеканили рисунок всадника с копьём и всадника с саблей. Отсюда пошли названия копейка и саблянница.</a:t>
            </a:r>
          </a:p>
        </p:txBody>
      </p:sp>
      <p:pic>
        <p:nvPicPr>
          <p:cNvPr id="46084" name="Picture 4" descr="C:\Users\Сталкер\Desktop\деньги рус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3357563"/>
            <a:ext cx="15240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5" descr="C:\Users\Сталкер\Desktop\копей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3749675"/>
            <a:ext cx="3500437" cy="175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>
                <a:latin typeface="Monotype Corsiva" pitchFamily="66" charset="0"/>
              </a:rPr>
              <a:t> </a:t>
            </a:r>
            <a:r>
              <a:rPr lang="ru-RU" sz="4000" b="1" smtClean="0">
                <a:solidFill>
                  <a:srgbClr val="5E0E38"/>
                </a:solidFill>
                <a:latin typeface="Comic Sans MS" pitchFamily="66" charset="0"/>
              </a:rPr>
              <a:t>Денежная реформа Петра </a:t>
            </a:r>
            <a:r>
              <a:rPr lang="en-US" sz="4000" b="1" smtClean="0">
                <a:solidFill>
                  <a:srgbClr val="5E0E38"/>
                </a:solidFill>
                <a:latin typeface="Comic Sans MS" pitchFamily="66" charset="0"/>
              </a:rPr>
              <a:t>I</a:t>
            </a:r>
            <a:r>
              <a:rPr lang="ru-RU" sz="4000" b="1" smtClean="0">
                <a:solidFill>
                  <a:srgbClr val="5E0E38"/>
                </a:solidFill>
                <a:latin typeface="Comic Sans MS" pitchFamily="66" charset="0"/>
              </a:rPr>
              <a:t> 1704 год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3357563"/>
            <a:ext cx="8229600" cy="2459037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Comic Sans MS" pitchFamily="66" charset="0"/>
              </a:rPr>
              <a:t>Монета обрела вид правильного круга</a:t>
            </a:r>
          </a:p>
          <a:p>
            <a:pPr eaLnBrk="1" hangingPunct="1"/>
            <a:r>
              <a:rPr lang="ru-RU" sz="2400" b="1" smtClean="0">
                <a:latin typeface="Comic Sans MS" pitchFamily="66" charset="0"/>
              </a:rPr>
              <a:t>Введена десятичная денежная система, т.е в 1 рубле 100 копеек.</a:t>
            </a:r>
          </a:p>
          <a:p>
            <a:pPr eaLnBrk="1" hangingPunct="1"/>
            <a:r>
              <a:rPr lang="ru-RU" sz="2400" b="1" smtClean="0">
                <a:latin typeface="Comic Sans MS" pitchFamily="66" charset="0"/>
              </a:rPr>
              <a:t>Выпущены деньги разного достоинства от рубля до копейки.</a:t>
            </a:r>
          </a:p>
        </p:txBody>
      </p:sp>
      <p:pic>
        <p:nvPicPr>
          <p:cNvPr id="47108" name="Picture 4" descr="C:\Users\Сталкер\Desktop\Пётр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8" y="85725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  <p:bldLst>
      <p:bldP spid="47106" grpId="0"/>
      <p:bldP spid="47107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1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10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710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10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1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10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710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10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1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10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710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10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1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10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710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10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1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10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710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10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722437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5E0E38"/>
                </a:solidFill>
              </a:rPr>
              <a:t> </a:t>
            </a:r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Где и когда появились первые бумажные деньги?</a:t>
            </a:r>
            <a:endParaRPr lang="ru-RU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  <p:bldLst>
      <p:bldP spid="481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079500"/>
          </a:xfrm>
        </p:spPr>
        <p:txBody>
          <a:bodyPr/>
          <a:lstStyle/>
          <a:p>
            <a:pPr algn="ctr" eaLnBrk="1" hangingPunct="1"/>
            <a:r>
              <a:rPr lang="ru-RU" sz="4000" smtClean="0">
                <a:solidFill>
                  <a:srgbClr val="5E0E38"/>
                </a:solidFill>
              </a:rPr>
              <a:t>  </a:t>
            </a:r>
            <a:r>
              <a:rPr lang="ru-RU" sz="4000" b="1" smtClean="0">
                <a:solidFill>
                  <a:srgbClr val="5E0E38"/>
                </a:solidFill>
                <a:latin typeface="Comic Sans MS" pitchFamily="66" charset="0"/>
              </a:rPr>
              <a:t>Где и когда появились первые бумажные деньги?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8229600" cy="20859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Comic Sans MS" pitchFamily="66" charset="0"/>
              </a:rPr>
              <a:t>Китай – родина бумажных денег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Comic Sans MS" pitchFamily="66" charset="0"/>
              </a:rPr>
              <a:t>В 812 году</a:t>
            </a:r>
          </a:p>
        </p:txBody>
      </p:sp>
      <p:pic>
        <p:nvPicPr>
          <p:cNvPr id="49156" name="Picture 4" descr="C:\Users\Сталкер\Desktop\китайские деньг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2214563"/>
            <a:ext cx="1752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5" descr="C:\Users\Сталкер\Desktop\китайская сте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2857500"/>
            <a:ext cx="3732213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  <p:bldLst>
      <p:bldP spid="49154" grpId="0"/>
      <p:bldP spid="49155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1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15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91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1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1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15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91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1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1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15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91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1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1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15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91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1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1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15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91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1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722437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Когда появились первые бумажные деньги в России?</a:t>
            </a:r>
            <a:endParaRPr lang="ru-RU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  <p:bldLst>
      <p:bldP spid="5017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smtClean="0">
                <a:solidFill>
                  <a:srgbClr val="5E0E38"/>
                </a:solidFill>
                <a:latin typeface="Comic Sans MS" pitchFamily="66" charset="0"/>
              </a:rPr>
              <a:t>Когда появились первые бумажные деньги в России?</a:t>
            </a:r>
          </a:p>
        </p:txBody>
      </p:sp>
      <p:sp>
        <p:nvSpPr>
          <p:cNvPr id="5120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42988"/>
          </a:xfrm>
        </p:spPr>
        <p:txBody>
          <a:bodyPr/>
          <a:lstStyle/>
          <a:p>
            <a:r>
              <a:rPr lang="ru-RU" smtClean="0">
                <a:latin typeface="Comic Sans MS" pitchFamily="66" charset="0"/>
              </a:rPr>
              <a:t>В середине </a:t>
            </a:r>
            <a:r>
              <a:rPr lang="en-US" smtClean="0">
                <a:latin typeface="Comic Sans MS" pitchFamily="66" charset="0"/>
              </a:rPr>
              <a:t>XVIII</a:t>
            </a:r>
            <a:r>
              <a:rPr lang="ru-RU" smtClean="0">
                <a:latin typeface="Comic Sans MS" pitchFamily="66" charset="0"/>
              </a:rPr>
              <a:t> века при Екатерине </a:t>
            </a:r>
            <a:r>
              <a:rPr lang="en-US" smtClean="0">
                <a:latin typeface="Comic Sans MS" pitchFamily="66" charset="0"/>
              </a:rPr>
              <a:t>II</a:t>
            </a:r>
            <a:endParaRPr lang="ru-RU" smtClean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endParaRPr lang="ru-RU" smtClean="0">
              <a:latin typeface="Comic Sans MS" pitchFamily="66" charset="0"/>
            </a:endParaRPr>
          </a:p>
        </p:txBody>
      </p:sp>
      <p:pic>
        <p:nvPicPr>
          <p:cNvPr id="51204" name="Picture 3" descr="C:\Users\Сталкер\Desktop\первая в россии бумажная день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2428875"/>
            <a:ext cx="2581275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4" descr="C:\Users\Сталкер\Desktop\Екатерина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2316163"/>
            <a:ext cx="2571750" cy="340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  <p:bldLst>
      <p:bldP spid="51202" grpId="0"/>
      <p:bldP spid="51203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20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20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20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20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20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20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20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20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20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20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0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651000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5E0E38"/>
                </a:solidFill>
              </a:rPr>
              <a:t> </a:t>
            </a:r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Где и когда появились пластиковые деньги?</a:t>
            </a:r>
            <a:endParaRPr lang="ru-RU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  <p:bldLst>
      <p:bldP spid="5222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5E0E38"/>
                </a:solidFill>
              </a:rPr>
              <a:t> </a:t>
            </a:r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Где и когда появились пластиковые деньги?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75" y="2060575"/>
            <a:ext cx="9001125" cy="4530725"/>
          </a:xfrm>
        </p:spPr>
        <p:txBody>
          <a:bodyPr/>
          <a:lstStyle/>
          <a:p>
            <a:pPr eaLnBrk="1" hangingPunct="1"/>
            <a:endParaRPr lang="ru-RU" sz="1800" smtClean="0"/>
          </a:p>
          <a:p>
            <a:pPr eaLnBrk="1" hangingPunct="1"/>
            <a:r>
              <a:rPr lang="ru-RU" sz="2000" b="1" smtClean="0">
                <a:latin typeface="Comic Sans MS" pitchFamily="66" charset="0"/>
              </a:rPr>
              <a:t> Первые пластиковые деньги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b="1" smtClean="0">
                <a:latin typeface="Comic Sans MS" pitchFamily="66" charset="0"/>
              </a:rPr>
              <a:t>    появились во Франции</a:t>
            </a:r>
          </a:p>
          <a:p>
            <a:pPr eaLnBrk="1" hangingPunct="1">
              <a:buFont typeface="Wingdings" pitchFamily="2" charset="2"/>
              <a:buNone/>
            </a:pPr>
            <a:endParaRPr lang="ru-RU" sz="2000" b="1" smtClean="0">
              <a:latin typeface="Comic Sans MS" pitchFamily="66" charset="0"/>
            </a:endParaRPr>
          </a:p>
          <a:p>
            <a:pPr eaLnBrk="1" hangingPunct="1"/>
            <a:r>
              <a:rPr lang="ru-RU" sz="2000" smtClean="0"/>
              <a:t> </a:t>
            </a:r>
            <a:r>
              <a:rPr lang="ru-RU" sz="2000" b="1" smtClean="0">
                <a:latin typeface="Comic Sans MS" pitchFamily="66" charset="0"/>
              </a:rPr>
              <a:t>в 1974 году их изобрел 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b="1" smtClean="0">
                <a:latin typeface="Comic Sans MS" pitchFamily="66" charset="0"/>
              </a:rPr>
              <a:t>    запатентовал француз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b="1" smtClean="0">
                <a:latin typeface="Comic Sans MS" pitchFamily="66" charset="0"/>
              </a:rPr>
              <a:t>    Ролан Морено. </a:t>
            </a:r>
          </a:p>
          <a:p>
            <a:pPr eaLnBrk="1" hangingPunct="1">
              <a:buFont typeface="Wingdings" pitchFamily="2" charset="2"/>
              <a:buNone/>
            </a:pPr>
            <a:endParaRPr lang="ru-RU" sz="2000" b="1" smtClean="0">
              <a:latin typeface="Comic Sans MS" pitchFamily="66" charset="0"/>
            </a:endParaRPr>
          </a:p>
          <a:p>
            <a:pPr eaLnBrk="1" hangingPunct="1"/>
            <a:r>
              <a:rPr lang="ru-RU" sz="2000" b="1" smtClean="0">
                <a:latin typeface="Comic Sans MS" pitchFamily="66" charset="0"/>
              </a:rPr>
              <a:t>Прародителем пластиковых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b="1" smtClean="0">
                <a:latin typeface="Comic Sans MS" pitchFamily="66" charset="0"/>
              </a:rPr>
              <a:t>   денег были картонные 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b="1" smtClean="0">
                <a:latin typeface="Comic Sans MS" pitchFamily="66" charset="0"/>
              </a:rPr>
              <a:t>   металлические карточки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b="1" smtClean="0">
                <a:latin typeface="Comic Sans MS" pitchFamily="66" charset="0"/>
              </a:rPr>
              <a:t>   в США начала ХХ века.</a:t>
            </a:r>
          </a:p>
        </p:txBody>
      </p:sp>
      <p:pic>
        <p:nvPicPr>
          <p:cNvPr id="53252" name="Picture 5" descr="C:\Users\Сталкер\Desktop\банкомат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500688" y="2357438"/>
            <a:ext cx="2643187" cy="1758950"/>
          </a:xfrm>
        </p:spPr>
      </p:pic>
      <p:pic>
        <p:nvPicPr>
          <p:cNvPr id="53253" name="Picture 6" descr="C:\Users\Сталкер\Desktop\карты пластиковы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0" y="4786313"/>
            <a:ext cx="26098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476250"/>
            <a:ext cx="7010400" cy="12954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folHlink"/>
                </a:solidFill>
                <a:latin typeface="Monotype Corsiva" pitchFamily="66" charset="0"/>
              </a:rPr>
              <a:t>               </a:t>
            </a:r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Виды денег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420938"/>
            <a:ext cx="8893175" cy="53736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</a:t>
            </a:r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товарные</a:t>
            </a:r>
            <a:r>
              <a:rPr lang="ru-RU" b="1" smtClean="0">
                <a:solidFill>
                  <a:srgbClr val="5E0E38"/>
                </a:solidFill>
              </a:rPr>
              <a:t>        </a:t>
            </a:r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символические    кредитные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Comic Sans MS" pitchFamily="66" charset="0"/>
              </a:rPr>
              <a:t>Золото и серебро в        медные и никелевые       чеки и кредитные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Comic Sans MS" pitchFamily="66" charset="0"/>
              </a:rPr>
              <a:t>слитках и монетах,         монеты и бумажные                карточки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Comic Sans MS" pitchFamily="66" charset="0"/>
              </a:rPr>
              <a:t>а также любой                           деньги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Comic Sans MS" pitchFamily="66" charset="0"/>
              </a:rPr>
              <a:t>товар при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Comic Sans MS" pitchFamily="66" charset="0"/>
              </a:rPr>
              <a:t>бартерных сделках</a:t>
            </a:r>
          </a:p>
          <a:p>
            <a:pPr eaLnBrk="1" hangingPunct="1">
              <a:buFont typeface="Wingdings" pitchFamily="2" charset="2"/>
              <a:buNone/>
            </a:pPr>
            <a:endParaRPr lang="ru-RU" sz="200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mtClean="0">
              <a:solidFill>
                <a:srgbClr val="FFFF66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54276" name="Line 4"/>
          <p:cNvSpPr>
            <a:spLocks noChangeShapeType="1"/>
          </p:cNvSpPr>
          <p:nvPr/>
        </p:nvSpPr>
        <p:spPr bwMode="auto">
          <a:xfrm>
            <a:off x="4427538" y="170021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H="1">
            <a:off x="1547813" y="1700213"/>
            <a:ext cx="2881312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>
            <a:off x="4427538" y="1700213"/>
            <a:ext cx="2951162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4279" name="Line 7"/>
          <p:cNvSpPr>
            <a:spLocks noChangeShapeType="1"/>
          </p:cNvSpPr>
          <p:nvPr/>
        </p:nvSpPr>
        <p:spPr bwMode="auto">
          <a:xfrm>
            <a:off x="1331913" y="29241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4280" name="Line 8"/>
          <p:cNvSpPr>
            <a:spLocks noChangeShapeType="1"/>
          </p:cNvSpPr>
          <p:nvPr/>
        </p:nvSpPr>
        <p:spPr bwMode="auto">
          <a:xfrm>
            <a:off x="4500563" y="29241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4281" name="Line 9"/>
          <p:cNvSpPr>
            <a:spLocks noChangeShapeType="1"/>
          </p:cNvSpPr>
          <p:nvPr/>
        </p:nvSpPr>
        <p:spPr bwMode="auto">
          <a:xfrm>
            <a:off x="7740650" y="29241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title"/>
          </p:nvPr>
        </p:nvSpPr>
        <p:spPr>
          <a:xfrm>
            <a:off x="500063" y="142875"/>
            <a:ext cx="8229600" cy="774700"/>
          </a:xfrm>
        </p:spPr>
        <p:txBody>
          <a:bodyPr/>
          <a:lstStyle/>
          <a:p>
            <a:pPr algn="ctr" eaLnBrk="1" hangingPunct="1"/>
            <a:r>
              <a:rPr lang="ru-RU" sz="4000" b="1" smtClean="0">
                <a:solidFill>
                  <a:srgbClr val="5E0E38"/>
                </a:solidFill>
                <a:latin typeface="Comic Sans MS" pitchFamily="66" charset="0"/>
              </a:rPr>
              <a:t>Первые деньги на Земле</a:t>
            </a:r>
          </a:p>
        </p:txBody>
      </p:sp>
      <p:sp>
        <p:nvSpPr>
          <p:cNvPr id="27651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179388" y="2786063"/>
            <a:ext cx="8535987" cy="40719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>
                <a:latin typeface="Monotype Corsiva" pitchFamily="66" charset="0"/>
              </a:rPr>
              <a:t>     </a:t>
            </a:r>
            <a:r>
              <a:rPr lang="ru-RU" sz="2400" smtClean="0">
                <a:latin typeface="Comic Sans MS" pitchFamily="66" charset="0"/>
              </a:rPr>
              <a:t>Сушёная рыба             Буйвол              Раковины Каури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Comic Sans MS" pitchFamily="66" charset="0"/>
              </a:rPr>
              <a:t>      (Исландия)               (Индия)                 (Приморье)</a:t>
            </a:r>
          </a:p>
          <a:p>
            <a:pPr eaLnBrk="1" hangingPunct="1">
              <a:buFont typeface="Wingdings" pitchFamily="2" charset="2"/>
              <a:buNone/>
            </a:pPr>
            <a:endParaRPr lang="ru-RU" sz="3200" smtClean="0"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3200" smtClean="0"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>
                <a:latin typeface="Monotype Corsiva" pitchFamily="66" charset="0"/>
              </a:rPr>
              <a:t>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>
                <a:latin typeface="Monotype Corsiva" pitchFamily="66" charset="0"/>
              </a:rPr>
              <a:t>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>
                <a:latin typeface="Monotype Corsiva" pitchFamily="66" charset="0"/>
              </a:rPr>
              <a:t>    </a:t>
            </a:r>
            <a:r>
              <a:rPr lang="ru-RU" sz="2400" smtClean="0">
                <a:latin typeface="Comic Sans MS" pitchFamily="66" charset="0"/>
              </a:rPr>
              <a:t>Соль (Африка)        Перья (Океания)     Чай (Китай)</a:t>
            </a:r>
          </a:p>
          <a:p>
            <a:pPr eaLnBrk="1" hangingPunct="1">
              <a:buFont typeface="Wingdings" pitchFamily="2" charset="2"/>
              <a:buNone/>
            </a:pPr>
            <a:endParaRPr lang="ru-RU" sz="3200" smtClean="0"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3200" smtClean="0">
              <a:latin typeface="Monotype Corsiva" pitchFamily="66" charset="0"/>
            </a:endParaRPr>
          </a:p>
        </p:txBody>
      </p:sp>
      <p:pic>
        <p:nvPicPr>
          <p:cNvPr id="27652" name="Picture 5" descr="C:\Users\Сталкер\Desktop\images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29000" y="1143000"/>
            <a:ext cx="2070100" cy="1643063"/>
          </a:xfrm>
        </p:spPr>
      </p:pic>
      <p:pic>
        <p:nvPicPr>
          <p:cNvPr id="27653" name="Picture 7" descr="C:\Users\Сталкер\Desktop\раковины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13" y="1071563"/>
            <a:ext cx="21050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9" descr="C:\Users\Сталкер\Desktop\images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1285875"/>
            <a:ext cx="17907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1" descr="C:\Users\Сталкер\Desktop\images (3) - коп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" y="4000500"/>
            <a:ext cx="24765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12" descr="C:\Users\Сталкер\Desktop\images (4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50" y="4214813"/>
            <a:ext cx="19272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13" descr="C:\Users\Сталкер\Desktop\images (5) - копия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13" y="4000500"/>
            <a:ext cx="20859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36625"/>
          </a:xfrm>
        </p:spPr>
        <p:txBody>
          <a:bodyPr/>
          <a:lstStyle/>
          <a:p>
            <a:pPr eaLnBrk="1" hangingPunct="1"/>
            <a:r>
              <a:rPr lang="ru-RU" smtClean="0">
                <a:latin typeface="Comic Sans MS" pitchFamily="66" charset="0"/>
              </a:rPr>
              <a:t>      </a:t>
            </a:r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Этапы развития денег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285875"/>
            <a:ext cx="8229600" cy="5072063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Comic Sans MS" pitchFamily="66" charset="0"/>
              </a:rPr>
              <a:t>Появление денег с выполнением их функций случайными товарами</a:t>
            </a:r>
          </a:p>
          <a:p>
            <a:pPr eaLnBrk="1" hangingPunct="1">
              <a:buFont typeface="Wingdings" pitchFamily="2" charset="2"/>
              <a:buNone/>
            </a:pPr>
            <a:endParaRPr lang="ru-RU" sz="2400" b="1" smtClean="0">
              <a:latin typeface="Comic Sans MS" pitchFamily="66" charset="0"/>
            </a:endParaRPr>
          </a:p>
          <a:p>
            <a:pPr eaLnBrk="1" hangingPunct="1"/>
            <a:r>
              <a:rPr lang="ru-RU" sz="2400" b="1" smtClean="0">
                <a:latin typeface="Comic Sans MS" pitchFamily="66" charset="0"/>
              </a:rPr>
              <a:t>Закрепление за золотом роли всеобщего эквивалента</a:t>
            </a:r>
          </a:p>
          <a:p>
            <a:pPr eaLnBrk="1" hangingPunct="1"/>
            <a:endParaRPr lang="ru-RU" sz="2400" b="1" smtClean="0">
              <a:latin typeface="Comic Sans MS" pitchFamily="66" charset="0"/>
            </a:endParaRPr>
          </a:p>
          <a:p>
            <a:pPr eaLnBrk="1" hangingPunct="1"/>
            <a:r>
              <a:rPr lang="ru-RU" sz="2400" b="1" smtClean="0">
                <a:latin typeface="Comic Sans MS" pitchFamily="66" charset="0"/>
              </a:rPr>
              <a:t>Этап перехода к бумажным или кредитным деньгам</a:t>
            </a:r>
          </a:p>
          <a:p>
            <a:pPr eaLnBrk="1" hangingPunct="1"/>
            <a:endParaRPr lang="ru-RU" sz="2400" b="1" smtClean="0">
              <a:latin typeface="Comic Sans MS" pitchFamily="66" charset="0"/>
            </a:endParaRPr>
          </a:p>
          <a:p>
            <a:pPr eaLnBrk="1" hangingPunct="1"/>
            <a:r>
              <a:rPr lang="ru-RU" sz="2400" b="1" smtClean="0">
                <a:latin typeface="Comic Sans MS" pitchFamily="66" charset="0"/>
              </a:rPr>
              <a:t>Постепенное вытеснение наличных денег из оборота, вследствие чего появились электронные виды платежей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smtClean="0">
                <a:solidFill>
                  <a:srgbClr val="5E0E38"/>
                </a:solidFill>
                <a:latin typeface="Comic Sans MS" pitchFamily="66" charset="0"/>
              </a:rPr>
              <a:t>Что такое нумизматика?</a:t>
            </a:r>
          </a:p>
        </p:txBody>
      </p:sp>
      <p:sp>
        <p:nvSpPr>
          <p:cNvPr id="5632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828675"/>
          </a:xfrm>
        </p:spPr>
        <p:txBody>
          <a:bodyPr/>
          <a:lstStyle/>
          <a:p>
            <a:r>
              <a:rPr lang="ru-RU" smtClean="0">
                <a:latin typeface="Comic Sans MS" pitchFamily="66" charset="0"/>
              </a:rPr>
              <a:t>Нумизматика – это наука, изучающая деньги</a:t>
            </a:r>
          </a:p>
        </p:txBody>
      </p:sp>
      <p:pic>
        <p:nvPicPr>
          <p:cNvPr id="56324" name="Picture 3" descr="C:\Users\Сталкер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3000375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4" descr="C:\Users\Сталкер\Desktop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2571750"/>
            <a:ext cx="2262188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smtClean="0">
                <a:solidFill>
                  <a:srgbClr val="5E0E38"/>
                </a:solidFill>
                <a:latin typeface="Comic Sans MS" pitchFamily="66" charset="0"/>
              </a:rPr>
              <a:t>Деньги – это добро или зло?</a:t>
            </a:r>
          </a:p>
        </p:txBody>
      </p:sp>
      <p:pic>
        <p:nvPicPr>
          <p:cNvPr id="57347" name="Picture 3" descr="C:\Users\Сталкер\Desktop\images (2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00188"/>
            <a:ext cx="28575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4" descr="C:\Users\Сталкер\Desktop\пар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2928938"/>
            <a:ext cx="2609850" cy="195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9" name="Picture 5" descr="C:\Users\Сталкер\Desktop\пар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3929063"/>
            <a:ext cx="28606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0" name="Picture 6" descr="C:\Users\Сталкер\Desktop\images (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75" y="5030788"/>
            <a:ext cx="2643188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1" name="Picture 7" descr="C:\Users\Сталкер\Desktop\images (5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50" y="4357688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2" name="Picture 8" descr="C:\Users\Сталкер\Desktop\images (6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625" y="1785938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3" name="Picture 9" descr="C:\Users\Сталкер\Desktop\images (7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00" y="1643063"/>
            <a:ext cx="18383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36625"/>
          </a:xfrm>
        </p:spPr>
        <p:txBody>
          <a:bodyPr/>
          <a:lstStyle/>
          <a:p>
            <a:pPr algn="ctr"/>
            <a:r>
              <a:rPr lang="ru-RU" sz="4000" b="1" smtClean="0">
                <a:solidFill>
                  <a:srgbClr val="5E0E38"/>
                </a:solidFill>
                <a:latin typeface="Comic Sans MS" pitchFamily="66" charset="0"/>
              </a:rPr>
              <a:t>Деньги – это добро или зло?</a:t>
            </a:r>
            <a:endParaRPr lang="ru-RU" sz="4000" smtClean="0"/>
          </a:p>
        </p:txBody>
      </p:sp>
      <p:pic>
        <p:nvPicPr>
          <p:cNvPr id="58371" name="Picture 2" descr="C:\Users\Сталкер\Desktop\images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13" y="3143250"/>
            <a:ext cx="29908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3" descr="C:\Users\Сталкер\Desktop\images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1428750"/>
            <a:ext cx="256222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4" descr="C:\Users\Сталкер\Desktop\images (10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4000500"/>
            <a:ext cx="18383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5" descr="C:\Users\Сталкер\Desktop\images (1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25" y="4572000"/>
            <a:ext cx="2428875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5" name="Picture 7" descr="C:\Users\Сталкер\Desktop\images (1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88" y="142875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Какие были первые деньги в русском государстве?</a:t>
            </a:r>
            <a:endParaRPr lang="ru-RU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2875"/>
            <a:ext cx="8229600" cy="1274763"/>
          </a:xfrm>
        </p:spPr>
        <p:txBody>
          <a:bodyPr/>
          <a:lstStyle/>
          <a:p>
            <a:pPr algn="ctr" eaLnBrk="1" hangingPunct="1"/>
            <a:r>
              <a:rPr lang="ru-RU" sz="4000" b="1" smtClean="0"/>
              <a:t>    </a:t>
            </a:r>
            <a:r>
              <a:rPr lang="ru-RU" sz="4000" b="1" smtClean="0">
                <a:solidFill>
                  <a:srgbClr val="5E0E38"/>
                </a:solidFill>
                <a:latin typeface="Comic Sans MS" pitchFamily="66" charset="0"/>
              </a:rPr>
              <a:t>Какие были первые деньги в русском государстве?</a:t>
            </a:r>
            <a:endParaRPr lang="ru-RU" sz="4000" b="1" smtClean="0">
              <a:solidFill>
                <a:srgbClr val="5E0E38"/>
              </a:solidFill>
            </a:endParaRPr>
          </a:p>
        </p:txBody>
      </p:sp>
      <p:sp>
        <p:nvSpPr>
          <p:cNvPr id="29699" name="Rectangle 12"/>
          <p:cNvSpPr>
            <a:spLocks noGrp="1" noChangeArrowheads="1"/>
          </p:cNvSpPr>
          <p:nvPr>
            <p:ph sz="half" idx="1"/>
          </p:nvPr>
        </p:nvSpPr>
        <p:spPr>
          <a:xfrm>
            <a:off x="457200" y="1357313"/>
            <a:ext cx="8472488" cy="2143125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omic Sans MS" pitchFamily="66" charset="0"/>
                <a:cs typeface="Arial" charset="0"/>
              </a:rPr>
              <a:t>Деньгами служили шкуры животных – песца, белки, соболя, куницы, которые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>
                <a:latin typeface="Comic Sans MS" pitchFamily="66" charset="0"/>
                <a:cs typeface="Arial" charset="0"/>
              </a:rPr>
              <a:t>                     назывались куны.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650" y="2924175"/>
            <a:ext cx="3384550" cy="35290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 </a:t>
            </a:r>
            <a:endParaRPr lang="ru-RU" sz="240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1" hangingPunct="1"/>
            <a:endParaRPr lang="ru-RU" sz="2400" smtClean="0">
              <a:solidFill>
                <a:schemeClr val="bg2"/>
              </a:solidFill>
            </a:endParaRPr>
          </a:p>
          <a:p>
            <a:pPr eaLnBrk="1" hangingPunct="1"/>
            <a:endParaRPr lang="ru-RU" sz="2400" smtClean="0">
              <a:solidFill>
                <a:schemeClr val="bg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smtClean="0">
              <a:latin typeface="Comic Sans MS" pitchFamily="66" charset="0"/>
            </a:endParaRPr>
          </a:p>
        </p:txBody>
      </p:sp>
      <p:pic>
        <p:nvPicPr>
          <p:cNvPr id="29701" name="Picture 8" descr="http://im4-tub.mail.ru/i?id=20401381&amp;tov=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571750"/>
            <a:ext cx="2786062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5" descr="C:\D&amp;S\ЮРА\Мои документы\МАРИНА\КАРТИНКИ\животные\песец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25" y="2428875"/>
            <a:ext cx="23145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2" descr="C:\D&amp;S\ЮРА\Мои документы\МАРИНА\КАРТИНКИ\животные\белка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4429125"/>
            <a:ext cx="1860550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4" descr="C:\D&amp;S\ЮРА\Мои документы\МАРИНА\КАРТИНКИ\животные\соболь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88" y="4500563"/>
            <a:ext cx="3238500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3" descr="C:\D&amp;S\ЮРА\Мои документы\МАРИНА\КАРТИНКИ\животные\куница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00" y="4572000"/>
            <a:ext cx="2657475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2151062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Почему люди перешли к    </a:t>
            </a:r>
            <a:br>
              <a:rPr lang="ru-RU" b="1" smtClean="0">
                <a:solidFill>
                  <a:srgbClr val="5E0E38"/>
                </a:solidFill>
                <a:latin typeface="Comic Sans MS" pitchFamily="66" charset="0"/>
              </a:rPr>
            </a:br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 деньгам из золота и </a:t>
            </a:r>
            <a:br>
              <a:rPr lang="ru-RU" b="1" smtClean="0">
                <a:solidFill>
                  <a:srgbClr val="5E0E38"/>
                </a:solidFill>
                <a:latin typeface="Comic Sans MS" pitchFamily="66" charset="0"/>
              </a:rPr>
            </a:br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 серебра?</a:t>
            </a:r>
            <a:endParaRPr lang="ru-RU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357188"/>
            <a:ext cx="6286500" cy="2428875"/>
          </a:xfrm>
        </p:spPr>
        <p:txBody>
          <a:bodyPr/>
          <a:lstStyle/>
          <a:p>
            <a:pPr eaLnBrk="1" hangingPunct="1"/>
            <a:r>
              <a:rPr lang="ru-RU" sz="3600" smtClean="0">
                <a:latin typeface="Comic Sans MS" pitchFamily="66" charset="0"/>
              </a:rPr>
              <a:t> </a:t>
            </a:r>
            <a:r>
              <a:rPr lang="ru-RU" sz="3600" b="1" smtClean="0">
                <a:solidFill>
                  <a:srgbClr val="5E0E38"/>
                </a:solidFill>
                <a:latin typeface="Comic Sans MS" pitchFamily="66" charset="0"/>
              </a:rPr>
              <a:t>Почему люди перешли к    </a:t>
            </a:r>
            <a:br>
              <a:rPr lang="ru-RU" sz="3600" b="1" smtClean="0">
                <a:solidFill>
                  <a:srgbClr val="5E0E38"/>
                </a:solidFill>
                <a:latin typeface="Comic Sans MS" pitchFamily="66" charset="0"/>
              </a:rPr>
            </a:br>
            <a:r>
              <a:rPr lang="ru-RU" sz="3600" b="1" smtClean="0">
                <a:solidFill>
                  <a:srgbClr val="5E0E38"/>
                </a:solidFill>
                <a:latin typeface="Comic Sans MS" pitchFamily="66" charset="0"/>
              </a:rPr>
              <a:t> деньгам из золота и </a:t>
            </a:r>
            <a:br>
              <a:rPr lang="ru-RU" sz="3600" b="1" smtClean="0">
                <a:solidFill>
                  <a:srgbClr val="5E0E38"/>
                </a:solidFill>
                <a:latin typeface="Comic Sans MS" pitchFamily="66" charset="0"/>
              </a:rPr>
            </a:br>
            <a:r>
              <a:rPr lang="ru-RU" sz="3600" b="1" smtClean="0">
                <a:solidFill>
                  <a:srgbClr val="5E0E38"/>
                </a:solidFill>
                <a:latin typeface="Comic Sans MS" pitchFamily="66" charset="0"/>
              </a:rPr>
              <a:t> серебра?</a:t>
            </a:r>
            <a:r>
              <a:rPr lang="ru-RU" sz="360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3600" smtClean="0">
                <a:solidFill>
                  <a:srgbClr val="7030A0"/>
                </a:solidFill>
                <a:latin typeface="Comic Sans MS" pitchFamily="66" charset="0"/>
              </a:rPr>
            </a:br>
            <a:endParaRPr lang="ru-RU" sz="3600" smtClean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31747" name="Picture 4" descr="C:\Users\Сталкер\Desktop\images (8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500813" y="357188"/>
            <a:ext cx="2466975" cy="1847850"/>
          </a:xfrm>
        </p:spPr>
      </p:pic>
      <p:pic>
        <p:nvPicPr>
          <p:cNvPr id="31748" name="Picture 6" descr="C:\Users\Сталкер\Desktop\images 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2500313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7" descr="C:\Users\Сталкер\Desktop\images (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500563"/>
            <a:ext cx="3013075" cy="191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750" name="Прямая со стрелкой 10"/>
          <p:cNvCxnSpPr>
            <a:cxnSpLocks noChangeShapeType="1"/>
          </p:cNvCxnSpPr>
          <p:nvPr/>
        </p:nvCxnSpPr>
        <p:spPr bwMode="auto">
          <a:xfrm rot="5400000">
            <a:off x="6215063" y="2214563"/>
            <a:ext cx="285750" cy="28575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1751" name="Прямая со стрелкой 11"/>
          <p:cNvCxnSpPr>
            <a:cxnSpLocks noChangeShapeType="1"/>
          </p:cNvCxnSpPr>
          <p:nvPr/>
        </p:nvCxnSpPr>
        <p:spPr bwMode="auto">
          <a:xfrm rot="5400000">
            <a:off x="3357563" y="4286250"/>
            <a:ext cx="285750" cy="28575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1752" name="TextBox 12"/>
          <p:cNvSpPr txBox="1">
            <a:spLocks noChangeArrowheads="1"/>
          </p:cNvSpPr>
          <p:nvPr/>
        </p:nvSpPr>
        <p:spPr bwMode="auto">
          <a:xfrm>
            <a:off x="6786563" y="2428875"/>
            <a:ext cx="2000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>
                <a:latin typeface="Comic Sans MS" pitchFamily="66" charset="0"/>
              </a:rPr>
              <a:t>Куски золота</a:t>
            </a:r>
          </a:p>
        </p:txBody>
      </p:sp>
      <p:sp>
        <p:nvSpPr>
          <p:cNvPr id="31753" name="TextBox 13"/>
          <p:cNvSpPr txBox="1">
            <a:spLocks noChangeArrowheads="1"/>
          </p:cNvSpPr>
          <p:nvPr/>
        </p:nvSpPr>
        <p:spPr bwMode="auto">
          <a:xfrm>
            <a:off x="3714750" y="4714875"/>
            <a:ext cx="2071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>
                <a:latin typeface="Comic Sans MS" pitchFamily="66" charset="0"/>
              </a:rPr>
              <a:t>Золотые слитки</a:t>
            </a:r>
          </a:p>
        </p:txBody>
      </p:sp>
      <p:sp>
        <p:nvSpPr>
          <p:cNvPr id="31754" name="TextBox 14"/>
          <p:cNvSpPr txBox="1">
            <a:spLocks noChangeArrowheads="1"/>
          </p:cNvSpPr>
          <p:nvPr/>
        </p:nvSpPr>
        <p:spPr bwMode="auto">
          <a:xfrm>
            <a:off x="428625" y="6488113"/>
            <a:ext cx="2571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>
                <a:latin typeface="Comic Sans MS" pitchFamily="66" charset="0"/>
              </a:rPr>
              <a:t>Золотые монеты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508125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5E0E38"/>
                </a:solidFill>
                <a:latin typeface="Comic Sans MS" pitchFamily="66" charset="0"/>
              </a:rPr>
              <a:t>Где и когда появились первые монеты?</a:t>
            </a:r>
            <a:endParaRPr lang="ru-RU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392343"/>
                </a:solidFill>
                <a:latin typeface="Comic Sans MS" pitchFamily="66" charset="0"/>
              </a:rPr>
              <a:t>  </a:t>
            </a:r>
            <a:r>
              <a:rPr lang="ru-RU" sz="4000" b="1" smtClean="0">
                <a:solidFill>
                  <a:srgbClr val="5E0E38"/>
                </a:solidFill>
                <a:latin typeface="Comic Sans MS" pitchFamily="66" charset="0"/>
              </a:rPr>
              <a:t>Где и когда появились первые монеты?</a:t>
            </a:r>
          </a:p>
        </p:txBody>
      </p:sp>
      <p:sp>
        <p:nvSpPr>
          <p:cNvPr id="30723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8388350" cy="5005387"/>
          </a:xfrm>
        </p:spPr>
        <p:txBody>
          <a:bodyPr/>
          <a:lstStyle/>
          <a:p>
            <a:pPr eaLnBrk="1" hangingPunct="1"/>
            <a:r>
              <a:rPr lang="ru-RU" smtClean="0">
                <a:latin typeface="Comic Sans MS" pitchFamily="66" charset="0"/>
              </a:rPr>
              <a:t>В древнем государстве Лидия (располагалось на территории современной Турции)</a:t>
            </a:r>
          </a:p>
          <a:p>
            <a:pPr eaLnBrk="1" hangingPunct="1"/>
            <a:r>
              <a:rPr lang="ru-RU" smtClean="0">
                <a:latin typeface="Comic Sans MS" pitchFamily="66" charset="0"/>
              </a:rPr>
              <a:t>В 7 веке до н.э.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latin typeface="Comic Sans MS" pitchFamily="66" charset="0"/>
              </a:rPr>
              <a:t>   </a:t>
            </a:r>
            <a:r>
              <a:rPr lang="ru-RU" sz="1600" smtClean="0">
                <a:latin typeface="Comic Sans MS" pitchFamily="66" charset="0"/>
              </a:rPr>
              <a:t>Геродот упоминает в своих рукописях о первых лидийских монетах 687 года до нашей эры. Они изготавливались из кусков электры (естественный сплав серебра и золота). Электра была найдена в горных ручьях Лидии. Этот сплав нагревали, чтобы смягчить, помещали на пластине и обрабатывали молотом. Изображение выбитое на одной стороне заготовки и определяет их как монеты.</a:t>
            </a:r>
          </a:p>
          <a:p>
            <a:pPr eaLnBrk="1" hangingPunct="1">
              <a:buFont typeface="Wingdings" pitchFamily="2" charset="2"/>
              <a:buNone/>
            </a:pPr>
            <a:endParaRPr lang="ru-RU" sz="1600" smtClean="0">
              <a:latin typeface="Monotype Corsiva" pitchFamily="66" charset="0"/>
            </a:endParaRPr>
          </a:p>
        </p:txBody>
      </p:sp>
      <p:pic>
        <p:nvPicPr>
          <p:cNvPr id="33796" name="Picture 4" descr="C:\Users\Сталкер\Desktop\4sta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5000625"/>
            <a:ext cx="166687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C:\Users\Сталкер\Desktop\3sta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5000625"/>
            <a:ext cx="1727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/>
    </p:bldLst>
  </p:timing>
</p:sld>
</file>

<file path=ppt/theme/theme1.xml><?xml version="1.0" encoding="utf-8"?>
<a:theme xmlns:a="http://schemas.openxmlformats.org/drawingml/2006/main" name="Уровень">
  <a:themeElements>
    <a:clrScheme name="Уровень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Уровень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лои 5">
    <a:dk1>
      <a:srgbClr val="330000"/>
    </a:dk1>
    <a:lt1>
      <a:srgbClr val="FF9900"/>
    </a:lt1>
    <a:dk2>
      <a:srgbClr val="FFFFFF"/>
    </a:dk2>
    <a:lt2>
      <a:srgbClr val="8B3111"/>
    </a:lt2>
    <a:accent1>
      <a:srgbClr val="DD6D07"/>
    </a:accent1>
    <a:accent2>
      <a:srgbClr val="CC9900"/>
    </a:accent2>
    <a:accent3>
      <a:srgbClr val="FFCAAA"/>
    </a:accent3>
    <a:accent4>
      <a:srgbClr val="2A0000"/>
    </a:accent4>
    <a:accent5>
      <a:srgbClr val="EBBAAA"/>
    </a:accent5>
    <a:accent6>
      <a:srgbClr val="B98A00"/>
    </a:accent6>
    <a:hlink>
      <a:srgbClr val="CC3300"/>
    </a:hlink>
    <a:folHlink>
      <a:srgbClr val="CCCC6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1068</TotalTime>
  <Words>673</Words>
  <Application>Microsoft Office PowerPoint</Application>
  <PresentationFormat>Экран (4:3)</PresentationFormat>
  <Paragraphs>120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35" baseType="lpstr">
      <vt:lpstr>Уровень</vt:lpstr>
      <vt:lpstr>Слои</vt:lpstr>
      <vt:lpstr>Презентация по экономике  на тему:  «История возникновения денег»</vt:lpstr>
      <vt:lpstr> Какими были первые деньги?</vt:lpstr>
      <vt:lpstr>Первые деньги на Земле</vt:lpstr>
      <vt:lpstr>Какие были первые деньги в русском государстве?</vt:lpstr>
      <vt:lpstr>    Какие были первые деньги в русском государстве?</vt:lpstr>
      <vt:lpstr>Почему люди перешли к      деньгам из золота и   серебра?</vt:lpstr>
      <vt:lpstr> Почему люди перешли к      деньгам из золота и   серебра? </vt:lpstr>
      <vt:lpstr>Где и когда появились первые монеты?</vt:lpstr>
      <vt:lpstr>  Где и когда появились первые монеты?</vt:lpstr>
      <vt:lpstr>Почему металлические деньги назвали монетами?</vt:lpstr>
      <vt:lpstr>Почему металлические деньги назвали монетами?</vt:lpstr>
      <vt:lpstr>Что такое монета?</vt:lpstr>
      <vt:lpstr>Что такое монета?</vt:lpstr>
      <vt:lpstr> Какую форму имели монеты?</vt:lpstr>
      <vt:lpstr>  Какую форму имели монеты?</vt:lpstr>
      <vt:lpstr>Что такое гривна?</vt:lpstr>
      <vt:lpstr>       Что такое гривна?</vt:lpstr>
      <vt:lpstr>Откуда появилось слово рубль?</vt:lpstr>
      <vt:lpstr> Откуда появилось слово рубль?</vt:lpstr>
      <vt:lpstr>              XIV век на Руси</vt:lpstr>
      <vt:lpstr>Откуда появилось слово копейка?</vt:lpstr>
      <vt:lpstr> Денежная реформа Петра I 1704 год</vt:lpstr>
      <vt:lpstr> Где и когда появились первые бумажные деньги?</vt:lpstr>
      <vt:lpstr>  Где и когда появились первые бумажные деньги?</vt:lpstr>
      <vt:lpstr>Когда появились первые бумажные деньги в России?</vt:lpstr>
      <vt:lpstr>Когда появились первые бумажные деньги в России?</vt:lpstr>
      <vt:lpstr> Где и когда появились пластиковые деньги?</vt:lpstr>
      <vt:lpstr> Где и когда появились пластиковые деньги?</vt:lpstr>
      <vt:lpstr>               Виды денег</vt:lpstr>
      <vt:lpstr>      Этапы развития денег</vt:lpstr>
      <vt:lpstr>Что такое нумизматика?</vt:lpstr>
      <vt:lpstr>Деньги – это добро или зло?</vt:lpstr>
      <vt:lpstr>Деньги – это добро или зло?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экономике на тему: «Деньги. История возникновения денег».</dc:title>
  <dc:creator>SiBeRiA</dc:creator>
  <cp:lastModifiedBy>Светлана</cp:lastModifiedBy>
  <cp:revision>129</cp:revision>
  <dcterms:created xsi:type="dcterms:W3CDTF">2006-12-03T19:55:28Z</dcterms:created>
  <dcterms:modified xsi:type="dcterms:W3CDTF">2023-04-10T11:33:37Z</dcterms:modified>
</cp:coreProperties>
</file>