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09" r:id="rId1"/>
  </p:sldMasterIdLst>
  <p:sldIdLst>
    <p:sldId id="256" r:id="rId2"/>
    <p:sldId id="272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58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0" d="100"/>
          <a:sy n="70" d="100"/>
        </p:scale>
        <p:origin x="1184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4334933" y="1169931"/>
            <a:ext cx="4814835" cy="4993802"/>
            <a:chOff x="4334933" y="1169931"/>
            <a:chExt cx="4814835" cy="4993802"/>
          </a:xfrm>
        </p:grpSpPr>
        <p:cxnSp>
          <p:nvCxnSpPr>
            <p:cNvPr id="17" name="Straight Connector 16"/>
            <p:cNvCxnSpPr/>
            <p:nvPr/>
          </p:nvCxnSpPr>
          <p:spPr>
            <a:xfrm flipH="1">
              <a:off x="6009259" y="1169931"/>
              <a:ext cx="3134741" cy="313474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H="1">
              <a:off x="4334933" y="1348898"/>
              <a:ext cx="4814835" cy="481483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5225595" y="1469269"/>
              <a:ext cx="3912054" cy="391205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H="1">
              <a:off x="5304588" y="1307856"/>
              <a:ext cx="3839412" cy="3839412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H="1">
              <a:off x="5707078" y="1770196"/>
              <a:ext cx="3430571" cy="343057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533400"/>
            <a:ext cx="6154713" cy="3124201"/>
          </a:xfrm>
        </p:spPr>
        <p:txBody>
          <a:bodyPr anchor="b">
            <a:normAutofit/>
          </a:bodyPr>
          <a:lstStyle>
            <a:lvl1pPr algn="l">
              <a:defRPr sz="4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843868"/>
            <a:ext cx="4954250" cy="1913466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38E03D-5C03-4E41-B5D6-807980FB70F6}" type="datetimeFigureOut">
              <a:rPr lang="ru-RU" smtClean="0"/>
              <a:t>29.10.2022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1732F-3F38-46D9-8360-0D882561FB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42052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6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533400" y="533400"/>
            <a:ext cx="8077200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762002" y="3843867"/>
            <a:ext cx="7281332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38E03D-5C03-4E41-B5D6-807980FB70F6}" type="datetimeFigureOut">
              <a:rPr lang="ru-RU" smtClean="0"/>
              <a:t>29.10.2022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1732F-3F38-46D9-8360-0D882561FB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67558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077200" cy="2895600"/>
          </a:xfrm>
        </p:spPr>
        <p:txBody>
          <a:bodyPr anchor="ctr">
            <a:normAutofit/>
          </a:bodyPr>
          <a:lstStyle>
            <a:lvl1pPr algn="l">
              <a:defRPr sz="28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114800"/>
            <a:ext cx="6383552" cy="1905000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38E03D-5C03-4E41-B5D6-807980FB70F6}" type="datetimeFigureOut">
              <a:rPr lang="ru-RU" smtClean="0"/>
              <a:t>29.10.2022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1732F-3F38-46D9-8360-0D882561FB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53432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3" y="533400"/>
            <a:ext cx="6859787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66800" y="3429000"/>
            <a:ext cx="6402467" cy="4826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301070"/>
            <a:ext cx="6382361" cy="171873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38E03D-5C03-4E41-B5D6-807980FB70F6}" type="datetimeFigureOut">
              <a:rPr lang="ru-RU" smtClean="0"/>
              <a:t>29.10.2022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1732F-3F38-46D9-8360-0D882561FB75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9162081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429000"/>
            <a:ext cx="6382361" cy="1697400"/>
          </a:xfrm>
        </p:spPr>
        <p:txBody>
          <a:bodyPr anchor="b">
            <a:normAutofit/>
          </a:bodyPr>
          <a:lstStyle>
            <a:lvl1pPr algn="l">
              <a:defRPr sz="28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132980"/>
            <a:ext cx="6383552" cy="886819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38E03D-5C03-4E41-B5D6-807980FB70F6}" type="datetimeFigureOut">
              <a:rPr lang="ru-RU" smtClean="0"/>
              <a:t>29.10.2022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1732F-3F38-46D9-8360-0D882561FB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995752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4" y="533400"/>
            <a:ext cx="6859786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886200"/>
            <a:ext cx="638236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953000"/>
            <a:ext cx="63823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38E03D-5C03-4E41-B5D6-807980FB70F6}" type="datetimeFigureOut">
              <a:rPr lang="ru-RU" smtClean="0"/>
              <a:t>29.10.2022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1732F-3F38-46D9-8360-0D882561FB75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5858699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7525658" cy="28956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2800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928534"/>
            <a:ext cx="6382361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766735"/>
            <a:ext cx="6382360" cy="1253065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38E03D-5C03-4E41-B5D6-807980FB70F6}" type="datetimeFigureOut">
              <a:rPr lang="ru-RU" smtClean="0"/>
              <a:t>29.10.2022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1732F-3F38-46D9-8360-0D882561FB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68323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 algn="l">
              <a:defRPr sz="2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1"/>
            <a:ext cx="6554867" cy="376767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38E03D-5C03-4E41-B5D6-807980FB70F6}" type="datetimeFigureOut">
              <a:rPr lang="ru-RU" smtClean="0"/>
              <a:t>29.10.2022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1732F-3F38-46D9-8360-0D882561FB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992851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66406" y="533400"/>
            <a:ext cx="2044194" cy="4419600"/>
          </a:xfrm>
        </p:spPr>
        <p:txBody>
          <a:bodyPr vert="eaVert">
            <a:normAutofit/>
          </a:bodyPr>
          <a:lstStyle>
            <a:lvl1pPr>
              <a:defRPr sz="2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0"/>
            <a:ext cx="5850012" cy="54864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38E03D-5C03-4E41-B5D6-807980FB70F6}" type="datetimeFigureOut">
              <a:rPr lang="ru-RU" smtClean="0"/>
              <a:t>29.10.2022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1732F-3F38-46D9-8360-0D882561FB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35003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533400"/>
            <a:ext cx="6554867" cy="3767670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38E03D-5C03-4E41-B5D6-807980FB70F6}" type="datetimeFigureOut">
              <a:rPr lang="ru-RU" smtClean="0"/>
              <a:t>29.10.2022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1732F-3F38-46D9-8360-0D882561FB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87629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981199"/>
            <a:ext cx="6402468" cy="2319867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487333"/>
            <a:ext cx="6402467" cy="1532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38E03D-5C03-4E41-B5D6-807980FB70F6}" type="datetimeFigureOut">
              <a:rPr lang="ru-RU" smtClean="0"/>
              <a:t>29.10.2022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1732F-3F38-46D9-8360-0D882561FB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26865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Content Placeholder 3"/>
          <p:cNvSpPr>
            <a:spLocks noGrp="1"/>
          </p:cNvSpPr>
          <p:nvPr>
            <p:ph sz="half" idx="13"/>
          </p:nvPr>
        </p:nvSpPr>
        <p:spPr>
          <a:xfrm>
            <a:off x="533400" y="533400"/>
            <a:ext cx="3949967" cy="3767667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2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533400"/>
            <a:ext cx="3948238" cy="37592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38E03D-5C03-4E41-B5D6-807980FB70F6}" type="datetimeFigureOut">
              <a:rPr lang="ru-RU" smtClean="0"/>
              <a:t>29.10.2022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1732F-3F38-46D9-8360-0D882561FB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16676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1" y="533400"/>
            <a:ext cx="3716866" cy="609600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399" y="1143000"/>
            <a:ext cx="3945467" cy="3158067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55016" y="566738"/>
            <a:ext cx="376405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1143000"/>
            <a:ext cx="3956705" cy="3149600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38E03D-5C03-4E41-B5D6-807980FB70F6}" type="datetimeFigureOut">
              <a:rPr lang="ru-RU" smtClean="0"/>
              <a:t>29.10.2022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1732F-3F38-46D9-8360-0D882561FB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70981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38E03D-5C03-4E41-B5D6-807980FB70F6}" type="datetimeFigureOut">
              <a:rPr lang="ru-RU" smtClean="0"/>
              <a:t>29.10.2022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1732F-3F38-46D9-8360-0D882561FB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95661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38E03D-5C03-4E41-B5D6-807980FB70F6}" type="datetimeFigureOut">
              <a:rPr lang="ru-RU" smtClean="0"/>
              <a:t>29.10.2022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1732F-3F38-46D9-8360-0D882561FB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25955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8667" y="533400"/>
            <a:ext cx="3200400" cy="1524000"/>
          </a:xfrm>
        </p:spPr>
        <p:txBody>
          <a:bodyPr anchor="b">
            <a:normAutofit/>
          </a:bodyPr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399" y="533400"/>
            <a:ext cx="4438755" cy="54864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18667" y="2209802"/>
            <a:ext cx="32004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38E03D-5C03-4E41-B5D6-807980FB70F6}" type="datetimeFigureOut">
              <a:rPr lang="ru-RU" smtClean="0"/>
              <a:t>29.10.2022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1732F-3F38-46D9-8360-0D882561FB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45033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5800" y="1447800"/>
            <a:ext cx="3563258" cy="11430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762000" y="914400"/>
            <a:ext cx="3280974" cy="48006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96027" y="2743200"/>
            <a:ext cx="3564223" cy="2082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38E03D-5C03-4E41-B5D6-807980FB70F6}" type="datetimeFigureOut">
              <a:rPr lang="ru-RU" smtClean="0"/>
              <a:t>29.10.2022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33400" y="6172200"/>
            <a:ext cx="5811724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1732F-3F38-46D9-8360-0D882561FB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66924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6670675" y="3894667"/>
            <a:ext cx="2470456" cy="2658533"/>
            <a:chOff x="6687077" y="3259666"/>
            <a:chExt cx="2981857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8756120" y="3259666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6687077" y="3486677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7772400" y="3581400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7923214" y="3433394"/>
              <a:ext cx="1739738" cy="173974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8398935" y="3985317"/>
              <a:ext cx="1264017" cy="126401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33401"/>
            <a:ext cx="6554867" cy="37676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30245" y="6172203"/>
            <a:ext cx="1200463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A738E03D-5C03-4E41-B5D6-807980FB70F6}" type="datetimeFigureOut">
              <a:rPr lang="ru-RU" smtClean="0"/>
              <a:t>29.10.2022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6172200"/>
            <a:ext cx="5811724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74426" y="5578478"/>
            <a:ext cx="856907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28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4FE1732F-3F38-46D9-8360-0D882561FB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17938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10" r:id="rId1"/>
    <p:sldLayoutId id="2147484011" r:id="rId2"/>
    <p:sldLayoutId id="2147484012" r:id="rId3"/>
    <p:sldLayoutId id="2147484013" r:id="rId4"/>
    <p:sldLayoutId id="2147484014" r:id="rId5"/>
    <p:sldLayoutId id="2147484015" r:id="rId6"/>
    <p:sldLayoutId id="2147484016" r:id="rId7"/>
    <p:sldLayoutId id="2147484017" r:id="rId8"/>
    <p:sldLayoutId id="2147484018" r:id="rId9"/>
    <p:sldLayoutId id="2147484019" r:id="rId10"/>
    <p:sldLayoutId id="2147484020" r:id="rId11"/>
    <p:sldLayoutId id="2147484021" r:id="rId12"/>
    <p:sldLayoutId id="2147484022" r:id="rId13"/>
    <p:sldLayoutId id="2147484023" r:id="rId14"/>
    <p:sldLayoutId id="2147484024" r:id="rId15"/>
    <p:sldLayoutId id="2147484025" r:id="rId16"/>
    <p:sldLayoutId id="2147484026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Встроенные Функции </a:t>
            </a:r>
            <a:r>
              <a:rPr lang="en-US" dirty="0" smtClean="0"/>
              <a:t>MS Excel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Преподаватель</a:t>
            </a:r>
          </a:p>
          <a:p>
            <a:r>
              <a:rPr lang="ru-RU" dirty="0" err="1" smtClean="0">
                <a:solidFill>
                  <a:srgbClr val="C00000"/>
                </a:solidFill>
              </a:rPr>
              <a:t>Абайханов</a:t>
            </a:r>
            <a:r>
              <a:rPr lang="ru-RU" dirty="0" smtClean="0">
                <a:solidFill>
                  <a:srgbClr val="C00000"/>
                </a:solidFill>
              </a:rPr>
              <a:t> Б.М.</a:t>
            </a:r>
            <a:endParaRPr lang="ru-RU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3611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/>
              <a:t>Встроенные функции</a:t>
            </a:r>
            <a:endParaRPr lang="ru-RU" b="1" dirty="0"/>
          </a:p>
        </p:txBody>
      </p:sp>
      <p:sp>
        <p:nvSpPr>
          <p:cNvPr id="4" name="Название"/>
          <p:cNvSpPr/>
          <p:nvPr/>
        </p:nvSpPr>
        <p:spPr>
          <a:xfrm>
            <a:off x="503802" y="1196752"/>
            <a:ext cx="2376264" cy="504056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Название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5" name="Действие"/>
          <p:cNvSpPr/>
          <p:nvPr/>
        </p:nvSpPr>
        <p:spPr>
          <a:xfrm>
            <a:off x="3383868" y="1212229"/>
            <a:ext cx="2376264" cy="504056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Действие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6" name="Пример"/>
          <p:cNvSpPr/>
          <p:nvPr/>
        </p:nvSpPr>
        <p:spPr>
          <a:xfrm>
            <a:off x="6263934" y="1227706"/>
            <a:ext cx="2376264" cy="504056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Пример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7" name="счет"/>
          <p:cNvSpPr txBox="1"/>
          <p:nvPr/>
        </p:nvSpPr>
        <p:spPr>
          <a:xfrm>
            <a:off x="754130" y="1898246"/>
            <a:ext cx="1875608" cy="584775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СЧЁТ()</a:t>
            </a:r>
          </a:p>
        </p:txBody>
      </p:sp>
      <p:sp>
        <p:nvSpPr>
          <p:cNvPr id="8" name="суммирование"/>
          <p:cNvSpPr txBox="1"/>
          <p:nvPr/>
        </p:nvSpPr>
        <p:spPr>
          <a:xfrm>
            <a:off x="2880066" y="1805915"/>
            <a:ext cx="315005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Подсчитывает количество ячеек в выделенном диапазоне</a:t>
            </a:r>
          </a:p>
        </p:txBody>
      </p:sp>
      <p:sp>
        <p:nvSpPr>
          <p:cNvPr id="9" name="образец"/>
          <p:cNvSpPr txBox="1"/>
          <p:nvPr/>
        </p:nvSpPr>
        <p:spPr>
          <a:xfrm>
            <a:off x="6263934" y="1868057"/>
            <a:ext cx="288006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eaLnBrk="0" fontAlgn="base" hangingPunct="0">
              <a:spcBef>
                <a:spcPct val="20000"/>
              </a:spcBef>
              <a:spcAft>
                <a:spcPct val="0"/>
              </a:spcAf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charset="0"/>
              </a:rPr>
              <a:t>=СЧЁТ(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charset="0"/>
              </a:rPr>
              <a:t>A1:C10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charset="0"/>
              </a:rPr>
              <a:t>)</a:t>
            </a:r>
          </a:p>
          <a:p>
            <a:pPr eaLnBrk="0" fontAlgn="base" hangingPunct="0">
              <a:spcBef>
                <a:spcPct val="20000"/>
              </a:spcBef>
              <a:spcAft>
                <a:spcPct val="0"/>
              </a:spcAf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charset="0"/>
              </a:rPr>
              <a:t>=СЧЁТ(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charset="0"/>
              </a:rPr>
              <a:t>A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charset="0"/>
              </a:rPr>
              <a:t>2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charset="0"/>
              </a:rPr>
              <a:t>: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charset="0"/>
              </a:rPr>
              <a:t>В</a:t>
            </a:r>
            <a:r>
              <a:rPr lang="ru-RU" sz="2000" b="1" dirty="0" smtClean="0">
                <a:cs typeface="Arial" charset="0"/>
              </a:rPr>
              <a:t>6;</a:t>
            </a:r>
            <a:r>
              <a:rPr lang="en-US" sz="2000" b="1" dirty="0" smtClean="0">
                <a:cs typeface="Arial" charset="0"/>
              </a:rPr>
              <a:t>D2:E6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charset="0"/>
              </a:rPr>
              <a:t>)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5075"/>
          <a:stretch/>
        </p:blipFill>
        <p:spPr>
          <a:xfrm>
            <a:off x="453769" y="2834936"/>
            <a:ext cx="8186131" cy="4023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5979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7" grpId="0" animBg="1"/>
      <p:bldP spid="8" grpId="0"/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/>
              <a:t>Встроенные функции</a:t>
            </a:r>
            <a:endParaRPr lang="ru-RU" b="1" dirty="0"/>
          </a:p>
        </p:txBody>
      </p:sp>
      <p:sp>
        <p:nvSpPr>
          <p:cNvPr id="4" name="Название"/>
          <p:cNvSpPr/>
          <p:nvPr/>
        </p:nvSpPr>
        <p:spPr>
          <a:xfrm>
            <a:off x="503802" y="1196752"/>
            <a:ext cx="2376264" cy="504056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Название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5" name="Действие"/>
          <p:cNvSpPr/>
          <p:nvPr/>
        </p:nvSpPr>
        <p:spPr>
          <a:xfrm>
            <a:off x="3383868" y="1212229"/>
            <a:ext cx="2376264" cy="504056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Действие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6" name="Пример"/>
          <p:cNvSpPr/>
          <p:nvPr/>
        </p:nvSpPr>
        <p:spPr>
          <a:xfrm>
            <a:off x="6263934" y="1227706"/>
            <a:ext cx="2376264" cy="504056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Пример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7" name="счет"/>
          <p:cNvSpPr txBox="1"/>
          <p:nvPr/>
        </p:nvSpPr>
        <p:spPr>
          <a:xfrm>
            <a:off x="457200" y="1898246"/>
            <a:ext cx="2172538" cy="584775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СРЗНАЧ()</a:t>
            </a:r>
          </a:p>
        </p:txBody>
      </p:sp>
      <p:sp>
        <p:nvSpPr>
          <p:cNvPr id="8" name="суммирование"/>
          <p:cNvSpPr txBox="1"/>
          <p:nvPr/>
        </p:nvSpPr>
        <p:spPr>
          <a:xfrm>
            <a:off x="2880066" y="1805915"/>
            <a:ext cx="315005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Подсчитывает среднее арифметическое в выделенном диапазон</a:t>
            </a:r>
          </a:p>
        </p:txBody>
      </p:sp>
      <p:sp>
        <p:nvSpPr>
          <p:cNvPr id="9" name="образец"/>
          <p:cNvSpPr txBox="1"/>
          <p:nvPr/>
        </p:nvSpPr>
        <p:spPr>
          <a:xfrm>
            <a:off x="6030116" y="1868057"/>
            <a:ext cx="311388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eaLnBrk="0" fontAlgn="base" hangingPunct="0">
              <a:spcBef>
                <a:spcPct val="20000"/>
              </a:spcBef>
              <a:spcAft>
                <a:spcPct val="0"/>
              </a:spcAf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charset="0"/>
              </a:rPr>
              <a:t>=СРЗНАЧ(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charset="0"/>
              </a:rPr>
              <a:t>A1:C10)</a:t>
            </a:r>
          </a:p>
          <a:p>
            <a:pPr eaLnBrk="0" fontAlgn="base" hangingPunct="0">
              <a:spcBef>
                <a:spcPct val="20000"/>
              </a:spcBef>
              <a:spcAft>
                <a:spcPct val="0"/>
              </a:spcAf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charset="0"/>
              </a:rPr>
              <a:t>=СРЗНАЧ(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charset="0"/>
              </a:rPr>
              <a:t>A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charset="0"/>
              </a:rPr>
              <a:t>2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charset="0"/>
              </a:rPr>
              <a:t>: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charset="0"/>
              </a:rPr>
              <a:t>В</a:t>
            </a:r>
            <a:r>
              <a:rPr lang="ru-RU" sz="2000" b="1" dirty="0" smtClean="0">
                <a:cs typeface="Arial" charset="0"/>
              </a:rPr>
              <a:t>6;</a:t>
            </a:r>
            <a:r>
              <a:rPr lang="en-US" sz="2000" b="1" dirty="0" smtClean="0">
                <a:cs typeface="Arial" charset="0"/>
              </a:rPr>
              <a:t>D2:E6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charset="0"/>
              </a:rPr>
              <a:t>)</a:t>
            </a: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252" y="3166602"/>
            <a:ext cx="8901495" cy="27826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82600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7" grpId="0" animBg="1"/>
      <p:bldP spid="8" grpId="0"/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/>
              <a:t>Встроенные функции</a:t>
            </a:r>
            <a:endParaRPr lang="ru-RU" b="1" dirty="0"/>
          </a:p>
        </p:txBody>
      </p:sp>
      <p:sp>
        <p:nvSpPr>
          <p:cNvPr id="4" name="Название"/>
          <p:cNvSpPr/>
          <p:nvPr/>
        </p:nvSpPr>
        <p:spPr>
          <a:xfrm>
            <a:off x="503802" y="1196752"/>
            <a:ext cx="2376264" cy="504056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Название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5" name="Действие"/>
          <p:cNvSpPr/>
          <p:nvPr/>
        </p:nvSpPr>
        <p:spPr>
          <a:xfrm>
            <a:off x="3383868" y="1212229"/>
            <a:ext cx="2376264" cy="504056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Действие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6" name="Пример"/>
          <p:cNvSpPr/>
          <p:nvPr/>
        </p:nvSpPr>
        <p:spPr>
          <a:xfrm>
            <a:off x="6263934" y="1227706"/>
            <a:ext cx="2376264" cy="504056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Пример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7" name="счет"/>
          <p:cNvSpPr txBox="1"/>
          <p:nvPr/>
        </p:nvSpPr>
        <p:spPr>
          <a:xfrm>
            <a:off x="754130" y="1898246"/>
            <a:ext cx="1875608" cy="584775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МИН()</a:t>
            </a:r>
          </a:p>
        </p:txBody>
      </p:sp>
      <p:sp>
        <p:nvSpPr>
          <p:cNvPr id="8" name="суммирование"/>
          <p:cNvSpPr txBox="1"/>
          <p:nvPr/>
        </p:nvSpPr>
        <p:spPr>
          <a:xfrm>
            <a:off x="2880066" y="1805915"/>
            <a:ext cx="315005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Определение наименьшего значения из списка аргументов</a:t>
            </a:r>
          </a:p>
        </p:txBody>
      </p:sp>
      <p:sp>
        <p:nvSpPr>
          <p:cNvPr id="9" name="образец"/>
          <p:cNvSpPr txBox="1"/>
          <p:nvPr/>
        </p:nvSpPr>
        <p:spPr>
          <a:xfrm>
            <a:off x="6030116" y="1868057"/>
            <a:ext cx="311388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eaLnBrk="0" fontAlgn="base" hangingPunct="0">
              <a:spcBef>
                <a:spcPct val="20000"/>
              </a:spcBef>
              <a:spcAft>
                <a:spcPct val="0"/>
              </a:spcAf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charset="0"/>
              </a:rPr>
              <a:t>=МИН(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charset="0"/>
              </a:rPr>
              <a:t>A1:A10)</a:t>
            </a:r>
          </a:p>
          <a:p>
            <a:pPr lvl="0" eaLnBrk="0" fontAlgn="base" hangingPunct="0">
              <a:spcBef>
                <a:spcPct val="20000"/>
              </a:spcBef>
              <a:spcAft>
                <a:spcPct val="0"/>
              </a:spcAft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charset="0"/>
              </a:rPr>
              <a:t>=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charset="0"/>
              </a:rPr>
              <a:t>МИН(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charset="0"/>
              </a:rPr>
              <a:t>A1:A10;C1:C10)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5879" y="2821578"/>
            <a:ext cx="3775774" cy="37757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29782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7" grpId="0" animBg="1"/>
      <p:bldP spid="8" grpId="0"/>
      <p:bldP spid="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/>
              <a:t>Встроенные функции</a:t>
            </a:r>
            <a:endParaRPr lang="ru-RU" b="1" dirty="0"/>
          </a:p>
        </p:txBody>
      </p:sp>
      <p:sp>
        <p:nvSpPr>
          <p:cNvPr id="4" name="Название"/>
          <p:cNvSpPr/>
          <p:nvPr/>
        </p:nvSpPr>
        <p:spPr>
          <a:xfrm>
            <a:off x="503802" y="1196752"/>
            <a:ext cx="2376264" cy="504056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Название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5" name="Действие"/>
          <p:cNvSpPr/>
          <p:nvPr/>
        </p:nvSpPr>
        <p:spPr>
          <a:xfrm>
            <a:off x="3383868" y="1212229"/>
            <a:ext cx="2376264" cy="504056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Действие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6" name="Пример"/>
          <p:cNvSpPr/>
          <p:nvPr/>
        </p:nvSpPr>
        <p:spPr>
          <a:xfrm>
            <a:off x="6263934" y="1227706"/>
            <a:ext cx="2376264" cy="504056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Пример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7" name="счет"/>
          <p:cNvSpPr txBox="1"/>
          <p:nvPr/>
        </p:nvSpPr>
        <p:spPr>
          <a:xfrm>
            <a:off x="754130" y="1898246"/>
            <a:ext cx="1875608" cy="584775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МАКС()</a:t>
            </a:r>
          </a:p>
        </p:txBody>
      </p:sp>
      <p:sp>
        <p:nvSpPr>
          <p:cNvPr id="8" name="суммирование"/>
          <p:cNvSpPr txBox="1"/>
          <p:nvPr/>
        </p:nvSpPr>
        <p:spPr>
          <a:xfrm>
            <a:off x="2880066" y="1805915"/>
            <a:ext cx="315005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Определение наибольшего значения из списка аргументов</a:t>
            </a:r>
          </a:p>
        </p:txBody>
      </p:sp>
      <p:sp>
        <p:nvSpPr>
          <p:cNvPr id="9" name="образец"/>
          <p:cNvSpPr txBox="1"/>
          <p:nvPr/>
        </p:nvSpPr>
        <p:spPr>
          <a:xfrm>
            <a:off x="5939073" y="1868057"/>
            <a:ext cx="320492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eaLnBrk="0" fontAlgn="base" hangingPunct="0">
              <a:spcBef>
                <a:spcPct val="20000"/>
              </a:spcBef>
              <a:spcAft>
                <a:spcPct val="0"/>
              </a:spcAf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charset="0"/>
              </a:rPr>
              <a:t>=МАКС(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charset="0"/>
              </a:rPr>
              <a:t>A1:A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charset="0"/>
              </a:rPr>
              <a:t>7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charset="0"/>
              </a:rPr>
              <a:t>)</a:t>
            </a:r>
          </a:p>
          <a:p>
            <a:pPr lvl="0" eaLnBrk="0" fontAlgn="base" hangingPunct="0">
              <a:spcBef>
                <a:spcPct val="20000"/>
              </a:spcBef>
              <a:spcAft>
                <a:spcPct val="0"/>
              </a:spcAft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charset="0"/>
              </a:rPr>
              <a:t>=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charset="0"/>
              </a:rPr>
              <a:t>МАКС(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charset="0"/>
              </a:rPr>
              <a:t>A1:A10;C1:C10)</a:t>
            </a: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1412" y="2847810"/>
            <a:ext cx="4114804" cy="4010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30140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7" grpId="0" animBg="1"/>
      <p:bldP spid="8" grpId="0"/>
      <p:bldP spid="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r>
              <a:rPr lang="ru-RU" b="1" dirty="0" smtClean="0"/>
              <a:t>Продолжи предложения: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9791" y="1340768"/>
            <a:ext cx="8229600" cy="5080507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Встроенные функции 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– это …</a:t>
            </a:r>
          </a:p>
          <a:p>
            <a:pPr>
              <a:lnSpc>
                <a:spcPct val="150000"/>
              </a:lnSpc>
            </a:pP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Аргумент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– это … </a:t>
            </a:r>
          </a:p>
          <a:p>
            <a:pPr>
              <a:lnSpc>
                <a:spcPct val="150000"/>
              </a:lnSpc>
            </a:pP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Функция </a:t>
            </a:r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СУММ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() предназначена для …</a:t>
            </a:r>
          </a:p>
          <a:p>
            <a:pPr>
              <a:lnSpc>
                <a:spcPct val="150000"/>
              </a:lnSpc>
            </a:pP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Функция 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СЧЁТ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() подсчитывает …</a:t>
            </a:r>
          </a:p>
          <a:p>
            <a:pPr>
              <a:lnSpc>
                <a:spcPct val="150000"/>
              </a:lnSpc>
            </a:pP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Функция </a:t>
            </a:r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СРЗНАЧ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() …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Функция </a:t>
            </a:r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МИН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() …</a:t>
            </a:r>
          </a:p>
          <a:p>
            <a:pPr>
              <a:lnSpc>
                <a:spcPct val="150000"/>
              </a:lnSpc>
            </a:pP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Функция  </a:t>
            </a:r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МАКС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() … </a:t>
            </a:r>
          </a:p>
          <a:p>
            <a:pPr>
              <a:lnSpc>
                <a:spcPct val="150000"/>
              </a:lnSpc>
            </a:pP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8999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21668"/>
            <a:ext cx="9144000" cy="114300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sz="3200" b="1" dirty="0">
                <a:solidFill>
                  <a:schemeClr val="tx1"/>
                </a:solidFill>
              </a:rPr>
              <a:t>На </a:t>
            </a:r>
            <a:r>
              <a:rPr lang="ru-RU" sz="3200" b="1" dirty="0" smtClean="0">
                <a:solidFill>
                  <a:schemeClr val="tx1"/>
                </a:solidFill>
              </a:rPr>
              <a:t>шкале </a:t>
            </a:r>
            <a:r>
              <a:rPr lang="ru-RU" sz="3200" b="1" dirty="0">
                <a:solidFill>
                  <a:schemeClr val="tx1"/>
                </a:solidFill>
              </a:rPr>
              <a:t>отметьте высказывание, с которым вы согласны</a:t>
            </a:r>
          </a:p>
        </p:txBody>
      </p:sp>
      <p:pic>
        <p:nvPicPr>
          <p:cNvPr id="5121" name="Picture 1" descr="F:\2017-18\Открытый урок-2018_конкурс\урок\К уроку\Рефлексия Встроенные функции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53" b="2553"/>
          <a:stretch/>
        </p:blipFill>
        <p:spPr bwMode="auto">
          <a:xfrm>
            <a:off x="626503" y="1124744"/>
            <a:ext cx="8005003" cy="5733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Управляющая кнопка: домой 4">
            <a:hlinkClick r:id="rId3" action="ppaction://hlinksldjump" highlightClick="1"/>
          </p:cNvPr>
          <p:cNvSpPr/>
          <p:nvPr/>
        </p:nvSpPr>
        <p:spPr>
          <a:xfrm>
            <a:off x="8709391" y="6275398"/>
            <a:ext cx="360000" cy="360000"/>
          </a:xfrm>
          <a:prstGeom prst="actionButtonHom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9813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5828" y="4830779"/>
            <a:ext cx="6554867" cy="1524000"/>
          </a:xfrm>
        </p:spPr>
        <p:txBody>
          <a:bodyPr/>
          <a:lstStyle/>
          <a:p>
            <a:r>
              <a:rPr lang="ru-RU" dirty="0"/>
              <a:t>Спасибо за внимание. </a:t>
            </a:r>
            <a:br>
              <a:rPr lang="ru-RU" dirty="0"/>
            </a:br>
            <a:endParaRPr lang="ru-RU" dirty="0"/>
          </a:p>
        </p:txBody>
      </p:sp>
      <p:pic>
        <p:nvPicPr>
          <p:cNvPr id="8" name="Picture 2" descr="F:\2017-18\Открытый урок-2018_конкурс\урок\К уроку\Word Art 1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7584" y="181069"/>
            <a:ext cx="5650992" cy="46497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86729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1" descr="C:\Users\школа\Pictures\комп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7938" y="4572000"/>
            <a:ext cx="2571750" cy="1928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TextBox 3"/>
          <p:cNvSpPr txBox="1">
            <a:spLocks noChangeArrowheads="1"/>
          </p:cNvSpPr>
          <p:nvPr/>
        </p:nvSpPr>
        <p:spPr bwMode="auto">
          <a:xfrm>
            <a:off x="214313" y="428625"/>
            <a:ext cx="87153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sz="2800">
                <a:solidFill>
                  <a:srgbClr val="0000FF"/>
                </a:solidFill>
              </a:rPr>
              <a:t>Если у вас мало времени и много вычислений…</a:t>
            </a:r>
          </a:p>
        </p:txBody>
      </p:sp>
      <p:grpSp>
        <p:nvGrpSpPr>
          <p:cNvPr id="2" name="Группа 6"/>
          <p:cNvGrpSpPr>
            <a:grpSpLocks/>
          </p:cNvGrpSpPr>
          <p:nvPr/>
        </p:nvGrpSpPr>
        <p:grpSpPr bwMode="auto">
          <a:xfrm>
            <a:off x="428625" y="1571625"/>
            <a:ext cx="7459663" cy="3071813"/>
            <a:chOff x="428596" y="1571612"/>
            <a:chExt cx="7460168" cy="3071834"/>
          </a:xfrm>
        </p:grpSpPr>
        <p:pic>
          <p:nvPicPr>
            <p:cNvPr id="2053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3333" b="54099"/>
            <a:stretch>
              <a:fillRect/>
            </a:stretch>
          </p:blipFill>
          <p:spPr bwMode="auto">
            <a:xfrm>
              <a:off x="428596" y="1571612"/>
              <a:ext cx="7460168" cy="30718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4" name="TextBox 5"/>
            <p:cNvSpPr txBox="1">
              <a:spLocks noChangeArrowheads="1"/>
            </p:cNvSpPr>
            <p:nvPr/>
          </p:nvSpPr>
          <p:spPr bwMode="auto">
            <a:xfrm>
              <a:off x="1571604" y="3286124"/>
              <a:ext cx="4214842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ru-RU" sz="3200">
                  <a:solidFill>
                    <a:srgbClr val="FF0000"/>
                  </a:solidFill>
                </a:rPr>
                <a:t>… поможет</a:t>
              </a:r>
              <a:r>
                <a:rPr lang="en-US" sz="3200">
                  <a:solidFill>
                    <a:srgbClr val="FF0000"/>
                  </a:solidFill>
                </a:rPr>
                <a:t> Excel</a:t>
              </a:r>
              <a:r>
                <a:rPr lang="ru-RU" sz="3200">
                  <a:solidFill>
                    <a:srgbClr val="FF0000"/>
                  </a:solidFill>
                </a:rPr>
                <a:t>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548818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000125" y="1857375"/>
          <a:ext cx="7715250" cy="854075"/>
        </p:xfrm>
        <a:graphic>
          <a:graphicData uri="http://schemas.openxmlformats.org/drawingml/2006/table">
            <a:tbl>
              <a:tblPr/>
              <a:tblGrid>
                <a:gridCol w="7715250"/>
              </a:tblGrid>
              <a:tr h="854075">
                <a:tc>
                  <a:txBody>
                    <a:bodyPr/>
                    <a:lstStyle/>
                    <a:p>
                      <a:pPr algn="l" fontAlgn="b"/>
                      <a:r>
                        <a:rPr lang="ru-RU" sz="2800" b="0" i="0" u="none" strike="noStrike" dirty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28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1. Запись </a:t>
                      </a:r>
                      <a:r>
                        <a:rPr lang="ru-RU" sz="2800" b="0" i="0" u="none" strike="noStrike" dirty="0">
                          <a:latin typeface="Arial" pitchFamily="34" charset="0"/>
                          <a:cs typeface="Arial" pitchFamily="34" charset="0"/>
                        </a:rPr>
                        <a:t>формулы в электронной таблице не может включать в себя: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3076" name="TextBox 3"/>
          <p:cNvSpPr txBox="1">
            <a:spLocks noChangeArrowheads="1"/>
          </p:cNvSpPr>
          <p:nvPr/>
        </p:nvSpPr>
        <p:spPr bwMode="auto">
          <a:xfrm>
            <a:off x="1285875" y="428625"/>
            <a:ext cx="6929438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sz="3200">
                <a:solidFill>
                  <a:srgbClr val="0000FF"/>
                </a:solidFill>
              </a:rPr>
              <a:t>Давайте вспомним: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1071563" y="3286125"/>
            <a:ext cx="6929437" cy="181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fontAlgn="ctr" hangingPunct="1"/>
            <a:r>
              <a:rPr lang="ru-RU" sz="2800" dirty="0"/>
              <a:t>а) Знаки арифметических операций</a:t>
            </a:r>
          </a:p>
          <a:p>
            <a:pPr eaLnBrk="1" fontAlgn="ctr" hangingPunct="1"/>
            <a:r>
              <a:rPr lang="ru-RU" sz="2800" dirty="0"/>
              <a:t>б) Числовые выражения</a:t>
            </a:r>
          </a:p>
          <a:p>
            <a:pPr eaLnBrk="1" fontAlgn="ctr" hangingPunct="1"/>
            <a:r>
              <a:rPr lang="ru-RU" sz="2800" dirty="0"/>
              <a:t>в) Имена ячеек</a:t>
            </a:r>
          </a:p>
          <a:p>
            <a:pPr eaLnBrk="1" fontAlgn="ctr" hangingPunct="1"/>
            <a:r>
              <a:rPr lang="ru-RU" sz="2800" dirty="0"/>
              <a:t>г) Текст</a:t>
            </a:r>
          </a:p>
        </p:txBody>
      </p:sp>
    </p:spTree>
    <p:extLst>
      <p:ext uri="{BB962C8B-B14F-4D97-AF65-F5344CB8AC3E}">
        <p14:creationId xmlns:p14="http://schemas.microsoft.com/office/powerpoint/2010/main" val="30334832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571500" y="785813"/>
          <a:ext cx="7929563" cy="854075"/>
        </p:xfrm>
        <a:graphic>
          <a:graphicData uri="http://schemas.openxmlformats.org/drawingml/2006/table">
            <a:tbl>
              <a:tblPr/>
              <a:tblGrid>
                <a:gridCol w="7929563"/>
              </a:tblGrid>
              <a:tr h="854075">
                <a:tc>
                  <a:txBody>
                    <a:bodyPr/>
                    <a:lstStyle/>
                    <a:p>
                      <a:pPr algn="l" fontAlgn="b"/>
                      <a:r>
                        <a:rPr lang="ru-RU" sz="2800" b="0" i="0" u="none" strike="noStrike" dirty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28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2. Среди </a:t>
                      </a:r>
                      <a:r>
                        <a:rPr lang="ru-RU" sz="2800" b="0" i="0" u="none" strike="noStrike" dirty="0">
                          <a:latin typeface="Arial" pitchFamily="34" charset="0"/>
                          <a:cs typeface="Arial" pitchFamily="34" charset="0"/>
                        </a:rPr>
                        <a:t>приведенных отыщите формулу для электронной таблицы: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1000125" y="2357438"/>
            <a:ext cx="7143750" cy="2678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fontAlgn="ctr" hangingPunct="1"/>
            <a:r>
              <a:rPr lang="ru-RU" sz="2800" dirty="0"/>
              <a:t>а) А3В8+12</a:t>
            </a:r>
          </a:p>
          <a:p>
            <a:pPr eaLnBrk="1" fontAlgn="ctr" hangingPunct="1"/>
            <a:r>
              <a:rPr lang="ru-RU" sz="2800" dirty="0"/>
              <a:t>б) А1=А3*В8+12</a:t>
            </a:r>
          </a:p>
          <a:p>
            <a:pPr eaLnBrk="1" fontAlgn="ctr" hangingPunct="1"/>
            <a:r>
              <a:rPr lang="ru-RU" sz="2800" dirty="0"/>
              <a:t>в) А3*В8+12</a:t>
            </a:r>
          </a:p>
          <a:p>
            <a:pPr eaLnBrk="1" fontAlgn="ctr" hangingPunct="1"/>
            <a:r>
              <a:rPr lang="ru-RU" sz="2800" dirty="0"/>
              <a:t> г) =А3*В8+12</a:t>
            </a:r>
          </a:p>
          <a:p>
            <a:pPr eaLnBrk="1" fontAlgn="ctr" hangingPunct="1"/>
            <a:endParaRPr lang="ru-RU" sz="2800" dirty="0"/>
          </a:p>
          <a:p>
            <a:pPr eaLnBrk="1" fontAlgn="ctr" hangingPunct="1"/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8824644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571500" y="642938"/>
          <a:ext cx="8072438" cy="854075"/>
        </p:xfrm>
        <a:graphic>
          <a:graphicData uri="http://schemas.openxmlformats.org/drawingml/2006/table">
            <a:tbl>
              <a:tblPr/>
              <a:tblGrid>
                <a:gridCol w="8072438"/>
              </a:tblGrid>
              <a:tr h="854075">
                <a:tc>
                  <a:txBody>
                    <a:bodyPr/>
                    <a:lstStyle/>
                    <a:p>
                      <a:pPr algn="l" fontAlgn="b"/>
                      <a:r>
                        <a:rPr lang="ru-RU" sz="28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3.</a:t>
                      </a:r>
                      <a:r>
                        <a:rPr lang="ru-RU" sz="2800" b="0" i="0" u="none" strike="noStrike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28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При </a:t>
                      </a:r>
                      <a:r>
                        <a:rPr lang="ru-RU" sz="2800" b="0" i="0" u="none" strike="noStrike" dirty="0">
                          <a:latin typeface="Arial" pitchFamily="34" charset="0"/>
                          <a:cs typeface="Arial" pitchFamily="34" charset="0"/>
                        </a:rPr>
                        <a:t>перемещении или копировании в электронной таблице </a:t>
                      </a:r>
                      <a:r>
                        <a:rPr lang="ru-RU" sz="2800" b="0" i="0" u="none" strike="noStrike" dirty="0">
                          <a:solidFill>
                            <a:srgbClr val="0000FF"/>
                          </a:solidFill>
                          <a:latin typeface="Arial" pitchFamily="34" charset="0"/>
                          <a:cs typeface="Arial" pitchFamily="34" charset="0"/>
                        </a:rPr>
                        <a:t>абсолютные</a:t>
                      </a:r>
                      <a:r>
                        <a:rPr lang="ru-RU" sz="2800" b="0" i="0" u="none" strike="noStrike" dirty="0">
                          <a:latin typeface="Arial" pitchFamily="34" charset="0"/>
                          <a:cs typeface="Arial" pitchFamily="34" charset="0"/>
                        </a:rPr>
                        <a:t> ссылки: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642938" y="2071688"/>
            <a:ext cx="7500937" cy="310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fontAlgn="ctr" hangingPunct="1"/>
            <a:r>
              <a:rPr lang="ru-RU" sz="2800" dirty="0"/>
              <a:t>а) Не изменяются</a:t>
            </a:r>
          </a:p>
          <a:p>
            <a:pPr eaLnBrk="1" fontAlgn="ctr" hangingPunct="1"/>
            <a:r>
              <a:rPr lang="ru-RU" sz="2800" dirty="0"/>
              <a:t>б) Преобразуются вне зависимости от нового положения формулы</a:t>
            </a:r>
          </a:p>
          <a:p>
            <a:pPr eaLnBrk="1" fontAlgn="ctr" hangingPunct="1"/>
            <a:r>
              <a:rPr lang="ru-RU" sz="2800" dirty="0"/>
              <a:t>в) Преобразуются в зависимости от нового положения формулы</a:t>
            </a:r>
          </a:p>
          <a:p>
            <a:pPr eaLnBrk="1" fontAlgn="ctr" hangingPunct="1"/>
            <a:r>
              <a:rPr lang="ru-RU" sz="2800" dirty="0"/>
              <a:t>г) Преобразуются в зависимости от длины формулы</a:t>
            </a:r>
          </a:p>
        </p:txBody>
      </p:sp>
    </p:spTree>
    <p:extLst>
      <p:ext uri="{BB962C8B-B14F-4D97-AF65-F5344CB8AC3E}">
        <p14:creationId xmlns:p14="http://schemas.microsoft.com/office/powerpoint/2010/main" val="27850956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428625" y="642938"/>
          <a:ext cx="8358188" cy="854075"/>
        </p:xfrm>
        <a:graphic>
          <a:graphicData uri="http://schemas.openxmlformats.org/drawingml/2006/table">
            <a:tbl>
              <a:tblPr/>
              <a:tblGrid>
                <a:gridCol w="8358188"/>
              </a:tblGrid>
              <a:tr h="854075">
                <a:tc>
                  <a:txBody>
                    <a:bodyPr/>
                    <a:lstStyle/>
                    <a:p>
                      <a:pPr algn="l" fontAlgn="b"/>
                      <a:r>
                        <a:rPr lang="ru-RU" sz="28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4.</a:t>
                      </a:r>
                      <a:r>
                        <a:rPr lang="ru-RU" sz="2800" b="0" i="0" u="none" strike="noStrike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28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2800" b="0" i="0" u="none" strike="noStrike" dirty="0">
                          <a:latin typeface="Arial" pitchFamily="34" charset="0"/>
                          <a:cs typeface="Arial" pitchFamily="34" charset="0"/>
                        </a:rPr>
                        <a:t>При перемещении или копировании в электронной таблице </a:t>
                      </a:r>
                      <a:r>
                        <a:rPr lang="ru-RU" sz="2800" b="0" i="0" u="none" strike="noStrike" dirty="0">
                          <a:solidFill>
                            <a:srgbClr val="0000FF"/>
                          </a:solidFill>
                          <a:latin typeface="Arial" pitchFamily="34" charset="0"/>
                          <a:cs typeface="Arial" pitchFamily="34" charset="0"/>
                        </a:rPr>
                        <a:t>относительные</a:t>
                      </a:r>
                      <a:r>
                        <a:rPr lang="ru-RU" sz="2800" b="0" i="0" u="none" strike="noStrike" dirty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2800" b="0" i="0" u="none" strike="noStrike" dirty="0">
                          <a:latin typeface="Arial" pitchFamily="34" charset="0"/>
                          <a:cs typeface="Arial" pitchFamily="34" charset="0"/>
                        </a:rPr>
                        <a:t>ссылки</a:t>
                      </a:r>
                      <a:r>
                        <a:rPr lang="ru-RU" sz="2800" b="1" i="0" u="none" strike="noStrike" dirty="0">
                          <a:latin typeface="Arial" pitchFamily="34" charset="0"/>
                          <a:cs typeface="Arial" pitchFamily="34" charset="0"/>
                        </a:rPr>
                        <a:t>: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500063" y="2000250"/>
            <a:ext cx="7786687" cy="310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fontAlgn="ctr" hangingPunct="1"/>
            <a:r>
              <a:rPr lang="ru-RU" sz="2800" dirty="0"/>
              <a:t>а) Не изменяются</a:t>
            </a:r>
          </a:p>
          <a:p>
            <a:pPr eaLnBrk="1" fontAlgn="ctr" hangingPunct="1"/>
            <a:r>
              <a:rPr lang="ru-RU" sz="2800" dirty="0"/>
              <a:t>б) Преобразуются вне зависимости от нового положения формулы</a:t>
            </a:r>
          </a:p>
          <a:p>
            <a:pPr eaLnBrk="1" fontAlgn="ctr" hangingPunct="1"/>
            <a:r>
              <a:rPr lang="ru-RU" sz="2800" dirty="0"/>
              <a:t>в) Преобразуются в зависимости от нового положения формулы</a:t>
            </a:r>
          </a:p>
          <a:p>
            <a:pPr eaLnBrk="1" fontAlgn="ctr" hangingPunct="1"/>
            <a:r>
              <a:rPr lang="ru-RU" sz="2800" dirty="0"/>
              <a:t>г) Преобразуются в зависимости от длины формулы</a:t>
            </a:r>
          </a:p>
        </p:txBody>
      </p:sp>
    </p:spTree>
    <p:extLst>
      <p:ext uri="{BB962C8B-B14F-4D97-AF65-F5344CB8AC3E}">
        <p14:creationId xmlns:p14="http://schemas.microsoft.com/office/powerpoint/2010/main" val="16937505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27567" y="1177329"/>
            <a:ext cx="7328781" cy="45368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lvl="0" indent="-514350">
              <a:lnSpc>
                <a:spcPct val="150000"/>
              </a:lnSpc>
              <a:buFont typeface="+mj-lt"/>
              <a:buAutoNum type="arabicPeriod" startAt="5"/>
            </a:pPr>
            <a:r>
              <a:rPr lang="ru-RU" sz="280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Как выделить строку?</a:t>
            </a:r>
          </a:p>
          <a:p>
            <a:pPr marL="342900" lvl="0" indent="-342900">
              <a:lnSpc>
                <a:spcPct val="150000"/>
              </a:lnSpc>
              <a:buFont typeface="+mj-lt"/>
              <a:buAutoNum type="arabicPeriod" startAt="5"/>
            </a:pPr>
            <a:r>
              <a:rPr lang="ru-RU" sz="280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Как выделить столбец?</a:t>
            </a:r>
          </a:p>
          <a:p>
            <a:pPr marL="342900" lvl="0" indent="-342900">
              <a:lnSpc>
                <a:spcPct val="150000"/>
              </a:lnSpc>
              <a:buFont typeface="+mj-lt"/>
              <a:buAutoNum type="arabicPeriod" startAt="5"/>
            </a:pPr>
            <a:r>
              <a:rPr lang="ru-RU" sz="280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Как закрепить столбцы или строки?</a:t>
            </a:r>
          </a:p>
          <a:p>
            <a:pPr marL="342900" lvl="0" indent="-342900">
              <a:lnSpc>
                <a:spcPct val="150000"/>
              </a:lnSpc>
              <a:buFont typeface="+mj-lt"/>
              <a:buAutoNum type="arabicPeriod" startAt="5"/>
            </a:pPr>
            <a:r>
              <a:rPr lang="ru-RU" sz="280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Как вставить строку?</a:t>
            </a:r>
          </a:p>
          <a:p>
            <a:pPr marL="342900" lvl="0" indent="-342900">
              <a:lnSpc>
                <a:spcPct val="150000"/>
              </a:lnSpc>
              <a:buFont typeface="+mj-lt"/>
              <a:buAutoNum type="arabicPeriod" startAt="5"/>
            </a:pPr>
            <a:r>
              <a:rPr lang="ru-RU" sz="280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Как вставить столбец?</a:t>
            </a:r>
          </a:p>
          <a:p>
            <a:pPr marL="342900" lvl="0" indent="-342900">
              <a:lnSpc>
                <a:spcPct val="150000"/>
              </a:lnSpc>
              <a:buFont typeface="+mj-lt"/>
              <a:buAutoNum type="arabicPeriod" startAt="5"/>
            </a:pPr>
            <a:r>
              <a:rPr lang="ru-RU" sz="280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Как объединить несколько ячеек в одну?</a:t>
            </a:r>
            <a:endParaRPr lang="ru-RU" sz="2800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08102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/>
              <a:t>Встроенные функции</a:t>
            </a:r>
            <a:endParaRPr lang="ru-RU" b="1" dirty="0"/>
          </a:p>
        </p:txBody>
      </p:sp>
      <p:pic>
        <p:nvPicPr>
          <p:cNvPr id="11" name="Picture 3" descr="H:\2017-18\Уроки\9 класс\2 четверть\Открытый урок\Image 7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"/>
          <a:stretch/>
        </p:blipFill>
        <p:spPr bwMode="auto">
          <a:xfrm>
            <a:off x="251520" y="1004690"/>
            <a:ext cx="8604448" cy="58841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Прямоугольник 11"/>
          <p:cNvSpPr/>
          <p:nvPr/>
        </p:nvSpPr>
        <p:spPr>
          <a:xfrm>
            <a:off x="283888" y="1844824"/>
            <a:ext cx="8464575" cy="1296144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4724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/>
              <a:t>Встроенные функции</a:t>
            </a:r>
            <a:endParaRPr lang="ru-RU" b="1" dirty="0"/>
          </a:p>
        </p:txBody>
      </p:sp>
      <p:sp>
        <p:nvSpPr>
          <p:cNvPr id="4" name="Название"/>
          <p:cNvSpPr/>
          <p:nvPr/>
        </p:nvSpPr>
        <p:spPr>
          <a:xfrm>
            <a:off x="503802" y="1196752"/>
            <a:ext cx="2376264" cy="504056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Название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5" name="Действие"/>
          <p:cNvSpPr/>
          <p:nvPr/>
        </p:nvSpPr>
        <p:spPr>
          <a:xfrm>
            <a:off x="3383868" y="1212229"/>
            <a:ext cx="2376264" cy="504056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Действие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6" name="Пример"/>
          <p:cNvSpPr/>
          <p:nvPr/>
        </p:nvSpPr>
        <p:spPr>
          <a:xfrm>
            <a:off x="6263934" y="1227706"/>
            <a:ext cx="2376264" cy="504056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Пример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7" name="сумм"/>
          <p:cNvSpPr txBox="1"/>
          <p:nvPr/>
        </p:nvSpPr>
        <p:spPr>
          <a:xfrm>
            <a:off x="754130" y="1898246"/>
            <a:ext cx="1875608" cy="584775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СУММ()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8" name="суммирование"/>
          <p:cNvSpPr txBox="1"/>
          <p:nvPr/>
        </p:nvSpPr>
        <p:spPr>
          <a:xfrm>
            <a:off x="3203848" y="1805915"/>
            <a:ext cx="27363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суммирование значений ячеек</a:t>
            </a:r>
            <a:endParaRPr lang="ru-RU" sz="2400" dirty="0"/>
          </a:p>
        </p:txBody>
      </p:sp>
      <p:sp>
        <p:nvSpPr>
          <p:cNvPr id="9" name="образец"/>
          <p:cNvSpPr txBox="1"/>
          <p:nvPr/>
        </p:nvSpPr>
        <p:spPr>
          <a:xfrm>
            <a:off x="6030116" y="1805912"/>
            <a:ext cx="306365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eaLnBrk="0" fontAlgn="base" hangingPunct="0">
              <a:spcBef>
                <a:spcPct val="20000"/>
              </a:spcBef>
              <a:spcAft>
                <a:spcPct val="0"/>
              </a:spcAf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charset="0"/>
              </a:rPr>
              <a:t>=СУММ(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charset="0"/>
              </a:rPr>
              <a:t>A1:A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charset="0"/>
              </a:rPr>
              <a:t>3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charset="0"/>
              </a:rPr>
              <a:t>)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charset="0"/>
            </a:endParaRPr>
          </a:p>
          <a:p>
            <a:pPr lvl="0" eaLnBrk="0" fontAlgn="base" hangingPunct="0">
              <a:spcBef>
                <a:spcPct val="20000"/>
              </a:spcBef>
              <a:spcAft>
                <a:spcPct val="0"/>
              </a:spcAft>
            </a:pPr>
            <a:r>
              <a:rPr lang="ru-RU" sz="2000" b="1" dirty="0"/>
              <a:t>=СУММ(</a:t>
            </a:r>
            <a:r>
              <a:rPr lang="en-US" sz="2000" b="1" dirty="0"/>
              <a:t>A1:A10;C1:C10</a:t>
            </a:r>
            <a:r>
              <a:rPr lang="en-US" sz="2000" b="1" dirty="0" smtClean="0"/>
              <a:t>)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charset="0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25" y="2656954"/>
            <a:ext cx="9043550" cy="3888432"/>
          </a:xfrm>
          <a:prstGeom prst="rect">
            <a:avLst/>
          </a:prstGeom>
          <a:ln>
            <a:solidFill>
              <a:srgbClr val="002060"/>
            </a:solidFill>
          </a:ln>
        </p:spPr>
      </p:pic>
    </p:spTree>
    <p:extLst>
      <p:ext uri="{BB962C8B-B14F-4D97-AF65-F5344CB8AC3E}">
        <p14:creationId xmlns:p14="http://schemas.microsoft.com/office/powerpoint/2010/main" val="12321370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7" grpId="0" animBg="1"/>
      <p:bldP spid="8" grpId="0"/>
      <p:bldP spid="9" grpId="0"/>
    </p:bldLst>
  </p:timing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Окаймленный край">
      <a:fillStyleLst>
        <a:solidFill>
          <a:schemeClr val="phClr"/>
        </a:solidFill>
        <a:solidFill>
          <a:schemeClr val="phClr">
            <a:tint val="5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7779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461</TotalTime>
  <Words>353</Words>
  <Application>Microsoft Office PowerPoint</Application>
  <PresentationFormat>Экран (4:3)</PresentationFormat>
  <Paragraphs>83</Paragraphs>
  <Slides>16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1" baseType="lpstr">
      <vt:lpstr>Arial</vt:lpstr>
      <vt:lpstr>Century Gothic</vt:lpstr>
      <vt:lpstr>Wingdings 3</vt:lpstr>
      <vt:lpstr>Сектор</vt:lpstr>
      <vt:lpstr>Слайд Microsoft PowerPoint</vt:lpstr>
      <vt:lpstr>Встроенные Функции MS Excel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Встроенные функции</vt:lpstr>
      <vt:lpstr>Встроенные функции</vt:lpstr>
      <vt:lpstr>Встроенные функции</vt:lpstr>
      <vt:lpstr>Встроенные функции</vt:lpstr>
      <vt:lpstr>Встроенные функции</vt:lpstr>
      <vt:lpstr>Встроенные функции</vt:lpstr>
      <vt:lpstr>Продолжи предложения:</vt:lpstr>
      <vt:lpstr>На шкале отметьте высказывание, с которым вы согласны</vt:lpstr>
      <vt:lpstr>Спасибо за внимание. 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Orion</dc:creator>
  <cp:lastModifiedBy>Orion</cp:lastModifiedBy>
  <cp:revision>9</cp:revision>
  <dcterms:created xsi:type="dcterms:W3CDTF">2022-10-28T16:11:14Z</dcterms:created>
  <dcterms:modified xsi:type="dcterms:W3CDTF">2022-10-29T18:13:19Z</dcterms:modified>
</cp:coreProperties>
</file>