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65" r:id="rId5"/>
    <p:sldId id="258" r:id="rId6"/>
    <p:sldId id="262" r:id="rId7"/>
    <p:sldId id="259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0.22</c:v>
                </c:pt>
                <c:pt idx="1">
                  <c:v>0.33</c:v>
                </c:pt>
                <c:pt idx="2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211840"/>
        <c:axId val="176213376"/>
      </c:barChart>
      <c:catAx>
        <c:axId val="176211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6213376"/>
        <c:crosses val="autoZero"/>
        <c:auto val="1"/>
        <c:lblAlgn val="ctr"/>
        <c:lblOffset val="100"/>
        <c:noMultiLvlLbl val="0"/>
      </c:catAx>
      <c:valAx>
        <c:axId val="1762133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76211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94579451621679"/>
          <c:y val="3.7489376298040229E-2"/>
          <c:w val="0.87027239995784345"/>
          <c:h val="0.819518240763992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0.22</c:v>
                </c:pt>
                <c:pt idx="1">
                  <c:v>0.33</c:v>
                </c:pt>
                <c:pt idx="2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0.45</c:v>
                </c:pt>
                <c:pt idx="1">
                  <c:v>0.45</c:v>
                </c:pt>
                <c:pt idx="2">
                  <c:v>0.1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518208"/>
        <c:axId val="109556864"/>
      </c:barChart>
      <c:catAx>
        <c:axId val="109518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9556864"/>
        <c:crosses val="autoZero"/>
        <c:auto val="1"/>
        <c:lblAlgn val="ctr"/>
        <c:lblOffset val="100"/>
        <c:noMultiLvlLbl val="0"/>
      </c:catAx>
      <c:valAx>
        <c:axId val="10955686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9518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916832"/>
            <a:ext cx="7772400" cy="2190105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«Воспитание нравственных качеств у детей младшего дошкольного возраста посредством русских народных сказок».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Воспитатель </a:t>
            </a:r>
            <a:r>
              <a:rPr lang="ru-RU" sz="2800" dirty="0" err="1" smtClean="0">
                <a:solidFill>
                  <a:schemeClr val="tx1"/>
                </a:solidFill>
              </a:rPr>
              <a:t>Пукова</a:t>
            </a:r>
            <a:r>
              <a:rPr lang="ru-RU" sz="2800" dirty="0" smtClean="0">
                <a:solidFill>
                  <a:schemeClr val="tx1"/>
                </a:solidFill>
              </a:rPr>
              <a:t> Г.В.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620687"/>
            <a:ext cx="5715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МБДОУ «Детский сад им. Ю.А. Гагарина»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3783362" cy="3218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75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Цель</a:t>
            </a:r>
            <a:r>
              <a:rPr lang="ru-RU" sz="2400" dirty="0" smtClean="0"/>
              <a:t>:</a:t>
            </a:r>
          </a:p>
          <a:p>
            <a:r>
              <a:rPr lang="ru-RU" b="1" dirty="0" smtClean="0"/>
              <a:t>- </a:t>
            </a:r>
            <a:r>
              <a:rPr lang="ru-RU" b="1" dirty="0"/>
              <a:t>воспитание нравственных качеств детей младшего дошкольного возраста посредством ознакомления с русскими народными </a:t>
            </a:r>
            <a:r>
              <a:rPr lang="ru-RU" b="1" dirty="0" smtClean="0"/>
              <a:t>сказками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1556792"/>
            <a:ext cx="810039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З</a:t>
            </a:r>
            <a:r>
              <a:rPr lang="ru-RU" sz="2400" b="1" dirty="0" smtClean="0"/>
              <a:t>адачи</a:t>
            </a:r>
            <a:r>
              <a:rPr lang="ru-RU" sz="2400" dirty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создать </a:t>
            </a:r>
            <a:r>
              <a:rPr lang="ru-RU" b="1" dirty="0"/>
              <a:t>в группе комфортную для детей предметно-развивающую среду, соответствующую образовательным программам, возрасту, развитию активной познавательной деятельности, воспитанию нравственных </a:t>
            </a:r>
            <a:r>
              <a:rPr lang="ru-RU" b="1" dirty="0" smtClean="0"/>
              <a:t>качеств</a:t>
            </a:r>
            <a:r>
              <a:rPr lang="ru-RU" b="1" dirty="0"/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 </a:t>
            </a:r>
            <a:r>
              <a:rPr lang="ru-RU" b="1" dirty="0"/>
              <a:t>формировать представление о добре и зле, показать красоту добрых поступков и их необходимости в жизни людей;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 </a:t>
            </a:r>
            <a:r>
              <a:rPr lang="ru-RU" b="1" dirty="0"/>
              <a:t>развивать умение думать, сравнивать, анализировать поступки сказочных героев;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воспитывать </a:t>
            </a:r>
            <a:r>
              <a:rPr lang="ru-RU" b="1" dirty="0"/>
              <a:t>эмоциональную отзывчивость, сострадание, любовь и уважение к ближнему;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развивать </a:t>
            </a:r>
            <a:r>
              <a:rPr lang="ru-RU" b="1" dirty="0"/>
              <a:t>речь, активизировать словарный </a:t>
            </a:r>
            <a:r>
              <a:rPr lang="ru-RU" b="1" dirty="0" smtClean="0"/>
              <a:t>запас, </a:t>
            </a:r>
            <a:r>
              <a:rPr lang="ru-RU" b="1" dirty="0"/>
              <a:t>творчество, фантазию воображение;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с </a:t>
            </a:r>
            <a:r>
              <a:rPr lang="ru-RU" b="1" dirty="0"/>
              <a:t>помощью консультаций и бесед помочь родителям понять ценность сказки, её особую роль в воспитании ребёнка.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25667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В своей работе руководствовалась следующими </a:t>
            </a:r>
            <a:r>
              <a:rPr lang="ru-RU" sz="2800" b="1" dirty="0" smtClean="0"/>
              <a:t>принципами</a:t>
            </a:r>
            <a:r>
              <a:rPr lang="ru-RU" sz="2800" b="1" dirty="0"/>
              <a:t>:</a:t>
            </a:r>
            <a:endParaRPr lang="ru-RU" sz="2400" b="1" dirty="0"/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35905" y="1584087"/>
            <a:ext cx="7344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1. Принцип системности и организованности.</a:t>
            </a:r>
          </a:p>
          <a:p>
            <a:pPr algn="just"/>
            <a:r>
              <a:rPr lang="ru-RU" sz="2400" b="1" dirty="0" smtClean="0"/>
              <a:t>2</a:t>
            </a:r>
            <a:r>
              <a:rPr lang="ru-RU" sz="2400" b="1" dirty="0"/>
              <a:t>. Принцип учета возрастных и индивидуальных особенностей.</a:t>
            </a:r>
          </a:p>
          <a:p>
            <a:pPr algn="just"/>
            <a:r>
              <a:rPr lang="ru-RU" sz="2400" b="1" dirty="0" smtClean="0"/>
              <a:t>3</a:t>
            </a:r>
            <a:r>
              <a:rPr lang="ru-RU" sz="2400" b="1" dirty="0"/>
              <a:t>. </a:t>
            </a:r>
            <a:r>
              <a:rPr lang="ru-RU" sz="2400" b="1" dirty="0" smtClean="0"/>
              <a:t> Принцип </a:t>
            </a:r>
            <a:r>
              <a:rPr lang="ru-RU" sz="2400" b="1" dirty="0"/>
              <a:t>координации деятельности педагогов.</a:t>
            </a:r>
          </a:p>
          <a:p>
            <a:pPr algn="just"/>
            <a:r>
              <a:rPr lang="ru-RU" sz="2400" b="1" dirty="0" smtClean="0"/>
              <a:t>4. Принцип </a:t>
            </a:r>
            <a:r>
              <a:rPr lang="ru-RU" sz="2400" b="1" dirty="0"/>
              <a:t>преемственности взаимодействия с ребенком в условиях дошкольного учреждения и семьи.</a:t>
            </a:r>
          </a:p>
          <a:p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93096"/>
            <a:ext cx="2692896" cy="2290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497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6486" y="188640"/>
            <a:ext cx="7344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Игровые </a:t>
            </a:r>
            <a:r>
              <a:rPr lang="ru-RU" sz="2400" b="1" dirty="0">
                <a:solidFill>
                  <a:srgbClr val="002060"/>
                </a:solidFill>
              </a:rPr>
              <a:t>технологии: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78" y="692696"/>
            <a:ext cx="4147311" cy="2817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14012"/>
            <a:ext cx="3707526" cy="3095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3645024"/>
            <a:ext cx="4350547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015842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9846" y="0"/>
            <a:ext cx="816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Развивающая предметно-пространственная </a:t>
            </a:r>
            <a:r>
              <a:rPr lang="ru-RU" sz="2400" b="1" dirty="0" smtClean="0"/>
              <a:t>среда группы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98" r="38505"/>
          <a:stretch/>
        </p:blipFill>
        <p:spPr bwMode="auto">
          <a:xfrm>
            <a:off x="216778" y="638232"/>
            <a:ext cx="2555022" cy="302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049" y="631127"/>
            <a:ext cx="2970111" cy="379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883" y="631127"/>
            <a:ext cx="2893138" cy="330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3817" y="3642090"/>
            <a:ext cx="192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К</a:t>
            </a:r>
            <a:r>
              <a:rPr lang="ru-RU" b="1" dirty="0" smtClean="0"/>
              <a:t>нижный </a:t>
            </a:r>
            <a:r>
              <a:rPr lang="ru-RU" b="1" dirty="0"/>
              <a:t>уголок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37938" y="4474551"/>
            <a:ext cx="2944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Т</a:t>
            </a:r>
            <a:r>
              <a:rPr lang="ru-RU" b="1" dirty="0" smtClean="0"/>
              <a:t>еатрализованный </a:t>
            </a:r>
            <a:r>
              <a:rPr lang="ru-RU" b="1" dirty="0"/>
              <a:t>уголок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63800" y="3964508"/>
            <a:ext cx="1897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А</a:t>
            </a:r>
            <a:r>
              <a:rPr lang="ru-RU" b="1" dirty="0" smtClean="0"/>
              <a:t>удиовидеотека</a:t>
            </a:r>
            <a:endParaRPr lang="ru-RU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7" y="3999978"/>
            <a:ext cx="2998107" cy="2763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14885" y="6363106"/>
            <a:ext cx="1877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И</a:t>
            </a:r>
            <a:r>
              <a:rPr lang="ru-RU" b="1" dirty="0" smtClean="0"/>
              <a:t>гровой </a:t>
            </a:r>
            <a:r>
              <a:rPr lang="ru-RU" b="1" dirty="0" smtClean="0"/>
              <a:t>уголок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676225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950" y="719236"/>
            <a:ext cx="2223728" cy="297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47" y="719236"/>
            <a:ext cx="2694823" cy="4005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915" y="4270155"/>
            <a:ext cx="3231357" cy="2327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497" y="719236"/>
            <a:ext cx="2678505" cy="301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7662" y="58626"/>
            <a:ext cx="816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Развивающая предметно-пространственная </a:t>
            </a:r>
            <a:r>
              <a:rPr lang="ru-RU" sz="2400" b="1" dirty="0" smtClean="0"/>
              <a:t>среда группы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86099" y="3821746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П</a:t>
            </a:r>
            <a:r>
              <a:rPr lang="ru-RU" b="1" dirty="0" smtClean="0"/>
              <a:t>риродный </a:t>
            </a:r>
            <a:r>
              <a:rPr lang="ru-RU" b="1" dirty="0" smtClean="0"/>
              <a:t>уголок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9711" y="4832285"/>
            <a:ext cx="2646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Уголок </a:t>
            </a:r>
            <a:r>
              <a:rPr lang="ru-RU" b="1" dirty="0"/>
              <a:t>двигательной активности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19117" y="3737814"/>
            <a:ext cx="2135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</a:t>
            </a:r>
            <a:r>
              <a:rPr lang="ru-RU" b="1" dirty="0" smtClean="0"/>
              <a:t>енсорный </a:t>
            </a:r>
            <a:r>
              <a:rPr lang="ru-RU" b="1" dirty="0"/>
              <a:t>уголок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20272" y="5930733"/>
            <a:ext cx="22006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У</a:t>
            </a:r>
            <a:r>
              <a:rPr lang="ru-RU" b="1" dirty="0" smtClean="0"/>
              <a:t>голок </a:t>
            </a:r>
            <a:r>
              <a:rPr lang="ru-RU" b="1" dirty="0"/>
              <a:t>свободного </a:t>
            </a:r>
            <a:endParaRPr lang="ru-RU" b="1" dirty="0" smtClean="0"/>
          </a:p>
          <a:p>
            <a:r>
              <a:rPr lang="ru-RU" b="1" dirty="0" smtClean="0"/>
              <a:t>творчества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1662039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39" y="404664"/>
            <a:ext cx="78014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Мониторинг  уровня </a:t>
            </a:r>
            <a:r>
              <a:rPr lang="ru-RU" sz="2400" b="1" dirty="0"/>
              <a:t>развития </a:t>
            </a:r>
            <a:r>
              <a:rPr lang="ru-RU" sz="2400" b="1" dirty="0" smtClean="0"/>
              <a:t>детей на начало учебного </a:t>
            </a:r>
            <a:r>
              <a:rPr lang="ru-RU" sz="2400" b="1" dirty="0" smtClean="0"/>
              <a:t>года:</a:t>
            </a:r>
            <a:endParaRPr lang="ru-RU" sz="24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342" y="4865631"/>
            <a:ext cx="2339412" cy="199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312642554"/>
              </p:ext>
            </p:extLst>
          </p:nvPr>
        </p:nvGraphicFramePr>
        <p:xfrm>
          <a:off x="1331639" y="1412776"/>
          <a:ext cx="772711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0667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366351836"/>
              </p:ext>
            </p:extLst>
          </p:nvPr>
        </p:nvGraphicFramePr>
        <p:xfrm>
          <a:off x="2051720" y="1340768"/>
          <a:ext cx="6672064" cy="4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75656" y="332656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Мониторинг  уровня развития детей на </a:t>
            </a:r>
            <a:r>
              <a:rPr lang="ru-RU" sz="2400" b="1" dirty="0" smtClean="0"/>
              <a:t>конец </a:t>
            </a:r>
            <a:r>
              <a:rPr lang="ru-RU" sz="2400" b="1" dirty="0"/>
              <a:t>учебного </a:t>
            </a:r>
            <a:r>
              <a:rPr lang="ru-RU" sz="2400" b="1" dirty="0" smtClean="0"/>
              <a:t>года:</a:t>
            </a:r>
            <a:endParaRPr lang="ru-RU" sz="24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7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653136"/>
            <a:ext cx="2339412" cy="199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948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6664" y="1196752"/>
            <a:ext cx="57326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внимание!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2454265"/>
            <a:ext cx="66066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Всем творческих успехов в работе!</a:t>
            </a:r>
            <a:endParaRPr lang="ru-RU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174" y="3501008"/>
            <a:ext cx="3385639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57417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213</TotalTime>
  <Words>257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«Воспитание нравственных качеств у детей младшего дошкольного возраста посредством русских народных сказок».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«Воспитание нравственных качеств у детей младшего дошкольного возраста посредством русских народных сказок». </dc:title>
  <dc:creator>Светлана</dc:creator>
  <cp:lastModifiedBy>Светлана</cp:lastModifiedBy>
  <cp:revision>19</cp:revision>
  <dcterms:created xsi:type="dcterms:W3CDTF">2022-10-23T20:09:06Z</dcterms:created>
  <dcterms:modified xsi:type="dcterms:W3CDTF">2022-10-24T07:43:02Z</dcterms:modified>
</cp:coreProperties>
</file>