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60" r:id="rId2"/>
    <p:sldId id="288" r:id="rId3"/>
    <p:sldId id="295" r:id="rId4"/>
    <p:sldId id="276" r:id="rId5"/>
    <p:sldId id="277" r:id="rId6"/>
    <p:sldId id="278" r:id="rId7"/>
    <p:sldId id="279" r:id="rId8"/>
    <p:sldId id="280" r:id="rId9"/>
    <p:sldId id="281" r:id="rId10"/>
    <p:sldId id="293" r:id="rId11"/>
    <p:sldId id="286" r:id="rId12"/>
    <p:sldId id="284" r:id="rId13"/>
    <p:sldId id="283" r:id="rId14"/>
    <p:sldId id="289" r:id="rId15"/>
    <p:sldId id="294" r:id="rId16"/>
    <p:sldId id="26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5" d="100"/>
          <a:sy n="115" d="100"/>
        </p:scale>
        <p:origin x="-1524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38008D-E350-4288-A794-6292DB41DFBE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A0CC50-ADB5-4EB4-8E01-DF56F8F518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612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4D704-8784-4317-9C94-BFF43A67AD6B}" type="datetime1">
              <a:rPr lang="ru-RU" smtClean="0"/>
              <a:t>09.04.2023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82147-D4F4-40EB-A33E-3A2FA054B5AA}" type="datetime1">
              <a:rPr lang="ru-RU" smtClean="0"/>
              <a:t>09.04.2023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1EC3-D37D-4C32-8531-42EE90BC772D}" type="datetime1">
              <a:rPr lang="ru-RU" smtClean="0"/>
              <a:t>09.04.2023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0DF4E-7E84-4E2E-B424-AA9F90D2B9C7}" type="datetime1">
              <a:rPr lang="ru-RU" smtClean="0"/>
              <a:t>09.04.2023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76FAE-3AD3-4978-9308-10FC98603AC7}" type="datetime1">
              <a:rPr lang="ru-RU" smtClean="0"/>
              <a:t>09.04.2023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47838-A0C6-420C-8853-93FCDC4BCD5B}" type="datetime1">
              <a:rPr lang="ru-RU" smtClean="0"/>
              <a:t>09.04.2023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284AE-80CD-49D1-9F6A-B49C902FD519}" type="datetime1">
              <a:rPr lang="ru-RU" smtClean="0"/>
              <a:t>09.04.2023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20682-2620-4557-8872-7A5251A75251}" type="datetime1">
              <a:rPr lang="ru-RU" smtClean="0"/>
              <a:t>09.04.2023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C1BBD-347D-4132-92DE-FA062502A0B8}" type="datetime1">
              <a:rPr lang="ru-RU" smtClean="0"/>
              <a:t>09.04.2023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4F46D-DDD2-499A-A224-5956F82C28BB}" type="datetime1">
              <a:rPr lang="ru-RU" smtClean="0"/>
              <a:t>09.04.2023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97623-AAA1-460C-9533-913D1645BDEA}" type="datetime1">
              <a:rPr lang="ru-RU" smtClean="0"/>
              <a:t>09.04.2023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D8D35813-2221-401B-9504-6D4A2BEA6DC6}" type="datetime1">
              <a:rPr lang="ru-RU" smtClean="0"/>
              <a:t>09.04.2023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304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Предельные </a:t>
            </a:r>
            <a:br>
              <a:rPr lang="ru-RU" dirty="0" smtClean="0"/>
            </a:br>
            <a:r>
              <a:rPr lang="ru-RU" dirty="0" smtClean="0"/>
              <a:t>Одноатомные спирты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0" y="1052736"/>
            <a:ext cx="4114800" cy="554461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3600" b="1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86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Влияние этанола на организм человека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84784"/>
            <a:ext cx="7620000" cy="4373563"/>
          </a:xfrm>
        </p:spPr>
        <p:txBody>
          <a:bodyPr/>
          <a:lstStyle/>
          <a:p>
            <a:r>
              <a:rPr lang="ru-RU" dirty="0" smtClean="0"/>
              <a:t>Пищеварительная система:</a:t>
            </a:r>
          </a:p>
          <a:p>
            <a:r>
              <a:rPr lang="ru-RU" b="0" dirty="0"/>
              <a:t>повреждение и разрушение клеток внутренней поверхности пищеварительных органов, ожоги и омертвение их тканей; атрофия желез, выделяющих желудочный сок; гибель клеток, вырабатывающих </a:t>
            </a:r>
            <a:r>
              <a:rPr lang="ru-RU" b="0" dirty="0" smtClean="0"/>
              <a:t>инсулин и клеток печени </a:t>
            </a:r>
          </a:p>
          <a:p>
            <a:r>
              <a:rPr lang="ru-RU" dirty="0" smtClean="0"/>
              <a:t>Сердечно-сосудистая система:</a:t>
            </a:r>
          </a:p>
          <a:p>
            <a:r>
              <a:rPr lang="ru-RU" b="0" dirty="0"/>
              <a:t>Под влиянием алкоголя поражается сердечная мышца, </a:t>
            </a:r>
            <a:r>
              <a:rPr lang="ru-RU" b="0" dirty="0" smtClean="0"/>
              <a:t>что способствует </a:t>
            </a:r>
            <a:r>
              <a:rPr lang="ru-RU" b="0" dirty="0"/>
              <a:t>развитию и прогрессированию гипертонической болезни, ишемической болезни сердца, часто является непосредственной причиной инфарктов.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71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Влияние этанола на организм человека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84784"/>
            <a:ext cx="8208912" cy="511256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Нервная система:</a:t>
            </a:r>
          </a:p>
          <a:p>
            <a:r>
              <a:rPr lang="ru-RU" b="0" dirty="0" smtClean="0"/>
              <a:t>Разрушение </a:t>
            </a:r>
            <a:r>
              <a:rPr lang="ru-RU" b="0" dirty="0"/>
              <a:t>коры головного </a:t>
            </a:r>
            <a:r>
              <a:rPr lang="ru-RU" b="0" dirty="0" smtClean="0"/>
              <a:t>мозга и вследствие паралич </a:t>
            </a:r>
            <a:r>
              <a:rPr lang="ru-RU" b="0" dirty="0"/>
              <a:t>центров психических отправлений: проблемы с памятью и вниманием, восприятием окружающего мира, умственным развитием, мышлением, психикой, возникновение наркотической зависимости, </a:t>
            </a:r>
            <a:r>
              <a:rPr lang="ru-RU" b="0" dirty="0" smtClean="0"/>
              <a:t>деградация </a:t>
            </a:r>
            <a:r>
              <a:rPr lang="ru-RU" b="0" dirty="0"/>
              <a:t>личности</a:t>
            </a:r>
            <a:r>
              <a:rPr lang="ru-RU" b="0" dirty="0" smtClean="0"/>
              <a:t>.</a:t>
            </a:r>
          </a:p>
          <a:p>
            <a:r>
              <a:rPr lang="ru-RU" b="0" dirty="0" smtClean="0"/>
              <a:t>100г </a:t>
            </a:r>
            <a:r>
              <a:rPr lang="ru-RU" b="0" dirty="0"/>
              <a:t>вина убивает </a:t>
            </a:r>
            <a:r>
              <a:rPr lang="ru-RU" dirty="0"/>
              <a:t>500</a:t>
            </a:r>
            <a:r>
              <a:rPr lang="ru-RU" b="0" dirty="0"/>
              <a:t> нейронов,</a:t>
            </a:r>
          </a:p>
          <a:p>
            <a:r>
              <a:rPr lang="ru-RU" b="0" dirty="0"/>
              <a:t>100г пива убивает </a:t>
            </a:r>
            <a:r>
              <a:rPr lang="ru-RU" dirty="0"/>
              <a:t>3000</a:t>
            </a:r>
            <a:r>
              <a:rPr lang="ru-RU" b="0" dirty="0"/>
              <a:t> нейронов,</a:t>
            </a:r>
          </a:p>
          <a:p>
            <a:r>
              <a:rPr lang="ru-RU" b="0" dirty="0" smtClean="0"/>
              <a:t>100г </a:t>
            </a:r>
            <a:r>
              <a:rPr lang="ru-RU" b="0" dirty="0"/>
              <a:t>водки убивает </a:t>
            </a:r>
            <a:r>
              <a:rPr lang="ru-RU" dirty="0"/>
              <a:t>7500</a:t>
            </a:r>
            <a:r>
              <a:rPr lang="ru-RU" b="0" dirty="0"/>
              <a:t> нейронов</a:t>
            </a:r>
          </a:p>
          <a:p>
            <a:r>
              <a:rPr lang="ru-RU" dirty="0" smtClean="0"/>
              <a:t>Репродуктивная система:</a:t>
            </a:r>
          </a:p>
          <a:p>
            <a:r>
              <a:rPr lang="ru-RU" b="0" dirty="0"/>
              <a:t>В отличие от мужчин женские половые клетки даются женщине сразу все и на всю жизнь. </a:t>
            </a:r>
            <a:r>
              <a:rPr lang="ru-RU" b="0" dirty="0" smtClean="0"/>
              <a:t>Чем </a:t>
            </a:r>
            <a:r>
              <a:rPr lang="ru-RU" b="0" dirty="0"/>
              <a:t>больше употребляется спиртного, тем больше клеток страдает. Эти клетки остаются в организме на протяжении всего времени жизни, и в момент оплодотворения никто не гарантирует, что будет задействована именно здоровая яйцеклетка. Таким образом, на свет может появиться </a:t>
            </a:r>
            <a:r>
              <a:rPr lang="ru-RU" b="0" dirty="0" err="1"/>
              <a:t>олигофрен</a:t>
            </a:r>
            <a:r>
              <a:rPr lang="ru-RU" b="0" dirty="0"/>
              <a:t>, </a:t>
            </a:r>
            <a:r>
              <a:rPr lang="ru-RU" b="0" dirty="0" smtClean="0"/>
              <a:t>психически или  </a:t>
            </a:r>
            <a:r>
              <a:rPr lang="ru-RU" b="0" dirty="0"/>
              <a:t>физически неполноценный ребенок.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616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12</a:t>
            </a:fld>
            <a:endParaRPr lang="ru-RU"/>
          </a:p>
        </p:txBody>
      </p:sp>
      <p:pic>
        <p:nvPicPr>
          <p:cNvPr id="2050" name="Picture 2" descr="H:\спирты\75298c4a2815646fd43fb748ca9c91c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435"/>
            <a:ext cx="9144000" cy="6821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857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13</a:t>
            </a:fld>
            <a:endParaRPr lang="ru-RU"/>
          </a:p>
        </p:txBody>
      </p:sp>
      <p:pic>
        <p:nvPicPr>
          <p:cNvPr id="1026" name="Picture 2" descr="H:\спирты\1415418794_71225119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712967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216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Статистические данные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52600"/>
            <a:ext cx="8003232" cy="4373563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2800" dirty="0"/>
              <a:t>Около 50% смертей на дорогах происходит по вине водителей, принявших алкоголь</a:t>
            </a:r>
          </a:p>
          <a:p>
            <a:pPr lvl="0"/>
            <a:r>
              <a:rPr lang="ru-RU" sz="2800" dirty="0"/>
              <a:t>Продолжительность жизни сильно пьющих на 10-12 лет меньше средней. </a:t>
            </a:r>
            <a:endParaRPr lang="ru-RU" sz="2800" dirty="0" smtClean="0"/>
          </a:p>
          <a:p>
            <a:pPr lvl="0"/>
            <a:r>
              <a:rPr lang="ru-RU" sz="2800" dirty="0" smtClean="0"/>
              <a:t>По продолжительности </a:t>
            </a:r>
            <a:r>
              <a:rPr lang="ru-RU" sz="2800" dirty="0"/>
              <a:t>жизни Россия находится на 123 месте!!! </a:t>
            </a:r>
            <a:r>
              <a:rPr lang="ru-RU" sz="2800" dirty="0" smtClean="0"/>
              <a:t>(62 </a:t>
            </a:r>
            <a:r>
              <a:rPr lang="ru-RU" sz="2800" dirty="0"/>
              <a:t>и 76 </a:t>
            </a:r>
            <a:r>
              <a:rPr lang="ru-RU" sz="2800" dirty="0" smtClean="0"/>
              <a:t>лет у мужчин и женщин соответственно). </a:t>
            </a:r>
            <a:endParaRPr lang="ru-RU" sz="2800" dirty="0"/>
          </a:p>
          <a:p>
            <a:pPr lvl="0"/>
            <a:r>
              <a:rPr lang="ru-RU" sz="2800" dirty="0"/>
              <a:t>Дети алкоголиков в </a:t>
            </a:r>
            <a:r>
              <a:rPr lang="ru-RU" sz="2800" dirty="0" smtClean="0"/>
              <a:t>3,5 </a:t>
            </a:r>
            <a:r>
              <a:rPr lang="ru-RU" sz="2800" dirty="0"/>
              <a:t>раза чаще становятся алкоголиками.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1552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848872" cy="1371600"/>
          </a:xfrm>
        </p:spPr>
        <p:txBody>
          <a:bodyPr>
            <a:normAutofit fontScale="90000"/>
          </a:bodyPr>
          <a:lstStyle/>
          <a:p>
            <a:r>
              <a:rPr lang="ru-RU" dirty="0"/>
              <a:t>Мини-тест по теме “Этанол” (И это все о нем?)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67544" y="1556792"/>
            <a:ext cx="3960440" cy="4968552"/>
          </a:xfrm>
        </p:spPr>
        <p:txBody>
          <a:bodyPr>
            <a:normAutofit fontScale="70000" lnSpcReduction="20000"/>
          </a:bodyPr>
          <a:lstStyle/>
          <a:p>
            <a:r>
              <a:rPr lang="ru-RU" sz="2500" dirty="0"/>
              <a:t>Формула этанола С2Н5ОН.</a:t>
            </a:r>
          </a:p>
          <a:p>
            <a:r>
              <a:rPr lang="ru-RU" sz="2500" dirty="0"/>
              <a:t>Это предельный одноатомный спирт.</a:t>
            </a:r>
          </a:p>
          <a:p>
            <a:r>
              <a:rPr lang="ru-RU" sz="2500" dirty="0"/>
              <a:t>Это газ, хорошо растворимый в воде.</a:t>
            </a:r>
          </a:p>
          <a:p>
            <a:r>
              <a:rPr lang="ru-RU" sz="2500" dirty="0"/>
              <a:t>Имеет характерный запах и жгучий вкус.</a:t>
            </a:r>
          </a:p>
          <a:p>
            <a:r>
              <a:rPr lang="ru-RU" sz="2500" dirty="0"/>
              <a:t>Этанол называют древесным спиртом.</a:t>
            </a:r>
          </a:p>
          <a:p>
            <a:r>
              <a:rPr lang="ru-RU" sz="2500" dirty="0"/>
              <a:t>Последующий гомолог этанола – </a:t>
            </a:r>
            <a:r>
              <a:rPr lang="ru-RU" sz="2500" dirty="0" err="1"/>
              <a:t>пропанол</a:t>
            </a:r>
            <a:r>
              <a:rPr lang="ru-RU" sz="2500" dirty="0"/>
              <a:t>.</a:t>
            </a:r>
          </a:p>
          <a:p>
            <a:r>
              <a:rPr lang="ru-RU" sz="2500" dirty="0"/>
              <a:t>Для этанола возможна изомерия положения ОН-группы.</a:t>
            </a:r>
          </a:p>
          <a:p>
            <a:r>
              <a:rPr lang="ru-RU" sz="2500" dirty="0"/>
              <a:t>Для этанола возможна изомерия углеродного скелета.</a:t>
            </a:r>
          </a:p>
          <a:p>
            <a:r>
              <a:rPr lang="ru-RU" sz="2500" dirty="0"/>
              <a:t>Для этанола возможна межклассовая изомерия.</a:t>
            </a:r>
          </a:p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4283968" y="1484784"/>
            <a:ext cx="4608512" cy="5328592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Между молекулами этанола есть водородные связи.</a:t>
            </a:r>
          </a:p>
          <a:p>
            <a:r>
              <a:rPr lang="ru-RU" dirty="0"/>
              <a:t>Этанол лучше растворим в воде, чем </a:t>
            </a:r>
            <a:r>
              <a:rPr lang="ru-RU" dirty="0" err="1"/>
              <a:t>этандиол</a:t>
            </a:r>
            <a:r>
              <a:rPr lang="ru-RU" dirty="0"/>
              <a:t>.</a:t>
            </a:r>
          </a:p>
          <a:p>
            <a:r>
              <a:rPr lang="ru-RU" dirty="0"/>
              <a:t>Этанол можно получить спиртовым брожением глюкозы.</a:t>
            </a:r>
          </a:p>
          <a:p>
            <a:r>
              <a:rPr lang="ru-RU" dirty="0"/>
              <a:t>Этанол взаимодействует с натрием.</a:t>
            </a:r>
          </a:p>
          <a:p>
            <a:r>
              <a:rPr lang="ru-RU" dirty="0"/>
              <a:t>При этом образуется </a:t>
            </a:r>
            <a:r>
              <a:rPr lang="ru-RU" dirty="0" err="1"/>
              <a:t>метилат</a:t>
            </a:r>
            <a:r>
              <a:rPr lang="ru-RU" dirty="0"/>
              <a:t> натрия.</a:t>
            </a:r>
          </a:p>
          <a:p>
            <a:r>
              <a:rPr lang="ru-RU" dirty="0"/>
              <a:t>Этанол взаимодействует с гидроксидом натрия.</a:t>
            </a:r>
          </a:p>
          <a:p>
            <a:r>
              <a:rPr lang="ru-RU" dirty="0"/>
              <a:t>При окислении этанола перманганатом калия образуется </a:t>
            </a:r>
            <a:r>
              <a:rPr lang="ru-RU" dirty="0" err="1"/>
              <a:t>этаналь</a:t>
            </a:r>
            <a:r>
              <a:rPr lang="ru-RU" dirty="0"/>
              <a:t>.</a:t>
            </a:r>
          </a:p>
          <a:p>
            <a:r>
              <a:rPr lang="ru-RU" dirty="0"/>
              <a:t>Этанол можно получить гидролизом </a:t>
            </a:r>
            <a:r>
              <a:rPr lang="ru-RU" dirty="0" err="1"/>
              <a:t>хлорэтана</a:t>
            </a:r>
            <a:r>
              <a:rPr lang="ru-RU" dirty="0"/>
              <a:t> в присутствии спирта.</a:t>
            </a:r>
          </a:p>
          <a:p>
            <a:r>
              <a:rPr lang="ru-RU" dirty="0"/>
              <a:t>Этанол применяют для получения каучука.</a:t>
            </a:r>
          </a:p>
          <a:p>
            <a:r>
              <a:rPr lang="ru-RU" dirty="0"/>
              <a:t>При этом применяют реакцию Лебедева.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8437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427168" cy="1371600"/>
          </a:xfrm>
        </p:spPr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§17,</a:t>
            </a:r>
          </a:p>
          <a:p>
            <a:r>
              <a:rPr lang="ru-RU" sz="2800" dirty="0" smtClean="0"/>
              <a:t>записать </a:t>
            </a:r>
            <a:r>
              <a:rPr lang="ru-RU" sz="2800" dirty="0"/>
              <a:t>в тетради уравнения проведённых реакций, для ОВР составить электронный </a:t>
            </a:r>
            <a:r>
              <a:rPr lang="ru-RU" sz="2800" dirty="0" smtClean="0"/>
              <a:t>баланс или </a:t>
            </a:r>
            <a:r>
              <a:rPr lang="ru-RU" sz="2800" dirty="0"/>
              <a:t>для реакций ионного обмена записать полное и сокращённое ионные уравнения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83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урока: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7620000" cy="5001419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ru-RU" sz="2800" dirty="0" smtClean="0"/>
              <a:t>Изучить физические и химические свойства предельных одноатомных спиртов.</a:t>
            </a:r>
          </a:p>
          <a:p>
            <a:pPr marL="457200" indent="-457200">
              <a:buAutoNum type="arabicPeriod"/>
            </a:pPr>
            <a:r>
              <a:rPr lang="ru-RU" sz="2800" dirty="0" smtClean="0"/>
              <a:t>Изучить области применения </a:t>
            </a:r>
            <a:r>
              <a:rPr lang="ru-RU" sz="2800" dirty="0"/>
              <a:t>предельных одноатомных </a:t>
            </a:r>
            <a:r>
              <a:rPr lang="ru-RU" sz="2800" dirty="0" smtClean="0"/>
              <a:t>спиртов</a:t>
            </a:r>
          </a:p>
          <a:p>
            <a:pPr marL="457200" indent="-457200">
              <a:buAutoNum type="arabicPeriod"/>
            </a:pPr>
            <a:r>
              <a:rPr lang="ru-RU" sz="2800" dirty="0" smtClean="0"/>
              <a:t>Актуализировать знания из курса биологии о влиянии </a:t>
            </a:r>
            <a:r>
              <a:rPr lang="ru-RU" sz="2800" dirty="0"/>
              <a:t>спиртов на </a:t>
            </a:r>
            <a:r>
              <a:rPr lang="ru-RU" sz="2800" dirty="0" smtClean="0"/>
              <a:t>организм человека.</a:t>
            </a:r>
          </a:p>
          <a:p>
            <a:pPr marL="457200" indent="-457200">
              <a:buAutoNum type="arabicPeriod"/>
            </a:pPr>
            <a:endParaRPr lang="ru-RU" dirty="0" smtClean="0"/>
          </a:p>
          <a:p>
            <a:pPr marL="457200" indent="-457200">
              <a:buAutoNum type="arabicPeriod"/>
            </a:pPr>
            <a:endParaRPr lang="ru-RU" dirty="0" smtClean="0"/>
          </a:p>
          <a:p>
            <a:pPr marL="457200" indent="-457200">
              <a:buAutoNum type="arabicPeriod"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18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/>
              <a:t>Используя эмпирические формулы предельных одноатомных спиртов, составьте их структурные формулы и выведите общую формулу. </a:t>
            </a:r>
          </a:p>
          <a:p>
            <a:r>
              <a:rPr lang="ru-RU" sz="2800" dirty="0"/>
              <a:t>С2Н6О, С3СН8О, С5Н12О.</a:t>
            </a:r>
          </a:p>
          <a:p>
            <a:r>
              <a:rPr lang="ru-RU" sz="2800" dirty="0"/>
              <a:t>Дайте названия полученным веществам по номенклатуре.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421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003232" cy="1371600"/>
          </a:xfrm>
        </p:spPr>
        <p:txBody>
          <a:bodyPr/>
          <a:lstStyle/>
          <a:p>
            <a:r>
              <a:rPr lang="ru-RU" dirty="0" smtClean="0"/>
              <a:t>Изомерия спиртов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ru-RU" sz="4000" dirty="0" smtClean="0"/>
              <a:t>Изомерия углеродного скелета</a:t>
            </a:r>
          </a:p>
          <a:p>
            <a:pPr marL="457200" indent="-457200">
              <a:buAutoNum type="arabicPeriod"/>
            </a:pPr>
            <a:r>
              <a:rPr lang="ru-RU" sz="4000" dirty="0" smtClean="0"/>
              <a:t>Межклассовая изомерия</a:t>
            </a:r>
          </a:p>
          <a:p>
            <a:pPr marL="457200" indent="-457200">
              <a:buAutoNum type="arabicPeriod"/>
            </a:pPr>
            <a:r>
              <a:rPr lang="ru-RU" sz="4000" dirty="0" smtClean="0"/>
              <a:t>Изомерия положение функциональной группы</a:t>
            </a:r>
          </a:p>
          <a:p>
            <a:pPr marL="457200" indent="-457200">
              <a:buAutoNum type="arabicPeriod"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69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Физические свойства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3600" dirty="0" smtClean="0"/>
              <a:t>Низшие и средние члены ряда спиртов – жидкости с характерным запахом и жгучим вкусом</a:t>
            </a:r>
          </a:p>
          <a:p>
            <a:endParaRPr lang="ru-RU" sz="3600" dirty="0" smtClean="0"/>
          </a:p>
          <a:p>
            <a:r>
              <a:rPr lang="ru-RU" sz="3600" dirty="0" smtClean="0"/>
              <a:t>С увеличением углеродного радикала растворимость в воде снижается.</a:t>
            </a:r>
            <a:endParaRPr lang="ru-RU" sz="3600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248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Химические свойства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4400" dirty="0" smtClean="0"/>
              <a:t>Предельные одноатомные спирты:</a:t>
            </a:r>
          </a:p>
          <a:p>
            <a:r>
              <a:rPr lang="ru-RU" sz="4400" dirty="0" smtClean="0"/>
              <a:t>1. Взаимодействуют со щелочными и щелочно-земельными металлами с выделением водорода.</a:t>
            </a:r>
          </a:p>
          <a:p>
            <a:r>
              <a:rPr lang="ru-RU" sz="4400" dirty="0" smtClean="0"/>
              <a:t>2</a:t>
            </a:r>
            <a:r>
              <a:rPr lang="ru-RU" sz="4400" dirty="0"/>
              <a:t>. </a:t>
            </a:r>
            <a:r>
              <a:rPr lang="ru-RU" sz="4400" dirty="0" smtClean="0"/>
              <a:t>Первичным продуктом окисления спиртов являются альдегиды</a:t>
            </a:r>
            <a:endParaRPr lang="ru-RU" sz="4400" dirty="0"/>
          </a:p>
          <a:p>
            <a:r>
              <a:rPr lang="ru-RU" sz="4400" dirty="0" smtClean="0"/>
              <a:t>3</a:t>
            </a:r>
            <a:r>
              <a:rPr lang="ru-RU" sz="4400" dirty="0"/>
              <a:t>. </a:t>
            </a:r>
            <a:r>
              <a:rPr lang="ru-RU" sz="4400" dirty="0" smtClean="0"/>
              <a:t>Спирты горят с образованием углекислого газа и воды </a:t>
            </a:r>
            <a:endParaRPr lang="ru-RU" sz="4400" dirty="0"/>
          </a:p>
          <a:p>
            <a:endParaRPr lang="ru-RU" sz="4400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47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Применение спиртов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r>
              <a:rPr lang="ru-RU" sz="2800" dirty="0" smtClean="0"/>
              <a:t> «</a:t>
            </a:r>
            <a:r>
              <a:rPr lang="ru-RU" sz="2800" dirty="0"/>
              <a:t>Всё — яд, всё — лекарство; </a:t>
            </a:r>
            <a:endParaRPr lang="ru-RU" sz="2800" dirty="0" smtClean="0"/>
          </a:p>
          <a:p>
            <a:pPr algn="r"/>
            <a:r>
              <a:rPr lang="ru-RU" sz="2800" dirty="0" smtClean="0"/>
              <a:t>то </a:t>
            </a:r>
            <a:r>
              <a:rPr lang="ru-RU" sz="2800" dirty="0"/>
              <a:t>и другое определяет доза</a:t>
            </a:r>
            <a:r>
              <a:rPr lang="ru-RU" sz="2800" dirty="0" smtClean="0"/>
              <a:t>».</a:t>
            </a:r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pPr algn="r"/>
            <a:r>
              <a:rPr lang="ru-RU" dirty="0"/>
              <a:t> Парацельс - швейцарский алхимик, </a:t>
            </a:r>
            <a:endParaRPr lang="ru-RU" dirty="0" smtClean="0"/>
          </a:p>
          <a:p>
            <a:pPr algn="r"/>
            <a:r>
              <a:rPr lang="ru-RU" dirty="0" smtClean="0"/>
              <a:t>врач</a:t>
            </a:r>
            <a:r>
              <a:rPr lang="ru-RU" dirty="0"/>
              <a:t>, философ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2717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Применение этанола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84784"/>
            <a:ext cx="7620000" cy="504056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1. </a:t>
            </a:r>
            <a:r>
              <a:rPr lang="ru-RU" sz="2400" dirty="0" smtClean="0"/>
              <a:t>В </a:t>
            </a:r>
            <a:r>
              <a:rPr lang="ru-RU" sz="2400" dirty="0"/>
              <a:t>медицине для приготовления экстрактов из лекарственных растений, а также для дезинфекции.</a:t>
            </a:r>
          </a:p>
          <a:p>
            <a:r>
              <a:rPr lang="ru-RU" sz="2400" dirty="0" smtClean="0"/>
              <a:t>2. В </a:t>
            </a:r>
            <a:r>
              <a:rPr lang="ru-RU" sz="2400" dirty="0"/>
              <a:t>косметике и парфюмерии этанол — растворитель для духов и лосьонов.</a:t>
            </a:r>
          </a:p>
          <a:p>
            <a:r>
              <a:rPr lang="ru-RU" sz="2400" dirty="0" smtClean="0"/>
              <a:t>3. Этиловый </a:t>
            </a:r>
            <a:r>
              <a:rPr lang="ru-RU" sz="2400" dirty="0"/>
              <a:t>спирт употребляется при приготовлении различных спиртных напитков.</a:t>
            </a:r>
          </a:p>
          <a:p>
            <a:r>
              <a:rPr lang="ru-RU" sz="2400" dirty="0" smtClean="0"/>
              <a:t>4. В производстве уксусной кислоты, сложных эфиров, лаков, синтетических каучуков.</a:t>
            </a:r>
          </a:p>
          <a:p>
            <a:r>
              <a:rPr lang="ru-RU" sz="2400" dirty="0" smtClean="0"/>
              <a:t>5. Применение в качестве топлива. </a:t>
            </a:r>
            <a:r>
              <a:rPr lang="ru-RU" sz="2400" b="0" dirty="0" smtClean="0"/>
              <a:t>В 2019 году </a:t>
            </a:r>
            <a:r>
              <a:rPr lang="ru-RU" sz="2400" b="0" dirty="0"/>
              <a:t>доля этанола в мировом потреблении моторного топлива составила </a:t>
            </a:r>
            <a:r>
              <a:rPr lang="ru-RU" sz="2400" b="0" dirty="0" smtClean="0"/>
              <a:t>8,4% (89</a:t>
            </a:r>
            <a:r>
              <a:rPr lang="ru-RU" sz="2400" b="0" dirty="0"/>
              <a:t>% </a:t>
            </a:r>
            <a:r>
              <a:rPr lang="ru-RU" sz="2400" b="0" dirty="0" smtClean="0"/>
              <a:t>приходится </a:t>
            </a:r>
            <a:r>
              <a:rPr lang="ru-RU" sz="2400" b="0" dirty="0"/>
              <a:t>на долю США и </a:t>
            </a:r>
            <a:r>
              <a:rPr lang="ru-RU" sz="2400" b="0" dirty="0" smtClean="0"/>
              <a:t>Бразилии)</a:t>
            </a:r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559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Применение метанола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1" y="1844824"/>
            <a:ext cx="5626968" cy="4281339"/>
          </a:xfrm>
        </p:spPr>
        <p:txBody>
          <a:bodyPr/>
          <a:lstStyle/>
          <a:p>
            <a:pPr lvl="0" fontAlgn="base">
              <a:lnSpc>
                <a:spcPct val="90000"/>
              </a:lnSpc>
              <a:spcAft>
                <a:spcPct val="0"/>
              </a:spcAft>
              <a:buClr>
                <a:srgbClr val="37399B"/>
              </a:buClr>
            </a:pPr>
            <a:r>
              <a:rPr lang="ru-RU" altLang="ru-RU" kern="0" dirty="0">
                <a:solidFill>
                  <a:srgbClr val="000000"/>
                </a:solidFill>
              </a:rPr>
              <a:t> </a:t>
            </a:r>
            <a:r>
              <a:rPr lang="ru-RU" altLang="ru-RU" kern="0" dirty="0" smtClean="0">
                <a:solidFill>
                  <a:srgbClr val="000000"/>
                </a:solidFill>
              </a:rPr>
              <a:t>	Применяется  </a:t>
            </a:r>
            <a:r>
              <a:rPr lang="ru-RU" altLang="ru-RU" kern="0" dirty="0">
                <a:solidFill>
                  <a:srgbClr val="000000"/>
                </a:solidFill>
              </a:rPr>
              <a:t>в качестве растворителя и </a:t>
            </a:r>
            <a:r>
              <a:rPr lang="ru-RU" altLang="ru-RU" kern="0" dirty="0" smtClean="0">
                <a:solidFill>
                  <a:srgbClr val="000000"/>
                </a:solidFill>
              </a:rPr>
              <a:t> топлива </a:t>
            </a:r>
            <a:r>
              <a:rPr lang="ru-RU" altLang="ru-RU" kern="0" dirty="0">
                <a:solidFill>
                  <a:srgbClr val="000000"/>
                </a:solidFill>
              </a:rPr>
              <a:t>в двигателях внутреннего сгорания</a:t>
            </a:r>
            <a:r>
              <a:rPr lang="ru-RU" altLang="ru-RU" kern="0" dirty="0" smtClean="0">
                <a:solidFill>
                  <a:srgbClr val="000000"/>
                </a:solidFill>
              </a:rPr>
              <a:t>.</a:t>
            </a:r>
          </a:p>
          <a:p>
            <a:pPr lvl="0" fontAlgn="base">
              <a:lnSpc>
                <a:spcPct val="90000"/>
              </a:lnSpc>
              <a:spcAft>
                <a:spcPct val="0"/>
              </a:spcAft>
              <a:buClr>
                <a:srgbClr val="37399B"/>
              </a:buClr>
            </a:pPr>
            <a:endParaRPr lang="ru-RU" altLang="ru-RU" kern="0" dirty="0" smtClean="0">
              <a:solidFill>
                <a:srgbClr val="000000"/>
              </a:solidFill>
            </a:endParaRPr>
          </a:p>
          <a:p>
            <a:pPr marL="342900" lvl="0" indent="-342900" fontAlgn="base">
              <a:lnSpc>
                <a:spcPct val="90000"/>
              </a:lnSpc>
              <a:spcAft>
                <a:spcPct val="0"/>
              </a:spcAft>
              <a:buClr>
                <a:srgbClr val="37399B"/>
              </a:buClr>
            </a:pPr>
            <a:r>
              <a:rPr lang="ru-RU" altLang="ru-RU" kern="0" dirty="0" smtClean="0">
                <a:solidFill>
                  <a:srgbClr val="000000"/>
                </a:solidFill>
              </a:rPr>
              <a:t> 		Метанол  - страшный яд!!!!</a:t>
            </a:r>
          </a:p>
          <a:p>
            <a:pPr marL="342900" lvl="0" indent="-342900" fontAlgn="base">
              <a:lnSpc>
                <a:spcPct val="90000"/>
              </a:lnSpc>
              <a:spcAft>
                <a:spcPct val="0"/>
              </a:spcAft>
              <a:buClr>
                <a:srgbClr val="37399B"/>
              </a:buClr>
            </a:pPr>
            <a:endParaRPr lang="ru-RU" altLang="ru-RU" kern="0" dirty="0">
              <a:solidFill>
                <a:srgbClr val="000000"/>
              </a:solidFill>
            </a:endParaRPr>
          </a:p>
          <a:p>
            <a:r>
              <a:rPr lang="ru-RU" altLang="ru-RU" dirty="0" smtClean="0"/>
              <a:t>	Ядовитое </a:t>
            </a:r>
            <a:r>
              <a:rPr lang="ru-RU" altLang="ru-RU" dirty="0"/>
              <a:t>действие метанола </a:t>
            </a:r>
            <a:r>
              <a:rPr lang="ru-RU" altLang="ru-RU" dirty="0" smtClean="0"/>
              <a:t>основано </a:t>
            </a:r>
            <a:r>
              <a:rPr lang="ru-RU" altLang="ru-RU" dirty="0"/>
              <a:t>на поражении нервной и сосудистой системы. Приём внутрь 5—10 мл метанола приводит к тяжёлому отравлению, а 30 мл и более — к смерти.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9</a:t>
            </a:fld>
            <a:endParaRPr lang="ru-RU"/>
          </a:p>
        </p:txBody>
      </p:sp>
      <p:pic>
        <p:nvPicPr>
          <p:cNvPr id="5" name="Picture 6" descr="Плакат, 194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" t="713" r="1926" b="17578"/>
          <a:stretch>
            <a:fillRect/>
          </a:stretch>
        </p:blipFill>
        <p:spPr>
          <a:xfrm>
            <a:off x="6277467" y="1772816"/>
            <a:ext cx="2636837" cy="34274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44176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789</TotalTime>
  <Words>680</Words>
  <Application>Microsoft Office PowerPoint</Application>
  <PresentationFormat>Экран (4:3)</PresentationFormat>
  <Paragraphs>98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Главная</vt:lpstr>
      <vt:lpstr>     Предельные  Одноатомные спирты</vt:lpstr>
      <vt:lpstr>Цель урока: </vt:lpstr>
      <vt:lpstr>Презентация PowerPoint</vt:lpstr>
      <vt:lpstr>Изомерия спиртов</vt:lpstr>
      <vt:lpstr>Физические свойства</vt:lpstr>
      <vt:lpstr>Химические свойства</vt:lpstr>
      <vt:lpstr>Применение спиртов</vt:lpstr>
      <vt:lpstr>Применение этанола</vt:lpstr>
      <vt:lpstr>Применение метанола</vt:lpstr>
      <vt:lpstr>Влияние этанола на организм человека</vt:lpstr>
      <vt:lpstr>Влияние этанола на организм человека</vt:lpstr>
      <vt:lpstr>Презентация PowerPoint</vt:lpstr>
      <vt:lpstr>Презентация PowerPoint</vt:lpstr>
      <vt:lpstr>Статистические данные</vt:lpstr>
      <vt:lpstr>Мини-тест по теме “Этанол” (И это все о нем?)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48</cp:revision>
  <dcterms:created xsi:type="dcterms:W3CDTF">2019-02-03T13:31:45Z</dcterms:created>
  <dcterms:modified xsi:type="dcterms:W3CDTF">2023-04-09T07:22:23Z</dcterms:modified>
</cp:coreProperties>
</file>