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73" r:id="rId3"/>
    <p:sldId id="277" r:id="rId4"/>
    <p:sldId id="274" r:id="rId5"/>
    <p:sldId id="296" r:id="rId6"/>
    <p:sldId id="299" r:id="rId7"/>
    <p:sldId id="300" r:id="rId8"/>
    <p:sldId id="297" r:id="rId9"/>
    <p:sldId id="298" r:id="rId10"/>
    <p:sldId id="301" r:id="rId11"/>
    <p:sldId id="302" r:id="rId12"/>
    <p:sldId id="303" r:id="rId13"/>
    <p:sldId id="304" r:id="rId14"/>
    <p:sldId id="307" r:id="rId15"/>
    <p:sldId id="310" r:id="rId16"/>
    <p:sldId id="311" r:id="rId17"/>
    <p:sldId id="309" r:id="rId18"/>
    <p:sldId id="316" r:id="rId19"/>
    <p:sldId id="308" r:id="rId20"/>
    <p:sldId id="313" r:id="rId21"/>
    <p:sldId id="314" r:id="rId22"/>
    <p:sldId id="312" r:id="rId23"/>
    <p:sldId id="315" r:id="rId24"/>
    <p:sldId id="317" r:id="rId25"/>
    <p:sldId id="318" r:id="rId26"/>
    <p:sldId id="271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93" autoAdjust="0"/>
  </p:normalViewPr>
  <p:slideViewPr>
    <p:cSldViewPr>
      <p:cViewPr>
        <p:scale>
          <a:sx n="100" d="100"/>
          <a:sy n="100" d="100"/>
        </p:scale>
        <p:origin x="-186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media/image3.jpeg" Type="http://schemas.openxmlformats.org/officeDocument/2006/relationships/image"/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для шаблонов\лу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50"/>
            <a:ext cx="9126538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6429375"/>
            <a:ext cx="121443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54346-CED5-4017-8452-17A32764A64C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0B66B-EB6E-4E94-96E4-0078CBB37E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9D1CA-B58C-4451-B079-B0AC15EB3983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69FBF-E036-4BAC-BB1B-CFB708F7E9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031C6-27C9-4D41-9366-AA9102F304DB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6CF22-20BD-4AC1-837E-FA371B477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1DD8A-88A2-4EF4-AC09-D9B04012AE01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058CB-7422-4955-B4EF-B8F58A1645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E9219-3CC1-4817-A133-9D0DBA522BEF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75238-AA29-4BCB-9945-A0FF74309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ADC9B-19AD-4812-91A6-1B8065587D54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F3882-E263-4C75-B46F-988DB3AF2B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3600F-68FF-4A18-9256-62B8E2FD47CD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2EAE0-423B-4D32-801E-8C9F822FF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ECFE7-8977-4541-AE55-A553A995E90C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66644-69FE-4907-AA02-0C4B23E31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AFA3F-49B6-44C7-AF12-47CAC19F4651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A5CB9-52F0-4E96-B478-324CD8DEE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DB21F-D235-46EA-AC5A-BCBAB456AB58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19AFF-3304-4833-8E7F-CC85C06CEB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8" Target="../slideLayouts/slideLayout8.xml" Type="http://schemas.openxmlformats.org/officeDocument/2006/relationships/slideLayout"/><Relationship Id="rId13" Target="../media/image1.gif" Type="http://schemas.openxmlformats.org/officeDocument/2006/relationships/image"/><Relationship Id="rId3" Target="../slideLayouts/slideLayout3.xml" Type="http://schemas.openxmlformats.org/officeDocument/2006/relationships/slideLayout"/><Relationship Id="rId7" Target="../slideLayouts/slideLayout7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1" Target="../slideLayouts/slideLayout1.xml" Type="http://schemas.openxmlformats.org/officeDocument/2006/relationships/slideLayout"/><Relationship Id="rId6" Target="../slideLayouts/slideLayout6.xml" Type="http://schemas.openxmlformats.org/officeDocument/2006/relationships/slideLayout"/><Relationship Id="rId11" Target="../slideLayouts/slideLayout11.xml" Type="http://schemas.openxmlformats.org/officeDocument/2006/relationships/slideLayout"/><Relationship Id="rId5" Target="../slideLayouts/slideLayout5.xml" Type="http://schemas.openxmlformats.org/officeDocument/2006/relationships/slideLayout"/><Relationship Id="rId10" Target="../slideLayouts/slideLayout10.xml" Type="http://schemas.openxmlformats.org/officeDocument/2006/relationships/slideLayout"/><Relationship Id="rId4" Target="../slideLayouts/slideLayout4.xml" Type="http://schemas.openxmlformats.org/officeDocument/2006/relationships/slideLayout"/><Relationship Id="rId9" Target="../slideLayouts/slideLayout9.xml" Type="http://schemas.openxmlformats.org/officeDocument/2006/relationships/slideLayout"/><Relationship Id="rId14" Target="../media/image2.jpeg" Type="http://schemas.openxmlformats.org/officeDocument/2006/relationships/image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Documents and Settings\Admin\Рабочий стол\для шаблонов\Копия луг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840E04-5B8B-4A6E-B28B-A715277F5D91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4F2746-256B-4ECE-AA0E-CC3F4886E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470025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«Сенсорное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детей раннего возраста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484862"/>
            <a:ext cx="2896482" cy="136815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Цомаева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Элина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Эльбрусовна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60648"/>
            <a:ext cx="71287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0" y="7018"/>
            <a:ext cx="9144000" cy="422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№7» г. Алагир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83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 этап – подготовительный 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820472" cy="5141168"/>
          </a:xfrm>
        </p:spPr>
        <p:txBody>
          <a:bodyPr/>
          <a:lstStyle/>
          <a:p>
            <a:pPr marL="0" indent="45720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800" b="1" i="1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Действия воспитателя:</a:t>
            </a:r>
            <a:endParaRPr lang="ru-RU" sz="1800" b="1" dirty="0">
              <a:solidFill>
                <a:srgbClr val="7030A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Выявление цели проекта, задачи. </a:t>
            </a:r>
          </a:p>
          <a:p>
            <a:pPr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Изучение литературы по теме проекта. </a:t>
            </a:r>
          </a:p>
          <a:p>
            <a:pPr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Подбор дидактических игр и дидактического материала. </a:t>
            </a:r>
          </a:p>
          <a:p>
            <a:pPr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Создание развивающей среды и условий для успешного использования дидактических игр. </a:t>
            </a:r>
          </a:p>
          <a:p>
            <a:pPr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Беседа с родителями о предстоящем проекте. </a:t>
            </a:r>
          </a:p>
          <a:p>
            <a:pPr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Подготовка консультации для родителей </a:t>
            </a:r>
          </a:p>
          <a:p>
            <a:pPr marL="0" indent="45720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800" b="1" i="1" dirty="0" smtClean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Действия </a:t>
            </a:r>
            <a:r>
              <a:rPr lang="ru-RU" sz="1800" b="1" i="1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детей:</a:t>
            </a:r>
            <a:endParaRPr lang="ru-RU" sz="1800" b="1" dirty="0">
              <a:solidFill>
                <a:srgbClr val="7030A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Эмоциональный отклик на сложившуюся ситуацию. </a:t>
            </a:r>
          </a:p>
          <a:p>
            <a:pPr marL="0" indent="45720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800" b="1" i="1" dirty="0" smtClean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Действия </a:t>
            </a:r>
            <a:r>
              <a:rPr lang="ru-RU" sz="1800" b="1" i="1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членов семьи </a:t>
            </a:r>
            <a:endParaRPr lang="ru-RU" sz="1800" b="1" dirty="0">
              <a:solidFill>
                <a:srgbClr val="7030A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Знакомство с темой проекта. </a:t>
            </a:r>
          </a:p>
          <a:p>
            <a:pPr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Индивидуальные беседы, с целью выяснения знаний родителей о сенсорном развитии. </a:t>
            </a:r>
          </a:p>
          <a:p>
            <a:pPr marL="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527358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7576"/>
            <a:ext cx="9108504" cy="70027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732213"/>
              </p:ext>
            </p:extLst>
          </p:nvPr>
        </p:nvGraphicFramePr>
        <p:xfrm>
          <a:off x="179512" y="908720"/>
          <a:ext cx="8677869" cy="5803913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403648"/>
                <a:gridCol w="7274221"/>
              </a:tblGrid>
              <a:tr h="226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«Большие и маленькие»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НОД рисование в нетрадиционной технике ладошками: «Солнышко»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336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«Собери картину»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Консультация для родителей «Развитие сенсорных способностей детей раннего возраста 2-3 лет».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226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«Один – много»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П/и «Моя семья»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226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НОД «Геометрические фигуры»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«Найди свой домик»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226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Родительское собрание на тему: проекта: «Сенсорное воспитание»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Игра на слуховое восприятие «Угадай, что звучит?» 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226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«Чудесный мешочек»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«Собираем урожай»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226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Игра – занятие «Оденем куклу Катю на прогулку».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Ткани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226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«Чудесные Пазлы»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Консультация с родителями: «Какие игры развивают </a:t>
                      </a:r>
                      <a:r>
                        <a:rPr lang="ru-RU" sz="9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сенсорику</a:t>
                      </a: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226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Игры за ленточным столом: развиваем мелкую моторику шнуровка, кнопки, геометрические фигуры.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226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Физическое развитие «Дорожка широкая и узкая»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«Построим башню»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226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«Угадай свой цвет»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Рассматривание и игры с плавающими предметами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226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«Посуда»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«Мешок с секретом» (фрукты, ягоды)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1158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18.10.2018 г.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Игры с цветным песком и формочками</a:t>
                      </a:r>
                      <a:endParaRPr lang="ru-RU" sz="9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226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Игры с сыпучими: крупы, камешки, фигурки.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«Собери пирамиду»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226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Осязательное восприятие игры с принципами, предметами одежды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«Мы стираем»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336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Игры на зрительное восприятие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Найди фигуру по цвету»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«Найди свой домик»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226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«Собери лепестки для цветка»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Консультация для родителей «Папки передвижки»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226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«Угадай на вкус»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Консультация для родителей «Игры детей дома»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  <a:tr h="226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26.10.2018 г.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«Тепло – холодно»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 упр. «Чем пахнет цветок»</a:t>
                      </a:r>
                      <a:endParaRPr lang="ru-RU" sz="9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822" marR="17822" marT="5456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933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8712968" cy="262088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ООД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«Полезные и вкусные фрукты и овощи»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Выставка «Развиваемся играя»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Защита проекта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38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392"/>
            <a:ext cx="3851920" cy="6847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-9928"/>
            <a:ext cx="385762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7473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858" y="3356992"/>
            <a:ext cx="5852142" cy="3291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"/>
          <a:stretch/>
        </p:blipFill>
        <p:spPr>
          <a:xfrm>
            <a:off x="0" y="188640"/>
            <a:ext cx="5852143" cy="3341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215312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54" y="188640"/>
            <a:ext cx="6108171" cy="3435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"/>
          <a:stretch/>
        </p:blipFill>
        <p:spPr>
          <a:xfrm>
            <a:off x="2931881" y="3533341"/>
            <a:ext cx="6108171" cy="3078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2490662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-5730"/>
            <a:ext cx="385762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4624"/>
            <a:ext cx="385762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2202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52" y="696834"/>
            <a:ext cx="3851920" cy="2166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04664"/>
            <a:ext cx="3851920" cy="2166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29000"/>
            <a:ext cx="3995936" cy="2247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436" y="4005064"/>
            <a:ext cx="4427984" cy="2490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066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3305966" cy="587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32656"/>
            <a:ext cx="3305966" cy="587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32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85" y="4013684"/>
            <a:ext cx="3780115" cy="2835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88640"/>
            <a:ext cx="2340565" cy="4161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60648"/>
            <a:ext cx="5004048" cy="3753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2785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72816"/>
            <a:ext cx="5112568" cy="403244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indent="450000" marL="0">
              <a:spcBef>
                <a:spcPts val="0"/>
              </a:spcBef>
              <a:buFont charset="2" pitchFamily="2" typeface="Wingdings"/>
              <a:buNone/>
            </a:pPr>
            <a:r>
              <a:rPr altLang="ru-RU" b="1" dirty="0" lang="ru-RU" smtClean="0" sz="2400">
                <a:latin charset="0" pitchFamily="18" typeface="Times New Roman"/>
                <a:cs charset="0" pitchFamily="18" typeface="Times New Roman"/>
              </a:rPr>
              <a:t>Мир </a:t>
            </a:r>
            <a:r>
              <a:rPr altLang="ru-RU" b="1" dirty="0" lang="ru-RU" smtClean="0" sz="2400">
                <a:latin charset="0" pitchFamily="18" typeface="Times New Roman"/>
                <a:cs charset="0" pitchFamily="18" typeface="Times New Roman"/>
              </a:rPr>
              <a:t>входит в сознание человека лишь через дверь органов внешних чувств. </a:t>
            </a:r>
            <a:endParaRPr altLang="ru-RU" b="1" dirty="0" lang="ru-RU" smtClean="0" sz="2400">
              <a:latin charset="0" pitchFamily="18" typeface="Times New Roman"/>
              <a:cs charset="0" pitchFamily="18" typeface="Times New Roman"/>
            </a:endParaRPr>
          </a:p>
          <a:p>
            <a:pPr algn="ctr" indent="450000" marL="0">
              <a:spcBef>
                <a:spcPts val="0"/>
              </a:spcBef>
              <a:buFont charset="2" pitchFamily="2" typeface="Wingdings"/>
              <a:buNone/>
            </a:pPr>
            <a:r>
              <a:rPr altLang="ru-RU" b="1" dirty="0" lang="ru-RU" smtClean="0" sz="2400">
                <a:latin charset="0" pitchFamily="18" typeface="Times New Roman"/>
                <a:cs charset="0" pitchFamily="18" typeface="Times New Roman"/>
              </a:rPr>
              <a:t>Если </a:t>
            </a:r>
            <a:r>
              <a:rPr altLang="ru-RU" b="1" dirty="0" lang="ru-RU" smtClean="0" sz="2400">
                <a:latin charset="0" pitchFamily="18" typeface="Times New Roman"/>
                <a:cs charset="0" pitchFamily="18" typeface="Times New Roman"/>
              </a:rPr>
              <a:t>она закрыта, то он не может войти в него, не может вступить </a:t>
            </a:r>
            <a:r>
              <a:rPr altLang="ru-RU" b="1" dirty="0" lang="ru-RU" smtClean="0" sz="2400">
                <a:latin charset="0" pitchFamily="18" typeface="Times New Roman"/>
                <a:cs charset="0" pitchFamily="18" typeface="Times New Roman"/>
              </a:rPr>
              <a:t>с ним </a:t>
            </a:r>
            <a:r>
              <a:rPr altLang="ru-RU" b="1" dirty="0" lang="ru-RU" smtClean="0" sz="2400">
                <a:latin charset="0" pitchFamily="18" typeface="Times New Roman"/>
                <a:cs charset="0" pitchFamily="18" typeface="Times New Roman"/>
              </a:rPr>
              <a:t>в связь.  </a:t>
            </a:r>
          </a:p>
          <a:p>
            <a:pPr algn="ctr" indent="450000" marL="0">
              <a:spcBef>
                <a:spcPts val="0"/>
              </a:spcBef>
              <a:buFont charset="2" pitchFamily="2" typeface="Wingdings"/>
              <a:buNone/>
            </a:pPr>
            <a:r>
              <a:rPr altLang="ru-RU" b="1" dirty="0" lang="ru-RU" smtClean="0" sz="2400">
                <a:latin charset="0" pitchFamily="18" typeface="Times New Roman"/>
                <a:cs charset="0" pitchFamily="18" typeface="Times New Roman"/>
              </a:rPr>
              <a:t>Мир тогда не существует </a:t>
            </a:r>
            <a:r>
              <a:rPr altLang="ru-RU" b="1" dirty="0" lang="ru-RU" smtClean="0" sz="2400">
                <a:latin charset="0" pitchFamily="18" typeface="Times New Roman"/>
                <a:cs charset="0" pitchFamily="18" typeface="Times New Roman"/>
              </a:rPr>
              <a:t>для сознания</a:t>
            </a:r>
            <a:r>
              <a:rPr altLang="ru-RU" b="1" dirty="0" lang="ru-RU" smtClean="0" sz="2400">
                <a:latin charset="0" pitchFamily="18" typeface="Times New Roman"/>
                <a:cs charset="0" pitchFamily="18" typeface="Times New Roman"/>
              </a:rPr>
              <a:t>.</a:t>
            </a:r>
          </a:p>
          <a:p>
            <a:pPr algn="ctr" indent="450000" marL="0">
              <a:spcBef>
                <a:spcPts val="0"/>
              </a:spcBef>
              <a:buFont charset="2" pitchFamily="2" typeface="Wingdings"/>
              <a:buNone/>
            </a:pPr>
            <a:r>
              <a:rPr altLang="ru-RU" b="1" dirty="0" lang="ru-RU" smtClean="0" sz="2400">
                <a:latin charset="0" pitchFamily="18" typeface="Times New Roman"/>
                <a:cs charset="0" pitchFamily="18" typeface="Times New Roman"/>
              </a:rPr>
              <a:t>      </a:t>
            </a:r>
          </a:p>
          <a:p>
            <a:pPr algn="ctr" indent="450000" marL="0">
              <a:spcBef>
                <a:spcPts val="0"/>
              </a:spcBef>
              <a:buFont charset="2" pitchFamily="2" typeface="Wingdings"/>
              <a:buNone/>
            </a:pPr>
            <a:r>
              <a:rPr altLang="ru-RU" b="1" dirty="0" lang="ru-RU" smtClean="0" sz="2400">
                <a:latin charset="0" pitchFamily="18" typeface="Times New Roman"/>
                <a:cs charset="0" pitchFamily="18" typeface="Times New Roman"/>
              </a:rPr>
              <a:t>Б. </a:t>
            </a:r>
            <a:r>
              <a:rPr altLang="ru-RU" b="1" dirty="0" err="1" lang="ru-RU" smtClean="0" sz="2400">
                <a:latin charset="0" pitchFamily="18" typeface="Times New Roman"/>
                <a:cs charset="0" pitchFamily="18" typeface="Times New Roman"/>
              </a:rPr>
              <a:t>Прейер</a:t>
            </a:r>
            <a:endParaRPr altLang="ru-RU" b="1" dirty="0" lang="ru-RU" smtClean="0" sz="2400">
              <a:latin charset="0" pitchFamily="18" typeface="Times New Roman"/>
              <a:cs charset="0" pitchFamily="18" typeface="Times New Roman"/>
            </a:endParaRPr>
          </a:p>
          <a:p>
            <a:endParaRPr dirty="0" lang="ru-RU" sz="26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Documents and Settings\Katia\Мои документы\Мои рисунки\foto_92084.jpg" id="4" name="Picture 2"/>
          <p:cNvPicPr>
            <a:picLocks noChangeArrowheads="1" noChangeAspect="1"/>
          </p:cNvPicPr>
          <p:nvPr/>
        </p:nvPicPr>
        <p:blipFill>
          <a:blip cstate="print" r:embed="rId2"/>
          <a:srcRect b="134"/>
          <a:stretch>
            <a:fillRect/>
          </a:stretch>
        </p:blipFill>
        <p:spPr bwMode="auto">
          <a:xfrm>
            <a:off x="5378896" y="1772816"/>
            <a:ext cx="3662082" cy="4032448"/>
          </a:xfrm>
          <a:prstGeom prst="rect">
            <a:avLst/>
          </a:prstGeom>
          <a:noFill/>
          <a:ln w="9525">
            <a:solidFill>
              <a:srgbClr val="FF7C80"/>
            </a:solidFill>
            <a:miter lim="800000"/>
            <a:headEnd/>
            <a:tailEnd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397130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8287"/>
            <a:ext cx="385762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8287"/>
            <a:ext cx="385762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8065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652" y="548680"/>
            <a:ext cx="4191930" cy="5589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19" y="1543100"/>
            <a:ext cx="4800533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0856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3495"/>
            <a:ext cx="385762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8206"/>
            <a:ext cx="385762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0714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362" y="836712"/>
            <a:ext cx="2997333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5634504" cy="3169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653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60648"/>
            <a:ext cx="3224957" cy="573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" l="14" r="113"/>
          <a:stretch/>
        </p:blipFill>
        <p:spPr>
          <a:xfrm>
            <a:off x="4860032" y="332656"/>
            <a:ext cx="3864634" cy="5357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77969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86" y="836712"/>
            <a:ext cx="4211960" cy="3158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068960"/>
            <a:ext cx="4716016" cy="3537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16632"/>
            <a:ext cx="3563888" cy="2672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914624"/>
      </p:ext>
    </p:extLst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-32345" y="260648"/>
            <a:ext cx="914354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</a:bodyPr>
          <a:lstStyle>
            <a:lvl1pPr algn="ctr" eaLnBrk="1" fontAlgn="base" hangingPunct="1" rtl="0">
              <a:spcBef>
                <a:spcPct val="0"/>
              </a:spcBef>
              <a:spcAft>
                <a:spcPct val="0"/>
              </a:spcAft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eaLnBrk="1" fontAlgn="base" hangingPunct="1" rtl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charset="0" pitchFamily="34" typeface="Calibri"/>
              </a:defRPr>
            </a:lvl2pPr>
            <a:lvl3pPr algn="ctr" eaLnBrk="1" fontAlgn="base" hangingPunct="1" rtl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charset="0" pitchFamily="34" typeface="Calibri"/>
              </a:defRPr>
            </a:lvl3pPr>
            <a:lvl4pPr algn="ctr" eaLnBrk="1" fontAlgn="base" hangingPunct="1" rtl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charset="0" pitchFamily="34" typeface="Calibri"/>
              </a:defRPr>
            </a:lvl4pPr>
            <a:lvl5pPr algn="ctr" eaLnBrk="1" fontAlgn="base" hangingPunct="1" rtl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charset="0" pitchFamily="34" typeface="Calibri"/>
              </a:defRPr>
            </a:lvl5pPr>
            <a:lvl6pPr algn="ctr" eaLnBrk="1" fontAlgn="base" hangingPunct="1" marL="457200" rtl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charset="0" pitchFamily="34" typeface="Calibri"/>
              </a:defRPr>
            </a:lvl6pPr>
            <a:lvl7pPr algn="ctr" eaLnBrk="1" fontAlgn="base" hangingPunct="1" marL="914400" rtl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charset="0" pitchFamily="34" typeface="Calibri"/>
              </a:defRPr>
            </a:lvl7pPr>
            <a:lvl8pPr algn="ctr" eaLnBrk="1" fontAlgn="base" hangingPunct="1" marL="1371600" rtl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charset="0" pitchFamily="34" typeface="Calibri"/>
              </a:defRPr>
            </a:lvl8pPr>
            <a:lvl9pPr algn="ctr" eaLnBrk="1" fontAlgn="base" hangingPunct="1" marL="1828800" rtl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charset="0" pitchFamily="34" typeface="Calibri"/>
              </a:defRPr>
            </a:lvl9pPr>
          </a:lstStyle>
          <a:p>
            <a:pPr>
              <a:defRPr/>
            </a:pPr>
            <a:r>
              <a:rPr b="1" dirty="0" lang="ru-RU" smtClean="0">
                <a:solidFill>
                  <a:srgbClr val="7030A0"/>
                </a:solidFill>
                <a:latin charset="0" pitchFamily="18" typeface="Times New Roman"/>
                <a:cs charset="0" pitchFamily="18" typeface="Times New Roman"/>
              </a:rPr>
              <a:t>Спасибо за внимание!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/>
          <a:stretch/>
        </p:blipFill>
        <p:spPr>
          <a:xfrm>
            <a:off x="1623105" y="1419249"/>
            <a:ext cx="5832648" cy="52296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96752"/>
          </a:xfrm>
        </p:spPr>
        <p:txBody>
          <a:bodyPr/>
          <a:lstStyle/>
          <a:p>
            <a:r>
              <a:rPr lang="ru-RU" sz="2800" b="1" dirty="0">
                <a:solidFill>
                  <a:schemeClr val="hlink"/>
                </a:solidFill>
              </a:rPr>
              <a:t/>
            </a:r>
            <a:br>
              <a:rPr lang="ru-RU" sz="2800" b="1" dirty="0">
                <a:solidFill>
                  <a:schemeClr val="hlink"/>
                </a:solidFill>
              </a:rPr>
            </a:br>
            <a:r>
              <a:rPr lang="ru-RU" sz="4000" b="1" cap="all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СЕНСОРНЫХ ОЩУЩЕНИЙ</a:t>
            </a:r>
            <a:r>
              <a:rPr lang="ru-RU" sz="5400" b="1" dirty="0">
                <a:solidFill>
                  <a:schemeClr val="hlink"/>
                </a:solidFill>
              </a:rPr>
              <a:t/>
            </a:r>
            <a:br>
              <a:rPr lang="ru-RU" sz="5400" b="1" dirty="0">
                <a:solidFill>
                  <a:schemeClr val="hlink"/>
                </a:solidFill>
              </a:rPr>
            </a:br>
            <a:endParaRPr lang="ru-RU" sz="5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визуальные (зрительные);</a:t>
            </a:r>
          </a:p>
          <a:p>
            <a:pPr lvl="0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осязательные;</a:t>
            </a:r>
          </a:p>
          <a:p>
            <a:pPr lvl="0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обонятельные;</a:t>
            </a:r>
          </a:p>
          <a:p>
            <a:pPr lvl="0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слуховые;</a:t>
            </a:r>
          </a:p>
          <a:p>
            <a:pPr lvl="0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вкусовые.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532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0" y="620688"/>
            <a:ext cx="9108554" cy="5312062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Сенсорное развитие ребенка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развитие его восприятия и формирование представлений о внешних свойствах предметов: их форме, цвете, величине, положении в пространстве, а также запахе, вкусе и т. п. 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Сенсорное развитие – фундамент формирующегося интеллекта.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5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4138"/>
            <a:ext cx="9144000" cy="139863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6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556792"/>
            <a:ext cx="9144000" cy="4608512"/>
          </a:xfrm>
        </p:spPr>
        <p:txBody>
          <a:bodyPr/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основной общеобразовательной программе детского сада на первый план выдвигается развивающая функция образования, обеспечивающая становление личности ребенка и ориентирующая педагога на его индивидуальные особенности. В Программе комплексно представлены все основные содержательные линии воспитания и образования. Отдельным разделом в содержании образовательной области «Познание» представлено «Сенсорное развитие», которое направлено на формирование у детей всех возрастных групп познавательных интересов и на их интеллектуальное развитие.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490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8" y="0"/>
            <a:ext cx="9142462" cy="1412776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у детей познавательных интересов, интеллектуального развития детей.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720" y="1412776"/>
            <a:ext cx="9144719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познавательно – исследовательской и продуктивной (конструктивной) деятельности;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элементарных математических представлений;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целостной картины мира, расширение кругозора детей;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Обогащение непосредственно чувственного опыта детей в разных видах деятельности;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Установление сходства и различия между предметами, имеющими одинаковое название;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умение называть свойства предметов.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754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581865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месяц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практико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– ориентировочный.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родители, воспитатели.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077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998"/>
            <a:ext cx="9144000" cy="1327770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Предполагаемый результат: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484784"/>
            <a:ext cx="9144000" cy="2698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ea typeface="Calibri"/>
                <a:cs typeface="Times New Roman" pitchFamily="18" charset="0"/>
              </a:rPr>
              <a:t>Овладение 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детьми сенсорными эталонами и развитие мелкой моторики в соответствии с поставленными задачами ;</a:t>
            </a:r>
          </a:p>
          <a:p>
            <a:pPr marL="457200" indent="-4572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ea typeface="Calibri"/>
                <a:cs typeface="Times New Roman" pitchFamily="18" charset="0"/>
              </a:rPr>
              <a:t>Привлечение 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родителей к изготовлению дидактических игр по </a:t>
            </a:r>
            <a:r>
              <a:rPr lang="ru-RU" sz="2800" dirty="0" err="1">
                <a:latin typeface="Times New Roman" pitchFamily="18" charset="0"/>
                <a:ea typeface="Calibri"/>
                <a:cs typeface="Times New Roman" pitchFamily="18" charset="0"/>
              </a:rPr>
              <a:t>сенсорике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и мелкой моторике рук. </a:t>
            </a:r>
          </a:p>
        </p:txBody>
      </p:sp>
    </p:spTree>
    <p:extLst>
      <p:ext uri="{BB962C8B-B14F-4D97-AF65-F5344CB8AC3E}">
        <p14:creationId xmlns:p14="http://schemas.microsoft.com/office/powerpoint/2010/main" val="88955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90031"/>
            <a:ext cx="91440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Постановка проблемы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7988" y="1474916"/>
            <a:ext cx="9151987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 детей, пришедших в детский сад в возрасте 2 – 3 лет, очень слабо развита мелкая моторика рук и практически не сформированы сенсорные понятия. Это выясняется в ходе наблюдения за детьми. Поэтому, одним из основных направлений в работе с детьми является их сенсорное развитие и развитие мелкой моторики рук.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880695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растные особенности детей третьего года жизн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Возрастные особенности детей третьего года жизни</Template>
  <TotalTime>2175</TotalTime>
  <Words>692</Words>
  <Application>Microsoft Office PowerPoint</Application>
  <PresentationFormat>Экран (4:3)</PresentationFormat>
  <Paragraphs>108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Возрастные особенности детей третьего года жизни</vt:lpstr>
      <vt:lpstr>  Проект  «Сенсорное развитие детей раннего возраста»</vt:lpstr>
      <vt:lpstr>Презентация PowerPoint</vt:lpstr>
      <vt:lpstr> ВИДЫ СЕНСОРНЫХ ОЩУЩЕНИЙ </vt:lpstr>
      <vt:lpstr>Презентация PowerPoint</vt:lpstr>
      <vt:lpstr>Актуальность</vt:lpstr>
      <vt:lpstr>Цель: развитие у детей познавательных интересов, интеллектуального развития детей.</vt:lpstr>
      <vt:lpstr>Продолжительность проекта:  1 месяц  Тип проекта:  практико – ориентировочный.  Участники проекта:  дети, родители, воспитатели.</vt:lpstr>
      <vt:lpstr>Предполагаемый результат:</vt:lpstr>
      <vt:lpstr>Презентация PowerPoint</vt:lpstr>
      <vt:lpstr>1 этап – подготовительный </vt:lpstr>
      <vt:lpstr>Основной этап</vt:lpstr>
      <vt:lpstr>Заключительный этап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Возрастные особенности детей 2 – 3 лет.</dc:title>
  <dc:creator>Б.П.Г.</dc:creator>
  <cp:lastModifiedBy>ADMIN</cp:lastModifiedBy>
  <cp:revision>94</cp:revision>
  <dcterms:created xsi:type="dcterms:W3CDTF">2013-11-18T18:26:32Z</dcterms:created>
  <dcterms:modified xsi:type="dcterms:W3CDTF">2023-03-11T09:41:32Z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1367005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