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4" r:id="rId8"/>
    <p:sldId id="259" r:id="rId9"/>
    <p:sldId id="269" r:id="rId10"/>
    <p:sldId id="263" r:id="rId11"/>
    <p:sldId id="270" r:id="rId12"/>
    <p:sldId id="271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66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2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32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17601" y="1905000"/>
            <a:ext cx="5236633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557434" y="1905000"/>
            <a:ext cx="5236633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557434" y="4076700"/>
            <a:ext cx="5236633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17601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5720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9249834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fld id="{7251546A-096F-4D58-AD2B-24B15C2CCE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6970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17601" y="1905000"/>
            <a:ext cx="5236633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57434" y="1905000"/>
            <a:ext cx="5236633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17601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49834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fld id="{E5DFF258-43E0-4585-9859-EDCD44A002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27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44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45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08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23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1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81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07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7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9490581-ADD4-489E-BCB5-0B91416BBEEB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57CF81A-12F7-4FB1-9369-16803ECF7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10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hkola/biologiya/library/2012/01/22/prezentatsiya-uroka-pishchevaritelnaya-sistema" TargetMode="External"/><Relationship Id="rId2" Type="http://schemas.openxmlformats.org/officeDocument/2006/relationships/hyperlink" Target="https://infourok.ru/prezentaciya-po-biologii-na-temu-pischevaritelnaya-sistema-klass-31070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ptcloud.ru/biologiya/lektsiya-po-teme-pischevarenie" TargetMode="External"/><Relationship Id="rId4" Type="http://schemas.openxmlformats.org/officeDocument/2006/relationships/hyperlink" Target="https://ppt-online.org/46863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155206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биологии на тему: </a:t>
            </a:r>
            <a:r>
              <a:rPr lang="ru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Пищеварение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0227" y="4095264"/>
            <a:ext cx="8767860" cy="255491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Выполнил ученик 8в класса </a:t>
            </a:r>
          </a:p>
          <a:p>
            <a:r>
              <a:rPr lang="ru-RU" sz="3200" dirty="0" smtClean="0"/>
              <a:t>ГБОУ СОШ ЦЕНТР ОБРАЗОВАНИЯ</a:t>
            </a:r>
          </a:p>
          <a:p>
            <a:r>
              <a:rPr lang="ru-RU" sz="3200" dirty="0" smtClean="0"/>
              <a:t>Пос. </a:t>
            </a:r>
            <a:r>
              <a:rPr lang="ru-RU" sz="3200" dirty="0" err="1" smtClean="0"/>
              <a:t>Варламово</a:t>
            </a:r>
            <a:endParaRPr lang="ru-RU" sz="3200" dirty="0" smtClean="0"/>
          </a:p>
          <a:p>
            <a:r>
              <a:rPr lang="ru-RU" sz="3200" dirty="0" smtClean="0"/>
              <a:t>Серов Никита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099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56" y="225632"/>
            <a:ext cx="10804764" cy="127066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                   Процесс пищеварения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51" y="1211283"/>
            <a:ext cx="10284031" cy="5427022"/>
          </a:xfrm>
        </p:spPr>
      </p:pic>
    </p:spTree>
    <p:extLst>
      <p:ext uri="{BB962C8B-B14F-4D97-AF65-F5344CB8AC3E}">
        <p14:creationId xmlns:p14="http://schemas.microsoft.com/office/powerpoint/2010/main" val="138481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5631" y="188913"/>
            <a:ext cx="5510007" cy="1079500"/>
          </a:xfrm>
        </p:spPr>
        <p:txBody>
          <a:bodyPr>
            <a:normAutofit/>
          </a:bodyPr>
          <a:lstStyle/>
          <a:p>
            <a:r>
              <a:rPr lang="ru-RU" altLang="ru-RU" sz="300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Пищеварение в тонком </a:t>
            </a:r>
            <a:r>
              <a:rPr lang="ru-RU" altLang="ru-RU" sz="3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кишечнике:</a:t>
            </a:r>
            <a:endParaRPr lang="ru-RU" altLang="ru-RU" sz="3000" dirty="0">
              <a:solidFill>
                <a:srgbClr val="FF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326" name="Rectangle 6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25631" y="1268413"/>
            <a:ext cx="6086269" cy="5184775"/>
          </a:xfrm>
        </p:spPr>
        <p:txBody>
          <a:bodyPr/>
          <a:lstStyle/>
          <a:p>
            <a:r>
              <a:rPr lang="ru-RU" altLang="ru-RU" sz="3200" dirty="0">
                <a:effectLst>
                  <a:outerShdw blurRad="38100" dist="38100" dir="2700000" algn="tl">
                    <a:srgbClr val="006600"/>
                  </a:outerShdw>
                </a:effectLst>
              </a:rPr>
              <a:t>Начальный отдел – </a:t>
            </a:r>
            <a:r>
              <a:rPr lang="ru-RU" altLang="ru-RU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двенадцатиперстная кишка</a:t>
            </a:r>
            <a:r>
              <a:rPr lang="ru-RU" altLang="ru-RU" sz="3200" dirty="0">
                <a:effectLst>
                  <a:outerShdw blurRad="38100" dist="38100" dir="2700000" algn="tl">
                    <a:srgbClr val="006600"/>
                  </a:outerShdw>
                </a:effectLst>
              </a:rPr>
              <a:t>, в неё открываются протоки </a:t>
            </a:r>
            <a:r>
              <a:rPr lang="ru-RU" alt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печени</a:t>
            </a:r>
            <a:r>
              <a:rPr lang="ru-RU" altLang="ru-RU" sz="3200" dirty="0">
                <a:effectLst>
                  <a:outerShdw blurRad="38100" dist="38100" dir="2700000" algn="tl">
                    <a:srgbClr val="006600"/>
                  </a:outerShdw>
                </a:effectLst>
              </a:rPr>
              <a:t> и </a:t>
            </a:r>
            <a:r>
              <a:rPr lang="ru-RU" alt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поджелудочной железы</a:t>
            </a:r>
          </a:p>
          <a:p>
            <a:r>
              <a:rPr lang="ru-RU" altLang="ru-RU" sz="3200" dirty="0">
                <a:effectLst>
                  <a:outerShdw blurRad="38100" dist="38100" dir="2700000" algn="tl">
                    <a:srgbClr val="006600"/>
                  </a:outerShdw>
                </a:effectLst>
              </a:rPr>
              <a:t>Слизистая оболочка образована ворсинками</a:t>
            </a:r>
          </a:p>
          <a:p>
            <a:r>
              <a:rPr lang="ru-RU" altLang="ru-RU" sz="3200" dirty="0">
                <a:effectLst>
                  <a:outerShdw blurRad="38100" dist="38100" dir="2700000" algn="tl">
                    <a:srgbClr val="006600"/>
                  </a:outerShdw>
                </a:effectLst>
              </a:rPr>
              <a:t>Железы вырабатывают кишечный сок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800" dirty="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endParaRPr lang="ru-RU" altLang="ru-RU" sz="2800" dirty="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endParaRPr lang="ru-RU" altLang="ru-RU" sz="2800" dirty="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endParaRPr lang="ru-RU" altLang="ru-RU" sz="2800" dirty="0">
              <a:effectLst>
                <a:outerShdw blurRad="38100" dist="38100" dir="2700000" algn="tl">
                  <a:srgbClr val="006600"/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911" y="308758"/>
            <a:ext cx="5949537" cy="624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3439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703389" y="188914"/>
            <a:ext cx="4619625" cy="1368425"/>
          </a:xfrm>
        </p:spPr>
        <p:txBody>
          <a:bodyPr/>
          <a:lstStyle/>
          <a:p>
            <a:r>
              <a:rPr lang="ru-RU" altLang="ru-RU" sz="3200" dirty="0">
                <a:solidFill>
                  <a:srgbClr val="FFFF00"/>
                </a:solidFill>
              </a:rPr>
              <a:t>Функции поджелудочной железы</a:t>
            </a:r>
          </a:p>
        </p:txBody>
      </p:sp>
      <p:sp>
        <p:nvSpPr>
          <p:cNvPr id="65541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703388" y="1628776"/>
            <a:ext cx="4464050" cy="4968875"/>
          </a:xfrm>
        </p:spPr>
        <p:txBody>
          <a:bodyPr/>
          <a:lstStyle/>
          <a:p>
            <a:r>
              <a:rPr lang="ru-RU" altLang="ru-RU" sz="2800" b="1">
                <a:solidFill>
                  <a:srgbClr val="FF3300"/>
                </a:solidFill>
              </a:rPr>
              <a:t>Пищеварительная</a:t>
            </a:r>
            <a:r>
              <a:rPr lang="ru-RU" altLang="ru-RU" sz="2800"/>
              <a:t> – выработка поджелудочного сока, содержащего ферменты, расщепляющие белки и углеводы</a:t>
            </a:r>
          </a:p>
          <a:p>
            <a:r>
              <a:rPr lang="ru-RU" altLang="ru-RU" sz="2800" b="1">
                <a:solidFill>
                  <a:srgbClr val="FF3300"/>
                </a:solidFill>
              </a:rPr>
              <a:t>Вырабатывает гормон инсулин</a:t>
            </a:r>
            <a:r>
              <a:rPr lang="ru-RU" altLang="ru-RU" sz="2800"/>
              <a:t>, регулирующий уровень сахара в крови</a:t>
            </a:r>
          </a:p>
        </p:txBody>
      </p:sp>
      <p:pic>
        <p:nvPicPr>
          <p:cNvPr id="65543" name="Picture 7" descr="pancre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" b="10326"/>
          <a:stretch>
            <a:fillRect/>
          </a:stretch>
        </p:blipFill>
        <p:spPr>
          <a:xfrm>
            <a:off x="6096000" y="1628776"/>
            <a:ext cx="4248150" cy="354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33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  <p:bldP spid="6554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010" y="1698171"/>
            <a:ext cx="11495315" cy="4987637"/>
          </a:xfrm>
        </p:spPr>
        <p:txBody>
          <a:bodyPr>
            <a:normAutofit/>
          </a:bodyPr>
          <a:lstStyle/>
          <a:p>
            <a:pPr marL="548640" lvl="2" indent="0">
              <a:buNone/>
            </a:pP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infourok.ru/prezentaciya-po-biologii-na-temu-pischevaritelnaya-sistema-klass-310706.html</a:t>
            </a:r>
            <a:endParaRPr lang="ru-RU" sz="2800" dirty="0" smtClean="0"/>
          </a:p>
          <a:p>
            <a:pPr lvl="1"/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nsportal.ru/shkola/biologiya/library/2012/01/22/prezentatsiya-uroka-pishchevaritelnaya-sistema</a:t>
            </a:r>
            <a:endParaRPr lang="ru-RU" sz="2800" dirty="0" smtClean="0"/>
          </a:p>
          <a:p>
            <a:pPr lvl="1"/>
            <a:r>
              <a:rPr lang="en-US" sz="2800" dirty="0">
                <a:hlinkClick r:id="rId4"/>
              </a:rPr>
              <a:t>https://</a:t>
            </a:r>
            <a:r>
              <a:rPr lang="en-US" sz="2800" dirty="0" smtClean="0">
                <a:hlinkClick r:id="rId4"/>
              </a:rPr>
              <a:t>ppt-online.org/468635</a:t>
            </a:r>
            <a:endParaRPr lang="ru-RU" sz="2800" dirty="0" smtClean="0"/>
          </a:p>
          <a:p>
            <a:pPr lvl="1"/>
            <a:r>
              <a:rPr lang="en-US" sz="2800" dirty="0">
                <a:hlinkClick r:id="rId5"/>
              </a:rPr>
              <a:t>https://</a:t>
            </a:r>
            <a:r>
              <a:rPr lang="en-US" sz="2800" dirty="0" smtClean="0">
                <a:hlinkClick r:id="rId5"/>
              </a:rPr>
              <a:t>pptcloud.ru/biologiya/lektsiya-po-teme-pischevarenie</a:t>
            </a:r>
            <a:endParaRPr lang="ru-RU" sz="2800" dirty="0" smtClean="0"/>
          </a:p>
          <a:p>
            <a:pPr lvl="1"/>
            <a:r>
              <a:rPr lang="en-US" sz="2800" dirty="0"/>
              <a:t>https://uchitelya.com/biologiya/86318-prezentaciya-organy-pischevareniya-8-klass.html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33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Пищеварение-это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3001488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chemeClr val="folHlink"/>
                </a:solidFill>
              </a:rPr>
              <a:t>Сложный физиологический процесс, в ходе которого пища, поступающая в организм, подвергается физическим и химическим изменениям и всасывается в кровь или лимфу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2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8" y="261257"/>
            <a:ext cx="10782795" cy="5834743"/>
          </a:xfrm>
        </p:spPr>
      </p:pic>
    </p:spTree>
    <p:extLst>
      <p:ext uri="{BB962C8B-B14F-4D97-AF65-F5344CB8AC3E}">
        <p14:creationId xmlns:p14="http://schemas.microsoft.com/office/powerpoint/2010/main" val="40306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1" y="262378"/>
            <a:ext cx="11661569" cy="6316551"/>
          </a:xfrm>
        </p:spPr>
      </p:pic>
    </p:spTree>
    <p:extLst>
      <p:ext uri="{BB962C8B-B14F-4D97-AF65-F5344CB8AC3E}">
        <p14:creationId xmlns:p14="http://schemas.microsoft.com/office/powerpoint/2010/main" val="33402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404814"/>
            <a:ext cx="8385175" cy="1152525"/>
          </a:xfrm>
        </p:spPr>
        <p:txBody>
          <a:bodyPr/>
          <a:lstStyle/>
          <a:p>
            <a:pPr algn="ctr"/>
            <a:r>
              <a:rPr lang="ru-RU" altLang="ru-RU" sz="3200" dirty="0"/>
              <a:t>Функции пищеварительной системы: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3359151" y="1484313"/>
            <a:ext cx="18002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6167438" y="1412876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6959600" y="1412875"/>
            <a:ext cx="208915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847851" y="2060575"/>
            <a:ext cx="27352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00"/>
                </a:solidFill>
              </a:rPr>
              <a:t>Механическая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5159376" y="2205038"/>
            <a:ext cx="244951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00"/>
                </a:solidFill>
              </a:rPr>
              <a:t>Секреторная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8040688" y="1916114"/>
            <a:ext cx="251936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00"/>
                </a:solidFill>
              </a:rPr>
              <a:t>Всасывающая</a:t>
            </a:r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2063750" y="2708275"/>
            <a:ext cx="647700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3071813" y="2708276"/>
            <a:ext cx="431800" cy="2233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3648076" y="2708275"/>
            <a:ext cx="1439863" cy="273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1631951" y="3429000"/>
            <a:ext cx="1871663" cy="1079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/>
              <a:t>Измельчение</a:t>
            </a:r>
          </a:p>
          <a:p>
            <a:pPr algn="ctr"/>
            <a:r>
              <a:rPr lang="ru-RU" altLang="ru-RU" sz="2000" b="1" dirty="0"/>
              <a:t> пищи</a:t>
            </a: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1703389" y="4941889"/>
            <a:ext cx="2663825" cy="11509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/>
              <a:t>Передвижение</a:t>
            </a:r>
          </a:p>
          <a:p>
            <a:pPr algn="ctr"/>
            <a:r>
              <a:rPr lang="ru-RU" altLang="ru-RU" sz="2000" b="1" dirty="0"/>
              <a:t>пищи по </a:t>
            </a:r>
            <a:r>
              <a:rPr lang="ru-RU" altLang="ru-RU" sz="2000" b="1" dirty="0" err="1"/>
              <a:t>пищева</a:t>
            </a:r>
            <a:r>
              <a:rPr lang="ru-RU" altLang="ru-RU" sz="2000" b="1" dirty="0"/>
              <a:t>-</a:t>
            </a:r>
          </a:p>
          <a:p>
            <a:pPr algn="ctr"/>
            <a:r>
              <a:rPr lang="ru-RU" altLang="ru-RU" sz="2000" b="1" dirty="0" err="1"/>
              <a:t>рительному</a:t>
            </a:r>
            <a:r>
              <a:rPr lang="ru-RU" altLang="ru-RU" sz="2000" b="1" dirty="0"/>
              <a:t> тракту</a:t>
            </a:r>
            <a:r>
              <a:rPr lang="ru-RU" altLang="ru-RU" sz="2000" dirty="0"/>
              <a:t> 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727575" y="5589588"/>
            <a:ext cx="2089150" cy="1079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/>
              <a:t>Выделение </a:t>
            </a:r>
          </a:p>
          <a:p>
            <a:pPr algn="ctr"/>
            <a:r>
              <a:rPr lang="ru-RU" altLang="ru-RU" sz="2000" b="1" dirty="0"/>
              <a:t>Отработанных</a:t>
            </a:r>
          </a:p>
          <a:p>
            <a:pPr algn="ctr"/>
            <a:r>
              <a:rPr lang="ru-RU" altLang="ru-RU" sz="2000" b="1" dirty="0"/>
              <a:t>продуктов</a:t>
            </a:r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6240463" y="28527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4800601" y="3500439"/>
            <a:ext cx="3382963" cy="13684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/>
              <a:t>Выработка ферментов, </a:t>
            </a:r>
          </a:p>
          <a:p>
            <a:pPr algn="ctr"/>
            <a:r>
              <a:rPr lang="ru-RU" altLang="ru-RU" sz="2000" b="1" dirty="0"/>
              <a:t>пищеварительных соков,</a:t>
            </a:r>
          </a:p>
          <a:p>
            <a:pPr algn="ctr"/>
            <a:r>
              <a:rPr lang="ru-RU" altLang="ru-RU" sz="2000" b="1" dirty="0"/>
              <a:t>слюны, желчи</a:t>
            </a:r>
          </a:p>
          <a:p>
            <a:pPr algn="ctr"/>
            <a:endParaRPr lang="ru-RU" altLang="ru-RU" sz="2000" b="1" dirty="0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9336088" y="2636839"/>
            <a:ext cx="0" cy="2592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7464425" y="5300663"/>
            <a:ext cx="3024188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 dirty="0"/>
              <a:t>Всасывание </a:t>
            </a:r>
          </a:p>
          <a:p>
            <a:pPr algn="ctr"/>
            <a:r>
              <a:rPr lang="ru-RU" altLang="ru-RU" sz="2000" b="1" dirty="0"/>
              <a:t>питательных веществ</a:t>
            </a:r>
          </a:p>
        </p:txBody>
      </p:sp>
    </p:spTree>
    <p:extLst>
      <p:ext uri="{BB962C8B-B14F-4D97-AF65-F5344CB8AC3E}">
        <p14:creationId xmlns:p14="http://schemas.microsoft.com/office/powerpoint/2010/main" val="328380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51" grpId="0" animBg="1"/>
      <p:bldP spid="31752" grpId="0" animBg="1"/>
      <p:bldP spid="31753" grpId="0" animBg="1"/>
      <p:bldP spid="31758" grpId="0" animBg="1"/>
      <p:bldP spid="31759" grpId="0" animBg="1"/>
      <p:bldP spid="31760" grpId="0" animBg="1"/>
      <p:bldP spid="31762" grpId="0" animBg="1"/>
      <p:bldP spid="317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03389" y="188914"/>
            <a:ext cx="6130925" cy="808037"/>
          </a:xfrm>
        </p:spPr>
        <p:txBody>
          <a:bodyPr/>
          <a:lstStyle/>
          <a:p>
            <a:r>
              <a:rPr lang="ru-RU" altLang="ru-RU">
                <a:solidFill>
                  <a:srgbClr val="FF6600"/>
                </a:solidFill>
              </a:rPr>
              <a:t>Глотка и пищевод: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80010" y="996951"/>
            <a:ext cx="5428654" cy="5168900"/>
          </a:xfrm>
        </p:spPr>
        <p:txBody>
          <a:bodyPr/>
          <a:lstStyle/>
          <a:p>
            <a:pPr lvl="1"/>
            <a:r>
              <a:rPr lang="ru-RU" altLang="ru-RU" sz="3600" b="1" dirty="0">
                <a:solidFill>
                  <a:schemeClr val="folHlink"/>
                </a:solidFill>
              </a:rPr>
              <a:t>Глотка</a:t>
            </a:r>
            <a:r>
              <a:rPr lang="ru-RU" altLang="ru-RU" sz="3600" dirty="0"/>
              <a:t> участвует в рефлекторном проглатывании пищи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800" dirty="0"/>
          </a:p>
          <a:p>
            <a:r>
              <a:rPr lang="ru-RU" altLang="ru-RU" sz="3200" b="1" dirty="0">
                <a:solidFill>
                  <a:schemeClr val="folHlink"/>
                </a:solidFill>
              </a:rPr>
              <a:t>Пищевод</a:t>
            </a:r>
            <a:r>
              <a:rPr lang="ru-RU" altLang="ru-RU" sz="3200" dirty="0"/>
              <a:t> с помощью перистальтических сокращений транспортирует пищу в желудок</a:t>
            </a:r>
          </a:p>
        </p:txBody>
      </p:sp>
      <p:pic>
        <p:nvPicPr>
          <p:cNvPr id="45069" name="Picture 13" descr="18_glotanie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53432" y="592932"/>
            <a:ext cx="3097213" cy="2852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70" name="Picture 14" descr="18_glotani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53431" y="3662941"/>
            <a:ext cx="3097213" cy="2892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132802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7262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6" y="256441"/>
            <a:ext cx="11709071" cy="6381865"/>
          </a:xfrm>
        </p:spPr>
      </p:pic>
    </p:spTree>
    <p:extLst>
      <p:ext uri="{BB962C8B-B14F-4D97-AF65-F5344CB8AC3E}">
        <p14:creationId xmlns:p14="http://schemas.microsoft.com/office/powerpoint/2010/main" val="105470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31" y="237506"/>
            <a:ext cx="11744695" cy="6412676"/>
          </a:xfrm>
        </p:spPr>
      </p:pic>
    </p:spTree>
    <p:extLst>
      <p:ext uri="{BB962C8B-B14F-4D97-AF65-F5344CB8AC3E}">
        <p14:creationId xmlns:p14="http://schemas.microsoft.com/office/powerpoint/2010/main" val="16820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38</TotalTime>
  <Words>169</Words>
  <Application>Microsoft Office PowerPoint</Application>
  <PresentationFormat>Произвольный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Базис</vt:lpstr>
      <vt:lpstr>Презентация по биологии на тему: «Пищеварение»</vt:lpstr>
      <vt:lpstr>Пищеварение-это</vt:lpstr>
      <vt:lpstr>Презентация PowerPoint</vt:lpstr>
      <vt:lpstr>Презентация PowerPoint</vt:lpstr>
      <vt:lpstr>Функции пищеварительной системы:</vt:lpstr>
      <vt:lpstr>Глотка и пищевод:</vt:lpstr>
      <vt:lpstr>Презентация PowerPoint</vt:lpstr>
      <vt:lpstr>Презентация PowerPoint</vt:lpstr>
      <vt:lpstr>Презентация PowerPoint</vt:lpstr>
      <vt:lpstr>                      Процесс пищеварения</vt:lpstr>
      <vt:lpstr>Пищеварение в тонком кишечнике:</vt:lpstr>
      <vt:lpstr>Функции поджелудочной железы</vt:lpstr>
      <vt:lpstr>Источники: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по биологии на тему: «Пицеварение»</dc:title>
  <dc:creator>ADMIN</dc:creator>
  <cp:lastModifiedBy>Пользователь</cp:lastModifiedBy>
  <cp:revision>6</cp:revision>
  <dcterms:created xsi:type="dcterms:W3CDTF">2023-03-19T07:35:43Z</dcterms:created>
  <dcterms:modified xsi:type="dcterms:W3CDTF">2023-04-10T13:02:31Z</dcterms:modified>
</cp:coreProperties>
</file>