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2" r:id="rId3"/>
    <p:sldId id="275" r:id="rId4"/>
    <p:sldId id="274" r:id="rId5"/>
    <p:sldId id="263" r:id="rId6"/>
    <p:sldId id="265" r:id="rId7"/>
    <p:sldId id="264" r:id="rId8"/>
    <p:sldId id="266" r:id="rId9"/>
    <p:sldId id="269" r:id="rId10"/>
    <p:sldId id="268" r:id="rId11"/>
    <p:sldId id="267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374738">
            <a:off x="1401005" y="1464134"/>
            <a:ext cx="6277445" cy="250589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379302">
            <a:off x="1753004" y="4125543"/>
            <a:ext cx="5538922" cy="1226204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444200"/>
                </a:solidFill>
                <a:latin typeface="Graceful Mazurka" panose="02000606080000020004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6D86-F345-4C74-9547-FB378BF9EAD1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08945-B574-4852-814B-C9950B528B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493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6D86-F345-4C74-9547-FB378BF9EAD1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08945-B574-4852-814B-C9950B528B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848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6D86-F345-4C74-9547-FB378BF9EAD1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08945-B574-4852-814B-C9950B528B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476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6D86-F345-4C74-9547-FB378BF9EAD1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08945-B574-4852-814B-C9950B528B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115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7748">
            <a:off x="1508079" y="1455128"/>
            <a:ext cx="6264070" cy="258845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7748">
            <a:off x="1518213" y="4204805"/>
            <a:ext cx="6104080" cy="1171434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444200"/>
                </a:solidFill>
                <a:effectLst/>
                <a:latin typeface="Graceful Mazurka" panose="02000606080000020004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6D86-F345-4C74-9547-FB378BF9EAD1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08945-B574-4852-814B-C9950B528B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081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6D86-F345-4C74-9547-FB378BF9EAD1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08945-B574-4852-814B-C9950B528B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286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6D86-F345-4C74-9547-FB378BF9EAD1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08945-B574-4852-814B-C9950B528B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231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6D86-F345-4C74-9547-FB378BF9EAD1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08945-B574-4852-814B-C9950B528B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150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6D86-F345-4C74-9547-FB378BF9EAD1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08945-B574-4852-814B-C9950B528B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854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6D86-F345-4C74-9547-FB378BF9EAD1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08945-B574-4852-814B-C9950B528B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96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6D86-F345-4C74-9547-FB378BF9EAD1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08945-B574-4852-814B-C9950B528B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293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morning" dir="t"/>
            </a:scene3d>
            <a:sp3d extrusionH="57150" contourW="12700" prstMaterial="matte">
              <a:bevelT w="38100" h="38100"/>
              <a:contourClr>
                <a:srgbClr val="808000"/>
              </a:contourClr>
            </a:sp3d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86D86-F345-4C74-9547-FB378BF9EAD1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08945-B574-4852-814B-C9950B528B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173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rgbClr val="A29E00"/>
          </a:solidFill>
          <a:latin typeface="Graceful Mazurka" panose="0200060608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8329DCC-28F2-441D-A1E0-AE38C0211A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21374738">
            <a:off x="1373767" y="1509707"/>
            <a:ext cx="6277445" cy="2665254"/>
          </a:xfrm>
        </p:spPr>
        <p:txBody>
          <a:bodyPr>
            <a:no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Современные игровые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технологии в коррекционно-развивающей работе 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детьми с ОВЗ»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 «Вареники»</a:t>
            </a:r>
            <a:endParaRPr lang="ru-RU" sz="31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8ED19EC-9E57-4B87-8C0D-820143C780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21379302">
            <a:off x="1493858" y="4250510"/>
            <a:ext cx="6252311" cy="1035970"/>
          </a:xfrm>
        </p:spPr>
        <p:txBody>
          <a:bodyPr>
            <a:noAutofit/>
          </a:bodyPr>
          <a:lstStyle/>
          <a:p>
            <a:r>
              <a:rPr lang="ru-RU" sz="2000" dirty="0" smtClean="0"/>
              <a:t>Подготовила </a:t>
            </a:r>
            <a:r>
              <a:rPr lang="ru-RU" sz="2000" b="1" dirty="0" smtClean="0"/>
              <a:t>учитель-дефектолог </a:t>
            </a:r>
            <a:r>
              <a:rPr lang="ru-RU" sz="2000" dirty="0" smtClean="0"/>
              <a:t>                               </a:t>
            </a:r>
            <a:r>
              <a:rPr lang="ru-RU" sz="1800" dirty="0" smtClean="0"/>
              <a:t>МБДОУ  № 94 «Детский сад общеразвивающего вида»                                    </a:t>
            </a:r>
            <a:r>
              <a:rPr lang="en-US" sz="1800" dirty="0" smtClean="0"/>
              <a:t>                                              </a:t>
            </a:r>
            <a:r>
              <a:rPr lang="ru-RU" sz="2000" b="1" dirty="0" smtClean="0"/>
              <a:t>Кутова Наталья Анатольевна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67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EA62027F-4B45-4D24-AD2B-20BFF893B2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 rot="217748">
            <a:off x="1475349" y="1434655"/>
            <a:ext cx="6239074" cy="3894167"/>
          </a:xfrm>
        </p:spPr>
        <p:txBody>
          <a:bodyPr numCol="1" spcCol="0">
            <a:normAutofit/>
          </a:bodyPr>
          <a:lstStyle/>
          <a:p>
            <a:pPr algn="just"/>
            <a:r>
              <a:rPr lang="ru-RU" i="1" dirty="0" smtClean="0"/>
              <a:t>            И</a:t>
            </a:r>
            <a:r>
              <a:rPr lang="ru-RU" sz="2300" i="1" dirty="0"/>
              <a:t>, наконец</a:t>
            </a:r>
            <a:r>
              <a:rPr lang="ru-RU" sz="2300" b="1" i="1" dirty="0"/>
              <a:t> </a:t>
            </a:r>
            <a:r>
              <a:rPr lang="ru-RU" sz="2300" b="1" i="1" dirty="0" smtClean="0"/>
              <a:t>третья задача</a:t>
            </a:r>
            <a:r>
              <a:rPr lang="ru-RU" sz="2300" i="1" dirty="0" smtClean="0"/>
              <a:t>, </a:t>
            </a:r>
            <a:r>
              <a:rPr lang="ru-RU" sz="2300" i="1" dirty="0"/>
              <a:t>многим детишкам, я думаю, будет интересно пересчитать, сколько же их всего? Учимся, </a:t>
            </a:r>
            <a:r>
              <a:rPr lang="ru-RU" sz="2300" i="1" u="sng" dirty="0" smtClean="0"/>
              <a:t>закреплять </a:t>
            </a:r>
            <a:r>
              <a:rPr lang="ru-RU" sz="2300" i="1" u="sng" dirty="0"/>
              <a:t>счёт</a:t>
            </a:r>
            <a:r>
              <a:rPr lang="ru-RU" sz="2300" i="1" dirty="0"/>
              <a:t>, и начинаем потихоньку приучать к математике: здесь можно задействовать всё тех же </a:t>
            </a:r>
            <a:r>
              <a:rPr lang="ru-RU" sz="2300" i="1" dirty="0" smtClean="0"/>
              <a:t>кошечек </a:t>
            </a:r>
            <a:r>
              <a:rPr lang="ru-RU" sz="2300" i="1" dirty="0"/>
              <a:t>и </a:t>
            </a:r>
            <a:r>
              <a:rPr lang="ru-RU" sz="2300" i="1" dirty="0" smtClean="0"/>
              <a:t>собачек. </a:t>
            </a:r>
            <a:r>
              <a:rPr lang="ru-RU" sz="2300" i="1" dirty="0"/>
              <a:t>(«У </a:t>
            </a:r>
            <a:r>
              <a:rPr lang="ru-RU" sz="2300" i="1" dirty="0" smtClean="0"/>
              <a:t>кошечки </a:t>
            </a:r>
            <a:r>
              <a:rPr lang="ru-RU" sz="2300" i="1" dirty="0"/>
              <a:t>в тарелочке </a:t>
            </a:r>
            <a:r>
              <a:rPr lang="ru-RU" sz="2300" i="1" dirty="0" smtClean="0"/>
              <a:t>2 </a:t>
            </a:r>
            <a:r>
              <a:rPr lang="ru-RU" sz="2300" i="1" dirty="0"/>
              <a:t>вареника, а у </a:t>
            </a:r>
            <a:r>
              <a:rPr lang="ru-RU" sz="2300" i="1" dirty="0" smtClean="0"/>
              <a:t>собачки </a:t>
            </a:r>
            <a:r>
              <a:rPr lang="ru-RU" sz="2300" i="1" dirty="0"/>
              <a:t>- 1, сколько всего вареников?») далее можно усложнять, оперируя большим количеством вареников и увеличивая компанию – «у мишки - 1 вареник, у зайки -</a:t>
            </a:r>
            <a:r>
              <a:rPr lang="ru-RU" sz="2300" i="1" dirty="0" smtClean="0"/>
              <a:t>1 и </a:t>
            </a:r>
            <a:r>
              <a:rPr lang="ru-RU" sz="2300" i="1" dirty="0"/>
              <a:t>у тебя -1, сколько </a:t>
            </a:r>
            <a:r>
              <a:rPr lang="ru-RU" sz="2300" i="1" dirty="0" smtClean="0"/>
              <a:t>всего </a:t>
            </a:r>
            <a:r>
              <a:rPr lang="ru-RU" sz="2300" i="1" dirty="0"/>
              <a:t>у нас вареников</a:t>
            </a:r>
            <a:r>
              <a:rPr lang="ru-RU" sz="2300" i="1" dirty="0" smtClean="0"/>
              <a:t>?»).</a:t>
            </a:r>
            <a:endParaRPr lang="ru-RU" sz="2300" i="1" dirty="0"/>
          </a:p>
        </p:txBody>
      </p:sp>
    </p:spTree>
    <p:extLst>
      <p:ext uri="{BB962C8B-B14F-4D97-AF65-F5344CB8AC3E}">
        <p14:creationId xmlns:p14="http://schemas.microsoft.com/office/powerpoint/2010/main" val="5583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EA62027F-4B45-4D24-AD2B-20BFF893B2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 rot="251368">
            <a:off x="1494844" y="1637719"/>
            <a:ext cx="6112647" cy="3688177"/>
          </a:xfrm>
        </p:spPr>
        <p:txBody>
          <a:bodyPr numCol="1" spcCol="0">
            <a:normAutofit fontScale="85000" lnSpcReduction="20000"/>
          </a:bodyPr>
          <a:lstStyle/>
          <a:p>
            <a:pPr algn="just"/>
            <a:r>
              <a:rPr lang="ru-RU" i="1" dirty="0" smtClean="0"/>
              <a:t>        </a:t>
            </a:r>
            <a:r>
              <a:rPr lang="ru-RU" sz="2600" i="1" dirty="0" smtClean="0"/>
              <a:t>Игра, </a:t>
            </a:r>
            <a:r>
              <a:rPr lang="ru-RU" sz="2600" i="1" dirty="0"/>
              <a:t>успокоит и увлечёт ребёнка на длительное время, поможет ему с развитием концентрации, внимания и просто разнообразит его мир.</a:t>
            </a:r>
          </a:p>
          <a:p>
            <a:pPr algn="just"/>
            <a:r>
              <a:rPr lang="ru-RU" sz="2600" i="1" dirty="0"/>
              <a:t>По окончанию игры, чтобы вареники не растерялись, их можно сложить в специальный симпатичный мешочек.</a:t>
            </a:r>
          </a:p>
          <a:p>
            <a:pPr algn="just"/>
            <a:r>
              <a:rPr lang="ru-RU" sz="2600" i="1" dirty="0"/>
              <a:t>Отдельно о качестве - каждый вареник надежно зашит и прошит поверху чтобы не допустить распариванию швов. </a:t>
            </a:r>
          </a:p>
          <a:p>
            <a:pPr algn="just"/>
            <a:r>
              <a:rPr lang="ru-RU" sz="2600" i="1" dirty="0"/>
              <a:t>Вот в принципе и всё, думаю, что для ребёнка это будет увлекательный процесс, </a:t>
            </a:r>
            <a:r>
              <a:rPr lang="ru-RU" sz="2600" i="1" dirty="0" smtClean="0"/>
              <a:t>	а </a:t>
            </a:r>
            <a:r>
              <a:rPr lang="ru-RU" sz="2600" i="1" dirty="0"/>
              <a:t>самое главное - ПОЛЕЗНЫЙ.</a:t>
            </a:r>
          </a:p>
          <a:p>
            <a:pPr algn="just"/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428985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EA62027F-4B45-4D24-AD2B-20BFF893B2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 rot="239906">
            <a:off x="1256392" y="2215729"/>
            <a:ext cx="6304341" cy="3656082"/>
          </a:xfrm>
        </p:spPr>
        <p:txBody>
          <a:bodyPr numCol="1" spcCol="0">
            <a:normAutofit/>
          </a:bodyPr>
          <a:lstStyle/>
          <a:p>
            <a:r>
              <a:rPr lang="ru-RU" sz="5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Играйте </a:t>
            </a:r>
            <a:endParaRPr lang="ru-RU" sz="5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5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 удовольствием</a:t>
            </a:r>
            <a:endParaRPr lang="ru-RU" sz="5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1995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EA62027F-4B45-4D24-AD2B-20BFF893B2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 rot="217748">
            <a:off x="1357790" y="1467355"/>
            <a:ext cx="6383270" cy="3899520"/>
          </a:xfrm>
        </p:spPr>
        <p:txBody>
          <a:bodyPr numCol="1" spcCol="0">
            <a:normAutofit/>
          </a:bodyPr>
          <a:lstStyle/>
          <a:p>
            <a:pPr algn="just"/>
            <a:r>
              <a:rPr lang="ru-RU" i="1" dirty="0" smtClean="0"/>
              <a:t>     </a:t>
            </a:r>
            <a:r>
              <a:rPr lang="ru-RU" sz="2100" i="1" dirty="0" smtClean="0"/>
              <a:t>   </a:t>
            </a:r>
            <a:r>
              <a:rPr lang="ru-RU" sz="2100" i="1" dirty="0"/>
              <a:t>Что любят больше всего на свете делать дети? Конечно, играть! Дети играют дома, в детском саду, на улице, в гостях. Любое увлекательное занятие обозначается для них словом «игра». Чтобы детство наших детей было счастливым - главное место в их жизни должна занимать игра. Потребность в игре необходимо удовлетворить, не потому, что делу – время, потехе – час, а потому, что, играя, ребёнок учится </a:t>
            </a:r>
            <a:r>
              <a:rPr lang="ru-RU" sz="2100" i="1" dirty="0" smtClean="0"/>
              <a:t>и познаёт </a:t>
            </a:r>
            <a:r>
              <a:rPr lang="ru-RU" sz="2100" i="1" dirty="0"/>
              <a:t>жизнь.</a:t>
            </a:r>
            <a:endParaRPr lang="ru-RU" sz="2100" i="1" u="sng" dirty="0"/>
          </a:p>
        </p:txBody>
      </p:sp>
    </p:spTree>
    <p:extLst>
      <p:ext uri="{BB962C8B-B14F-4D97-AF65-F5344CB8AC3E}">
        <p14:creationId xmlns:p14="http://schemas.microsoft.com/office/powerpoint/2010/main" val="223054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EA62027F-4B45-4D24-AD2B-20BFF893B2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 rot="217748">
            <a:off x="1377891" y="1537039"/>
            <a:ext cx="6422403" cy="3694352"/>
          </a:xfrm>
        </p:spPr>
        <p:txBody>
          <a:bodyPr numCol="1" spcCol="0">
            <a:noAutofit/>
          </a:bodyPr>
          <a:lstStyle/>
          <a:p>
            <a:pPr algn="just"/>
            <a:r>
              <a:rPr lang="ru-RU" sz="2200" i="1" dirty="0" smtClean="0"/>
              <a:t>        </a:t>
            </a:r>
            <a:r>
              <a:rPr lang="ru-RU" sz="2000" i="1" dirty="0"/>
              <a:t>Что такое дидактические игры? Это игры, направленные на обучение и воспитание детей. Ребенок не будет сидеть и слушать нудную речь педагога, он ничего не запомнит, потому что ему это не интересно. Ребенок любит играть. Поэтому педагогика соединила приятное с полезным, играя в дидактические игры, ребенок обучается, сам того не замечая. В процессе игры ребёнок знакомится с окружающим миром, познает самого себя, своё место в этом мире. Играя, ребёнок накапливает знания, </a:t>
            </a:r>
            <a:r>
              <a:rPr lang="ru-RU" sz="2000" i="1" dirty="0" smtClean="0"/>
              <a:t>общается,</a:t>
            </a:r>
            <a:r>
              <a:rPr lang="en-US" sz="2000" i="1" dirty="0" smtClean="0"/>
              <a:t> </a:t>
            </a:r>
            <a:r>
              <a:rPr lang="ru-RU" sz="2000" i="1" dirty="0" smtClean="0"/>
              <a:t>развивает мышление, воображение </a:t>
            </a:r>
            <a:r>
              <a:rPr lang="ru-RU" sz="2000" i="1" dirty="0"/>
              <a:t>и речь.</a:t>
            </a:r>
            <a:endParaRPr lang="ru-RU" sz="2000" i="1" u="sng" dirty="0"/>
          </a:p>
        </p:txBody>
      </p:sp>
    </p:spTree>
    <p:extLst>
      <p:ext uri="{BB962C8B-B14F-4D97-AF65-F5344CB8AC3E}">
        <p14:creationId xmlns:p14="http://schemas.microsoft.com/office/powerpoint/2010/main" val="108429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EA62027F-4B45-4D24-AD2B-20BFF893B2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 rot="217748">
            <a:off x="1346720" y="1616966"/>
            <a:ext cx="6364466" cy="3818661"/>
          </a:xfrm>
        </p:spPr>
        <p:txBody>
          <a:bodyPr numCol="1" spcCol="0">
            <a:normAutofit fontScale="92500" lnSpcReduction="10000"/>
          </a:bodyPr>
          <a:lstStyle/>
          <a:p>
            <a:pPr algn="just"/>
            <a:r>
              <a:rPr lang="ru-RU" i="1" dirty="0" smtClean="0"/>
              <a:t>        </a:t>
            </a:r>
            <a:r>
              <a:rPr lang="ru-RU" sz="2600" i="1" dirty="0" smtClean="0"/>
              <a:t>Основными </a:t>
            </a:r>
            <a:r>
              <a:rPr lang="ru-RU" sz="2600" i="1" dirty="0"/>
              <a:t>ведущими целями игры являются цели, описанные в АООП ДО </a:t>
            </a:r>
            <a:r>
              <a:rPr lang="ru-RU" sz="2600" i="1" dirty="0" smtClean="0"/>
              <a:t>МБДОУ №</a:t>
            </a:r>
            <a:r>
              <a:rPr lang="ru-RU" sz="2600" i="1" dirty="0"/>
              <a:t> </a:t>
            </a:r>
            <a:r>
              <a:rPr lang="ru-RU" sz="2600" i="1" dirty="0" smtClean="0"/>
              <a:t>49 </a:t>
            </a:r>
            <a:r>
              <a:rPr lang="ru-RU" sz="2600" i="1" dirty="0"/>
              <a:t>для детей следующих категорий: </a:t>
            </a:r>
            <a:r>
              <a:rPr lang="ru-RU" sz="2600" i="1" u="sng" dirty="0" smtClean="0"/>
              <a:t>дети </a:t>
            </a:r>
            <a:r>
              <a:rPr lang="ru-RU" sz="2600" i="1" u="sng" dirty="0"/>
              <a:t>с интеллектуальными нарушениями </a:t>
            </a:r>
            <a:r>
              <a:rPr lang="ru-RU" sz="2600" i="1" u="sng" dirty="0" smtClean="0"/>
              <a:t>(легкой и умеренной  степени</a:t>
            </a:r>
            <a:r>
              <a:rPr lang="ru-RU" sz="2600" i="1" u="sng" dirty="0"/>
              <a:t>), дети с </a:t>
            </a:r>
            <a:r>
              <a:rPr lang="ru-RU" sz="2600" i="1" u="sng" dirty="0" smtClean="0"/>
              <a:t>РАС.</a:t>
            </a:r>
          </a:p>
          <a:p>
            <a:pPr algn="just"/>
            <a:r>
              <a:rPr lang="ru-RU" sz="2600" i="1" dirty="0" smtClean="0"/>
              <a:t>       Данная игра реализуется </a:t>
            </a:r>
            <a:r>
              <a:rPr lang="ru-RU" sz="2600" i="1" dirty="0"/>
              <a:t>в группе компенсирующей направленности детей с ОВЗ </a:t>
            </a:r>
            <a:r>
              <a:rPr lang="ru-RU" sz="2600" i="1" dirty="0" smtClean="0"/>
              <a:t>второго </a:t>
            </a:r>
            <a:r>
              <a:rPr lang="ru-RU" sz="2600" i="1" dirty="0"/>
              <a:t>года обучения в количестве 13 человек. Всем детям присвоен статус </a:t>
            </a:r>
            <a:r>
              <a:rPr lang="ru-RU" sz="2600" i="1" dirty="0" smtClean="0"/>
              <a:t> </a:t>
            </a:r>
            <a:r>
              <a:rPr lang="ru-RU" sz="2600" i="1" u="sng" dirty="0" smtClean="0"/>
              <a:t>«</a:t>
            </a:r>
            <a:r>
              <a:rPr lang="ru-RU" sz="2600" i="1" u="sng" dirty="0"/>
              <a:t>ребенок-инвалид». </a:t>
            </a:r>
          </a:p>
          <a:p>
            <a:pPr algn="just"/>
            <a:r>
              <a:rPr lang="ru-RU" sz="2600" i="1" dirty="0" smtClean="0"/>
              <a:t>                      	</a:t>
            </a:r>
            <a:endParaRPr lang="ru-RU" sz="2600" i="1" u="sng" dirty="0"/>
          </a:p>
        </p:txBody>
      </p:sp>
    </p:spTree>
    <p:extLst>
      <p:ext uri="{BB962C8B-B14F-4D97-AF65-F5344CB8AC3E}">
        <p14:creationId xmlns:p14="http://schemas.microsoft.com/office/powerpoint/2010/main" val="172108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EA62027F-4B45-4D24-AD2B-20BFF893B2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 rot="217748">
            <a:off x="1419122" y="1529494"/>
            <a:ext cx="6183947" cy="3692824"/>
          </a:xfrm>
        </p:spPr>
        <p:txBody>
          <a:bodyPr numCol="1" spcCol="0">
            <a:normAutofit/>
          </a:bodyPr>
          <a:lstStyle/>
          <a:p>
            <a:pPr algn="just"/>
            <a:r>
              <a:rPr lang="ru-RU" sz="3200" i="1" dirty="0" smtClean="0"/>
              <a:t>     </a:t>
            </a:r>
            <a:r>
              <a:rPr lang="ru-RU" sz="3000" i="1" dirty="0" smtClean="0"/>
              <a:t>   Возрастная категория: для </a:t>
            </a:r>
            <a:r>
              <a:rPr lang="ru-RU" sz="3000" i="1" dirty="0"/>
              <a:t>детей </a:t>
            </a:r>
            <a:r>
              <a:rPr lang="ru-RU" sz="3000" i="1" u="sng" dirty="0"/>
              <a:t>старшего дошкольного возраста с </a:t>
            </a:r>
            <a:r>
              <a:rPr lang="ru-RU" sz="3000" i="1" u="sng" dirty="0" smtClean="0"/>
              <a:t>ОВЗ (7 -8 лет), </a:t>
            </a:r>
            <a:r>
              <a:rPr lang="ru-RU" sz="3000" i="1" dirty="0"/>
              <a:t>также могут использовать в своей практике и педагоги с </a:t>
            </a:r>
            <a:r>
              <a:rPr lang="ru-RU" sz="3000" i="1" u="sng" dirty="0"/>
              <a:t>нормой развития детей </a:t>
            </a:r>
            <a:r>
              <a:rPr lang="ru-RU" sz="3000" i="1" u="sng" dirty="0" smtClean="0"/>
              <a:t>младшего</a:t>
            </a:r>
            <a:r>
              <a:rPr lang="en-US" sz="3000" i="1" u="sng" dirty="0" smtClean="0"/>
              <a:t> </a:t>
            </a:r>
            <a:r>
              <a:rPr lang="ru-RU" sz="3000" i="1" u="sng" dirty="0" smtClean="0"/>
              <a:t>дошкольного возраста (2 - 4 года</a:t>
            </a:r>
            <a:r>
              <a:rPr lang="ru-RU" sz="3000" i="1" dirty="0" smtClean="0"/>
              <a:t>).</a:t>
            </a:r>
            <a:endParaRPr lang="ru-RU" sz="3000" i="1" dirty="0"/>
          </a:p>
        </p:txBody>
      </p:sp>
    </p:spTree>
    <p:extLst>
      <p:ext uri="{BB962C8B-B14F-4D97-AF65-F5344CB8AC3E}">
        <p14:creationId xmlns:p14="http://schemas.microsoft.com/office/powerpoint/2010/main" val="3197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EA62027F-4B45-4D24-AD2B-20BFF893B2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 rot="217748">
            <a:off x="1455817" y="1490361"/>
            <a:ext cx="6245338" cy="3825141"/>
          </a:xfrm>
        </p:spPr>
        <p:txBody>
          <a:bodyPr numCol="1" spcCol="0">
            <a:normAutofit lnSpcReduction="10000"/>
          </a:bodyPr>
          <a:lstStyle/>
          <a:p>
            <a:pPr algn="just"/>
            <a:r>
              <a:rPr lang="ru-RU" sz="2200" b="1" i="1" u="sng" dirty="0"/>
              <a:t>Цель пособия: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200" i="1" dirty="0" smtClean="0"/>
              <a:t>активизация </a:t>
            </a:r>
            <a:r>
              <a:rPr lang="ru-RU" sz="2200" i="1" dirty="0"/>
              <a:t>сенсорных процессов и речи у </a:t>
            </a:r>
            <a:r>
              <a:rPr lang="ru-RU" sz="2200" i="1" dirty="0" smtClean="0"/>
              <a:t>детей с </a:t>
            </a:r>
            <a:r>
              <a:rPr lang="ru-RU" sz="2200" i="1" dirty="0"/>
              <a:t>ОВЗ.</a:t>
            </a:r>
          </a:p>
          <a:p>
            <a:pPr algn="just"/>
            <a:r>
              <a:rPr lang="ru-RU" sz="2200" b="1" i="1" u="sng" dirty="0"/>
              <a:t>Задачи: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200" i="1" u="sng" dirty="0" smtClean="0"/>
              <a:t>развивать </a:t>
            </a:r>
            <a:r>
              <a:rPr lang="ru-RU" sz="2200" i="1" u="sng" dirty="0"/>
              <a:t>сенсорные умения и способности аналитического восприятия;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200" i="1" u="sng" dirty="0" smtClean="0"/>
              <a:t>учить </a:t>
            </a:r>
            <a:r>
              <a:rPr lang="ru-RU" sz="2200" i="1" u="sng" dirty="0"/>
              <a:t>строить причинно-следственные речевые конструкции;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200" i="1" u="sng" dirty="0" smtClean="0"/>
              <a:t>формировать </a:t>
            </a:r>
            <a:r>
              <a:rPr lang="ru-RU" sz="2200" i="1" u="sng" dirty="0"/>
              <a:t>у детей умения действовать согласно предложенного алгоритма;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200" i="1" u="sng" dirty="0"/>
              <a:t> </a:t>
            </a:r>
            <a:r>
              <a:rPr lang="ru-RU" sz="2200" i="1" u="sng" dirty="0" smtClean="0"/>
              <a:t>          развивать </a:t>
            </a:r>
            <a:r>
              <a:rPr lang="ru-RU" sz="2200" i="1" u="sng" dirty="0"/>
              <a:t>мелкую моторику рук.</a:t>
            </a:r>
          </a:p>
          <a:p>
            <a:pPr algn="just"/>
            <a:endParaRPr lang="ru-RU" sz="2200" i="1" u="sng" dirty="0"/>
          </a:p>
        </p:txBody>
      </p:sp>
    </p:spTree>
    <p:extLst>
      <p:ext uri="{BB962C8B-B14F-4D97-AF65-F5344CB8AC3E}">
        <p14:creationId xmlns:p14="http://schemas.microsoft.com/office/powerpoint/2010/main" val="291215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EA62027F-4B45-4D24-AD2B-20BFF893B2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 rot="217748">
            <a:off x="1570148" y="1663034"/>
            <a:ext cx="6090332" cy="3667312"/>
          </a:xfrm>
        </p:spPr>
        <p:txBody>
          <a:bodyPr numCol="1" spcCol="0">
            <a:normAutofit/>
          </a:bodyPr>
          <a:lstStyle/>
          <a:p>
            <a:pPr algn="just"/>
            <a:r>
              <a:rPr lang="ru-RU" b="1" i="1" dirty="0" smtClean="0"/>
              <a:t>      </a:t>
            </a:r>
            <a:r>
              <a:rPr lang="ru-RU" sz="2200" b="1" i="1" dirty="0" smtClean="0"/>
              <a:t>Первая </a:t>
            </a:r>
            <a:r>
              <a:rPr lang="ru-RU" sz="2200" b="1" i="1" dirty="0"/>
              <a:t>задача </a:t>
            </a:r>
            <a:r>
              <a:rPr lang="ru-RU" sz="2200" i="1" dirty="0"/>
              <a:t>для визуального восприятия - в кучке вареников </a:t>
            </a:r>
            <a:r>
              <a:rPr lang="ru-RU" sz="2200" i="1" u="sng" dirty="0"/>
              <a:t>найти для каждого пару по расцветке</a:t>
            </a:r>
            <a:r>
              <a:rPr lang="ru-RU" sz="2200" i="1" dirty="0"/>
              <a:t>. Нужно быть очень внимательным, т.к. расцветка может быть похожа, да не та, так как отличается </a:t>
            </a:r>
            <a:r>
              <a:rPr lang="ru-RU" sz="2200" i="1" u="sng" dirty="0"/>
              <a:t>величина </a:t>
            </a:r>
            <a:r>
              <a:rPr lang="ru-RU" sz="2200" i="1" u="sng" dirty="0" smtClean="0"/>
              <a:t>вареника </a:t>
            </a:r>
            <a:r>
              <a:rPr lang="ru-RU" sz="2200" i="1" dirty="0" smtClean="0"/>
              <a:t>(больше-меньше</a:t>
            </a:r>
            <a:r>
              <a:rPr lang="ru-RU" sz="2200" i="1" dirty="0"/>
              <a:t>), но лучше не торопитесь говорить ребёнку об этом, когда он додумается до этого принципа САМ, для него это будет чувство СОБСТВЕННОЙ большой победы и </a:t>
            </a:r>
            <a:r>
              <a:rPr lang="ru-RU" sz="2200" i="1" dirty="0" smtClean="0"/>
              <a:t>восторга</a:t>
            </a:r>
            <a:r>
              <a:rPr lang="ru-RU" sz="2200" i="1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0456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EA62027F-4B45-4D24-AD2B-20BFF893B2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 rot="217748">
            <a:off x="1403778" y="1529413"/>
            <a:ext cx="6183083" cy="3746442"/>
          </a:xfrm>
        </p:spPr>
        <p:txBody>
          <a:bodyPr numCol="1" spcCol="0">
            <a:normAutofit/>
          </a:bodyPr>
          <a:lstStyle/>
          <a:p>
            <a:pPr algn="just"/>
            <a:r>
              <a:rPr lang="ru-RU" b="1" i="1" dirty="0" smtClean="0"/>
              <a:t>      </a:t>
            </a:r>
            <a:r>
              <a:rPr lang="ru-RU" sz="2200" b="1" i="1" dirty="0" smtClean="0"/>
              <a:t>Вторая задача</a:t>
            </a:r>
            <a:r>
              <a:rPr lang="ru-RU" sz="2200" i="1" dirty="0"/>
              <a:t>.</a:t>
            </a:r>
            <a:r>
              <a:rPr lang="ru-RU" sz="2200" i="1" dirty="0" smtClean="0"/>
              <a:t> </a:t>
            </a:r>
            <a:r>
              <a:rPr lang="ru-RU" sz="2200" i="1" dirty="0"/>
              <a:t>Здесь имеются несколько наполнителей. Соответственно здесь ребёнок уже работает со своими ранее полученными знаниями, тактильными ощущениями, занимаемся мелкой моторикой, здесь мы можем предложить ребёнку: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200" i="1" dirty="0" smtClean="0"/>
              <a:t>отсортировать </a:t>
            </a:r>
            <a:r>
              <a:rPr lang="ru-RU" sz="2200" i="1" dirty="0"/>
              <a:t>«вареники» </a:t>
            </a:r>
            <a:r>
              <a:rPr lang="ru-RU" sz="2200" i="1" u="sng" dirty="0"/>
              <a:t>по содержимому </a:t>
            </a:r>
            <a:r>
              <a:rPr lang="ru-RU" sz="2200" i="1" dirty="0"/>
              <a:t>(«сделай сам и положи вареники с картошкой в тарелочку </a:t>
            </a:r>
            <a:r>
              <a:rPr lang="ru-RU" sz="2200" i="1" dirty="0" smtClean="0"/>
              <a:t>котику, </a:t>
            </a:r>
            <a:r>
              <a:rPr lang="ru-RU" sz="2200" i="1" dirty="0"/>
              <a:t>с вишней вот в эту, для </a:t>
            </a:r>
            <a:r>
              <a:rPr lang="ru-RU" sz="2200" i="1" dirty="0" smtClean="0"/>
              <a:t>собачки, и т.д.»)</a:t>
            </a:r>
            <a:endParaRPr lang="ru-RU" sz="2200" i="1" dirty="0"/>
          </a:p>
        </p:txBody>
      </p:sp>
    </p:spTree>
    <p:extLst>
      <p:ext uri="{BB962C8B-B14F-4D97-AF65-F5344CB8AC3E}">
        <p14:creationId xmlns:p14="http://schemas.microsoft.com/office/powerpoint/2010/main" val="30111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EA62027F-4B45-4D24-AD2B-20BFF893B2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 rot="217748">
            <a:off x="1442289" y="1502396"/>
            <a:ext cx="6194313" cy="3822982"/>
          </a:xfrm>
        </p:spPr>
        <p:txBody>
          <a:bodyPr numCol="1" spcCol="0">
            <a:normAutofit fontScale="85000" lnSpcReduction="20000"/>
          </a:bodyPr>
          <a:lstStyle/>
          <a:p>
            <a:pPr algn="just"/>
            <a:r>
              <a:rPr lang="ru-RU" sz="2800" b="1" i="1" dirty="0"/>
              <a:t>В</a:t>
            </a:r>
            <a:r>
              <a:rPr lang="ru-RU" sz="2800" b="1" i="1" dirty="0" smtClean="0"/>
              <a:t>торая задача</a:t>
            </a:r>
            <a:r>
              <a:rPr lang="ru-RU" sz="2800" b="1" i="1" dirty="0"/>
              <a:t>:</a:t>
            </a:r>
            <a:r>
              <a:rPr lang="ru-RU" sz="2800" b="1" i="1" dirty="0" smtClean="0"/>
              <a:t>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900" i="1" dirty="0" smtClean="0"/>
              <a:t>отсортировать </a:t>
            </a:r>
            <a:r>
              <a:rPr lang="ru-RU" sz="2900" i="1" dirty="0"/>
              <a:t>«вареники» по </a:t>
            </a:r>
            <a:r>
              <a:rPr lang="ru-RU" sz="2900" i="1" u="sng" dirty="0"/>
              <a:t>звуку</a:t>
            </a:r>
            <a:r>
              <a:rPr lang="ru-RU" sz="2900" i="1" dirty="0"/>
              <a:t> (те вареники, у которых начинка двойная – «говорящие») (например – положи «говорящие» в кастрюльку (с яблоком и грушей, и т.п.), а те, которые 	«молчат» себе в тарелочку (вишней</a:t>
            </a:r>
            <a:r>
              <a:rPr lang="ru-RU" sz="2900" i="1" dirty="0" smtClean="0"/>
              <a:t>));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900" i="1" dirty="0" smtClean="0"/>
              <a:t>отсортировать </a:t>
            </a:r>
            <a:r>
              <a:rPr lang="ru-RU" sz="2900" i="1" dirty="0"/>
              <a:t>«вареники» со </a:t>
            </a:r>
            <a:r>
              <a:rPr lang="ru-RU" sz="2900" i="1" u="sng" dirty="0"/>
              <a:t>съедобной</a:t>
            </a:r>
            <a:r>
              <a:rPr lang="ru-RU" sz="2900" i="1" dirty="0"/>
              <a:t> начинкой и </a:t>
            </a:r>
            <a:r>
              <a:rPr lang="ru-RU" sz="2900" i="1" u="sng" dirty="0"/>
              <a:t>не съедобной</a:t>
            </a:r>
            <a:r>
              <a:rPr lang="ru-RU" sz="2900" i="1" dirty="0"/>
              <a:t>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900" i="1" dirty="0" smtClean="0"/>
              <a:t>отсортировать </a:t>
            </a:r>
            <a:r>
              <a:rPr lang="ru-RU" sz="2900" i="1" dirty="0"/>
              <a:t>вареники, которые сделаны </a:t>
            </a:r>
            <a:r>
              <a:rPr lang="en-US" sz="2900" i="1" dirty="0" smtClean="0"/>
              <a:t>	</a:t>
            </a:r>
            <a:r>
              <a:rPr lang="ru-RU" sz="2900" i="1" dirty="0" smtClean="0"/>
              <a:t>из </a:t>
            </a:r>
            <a:r>
              <a:rPr lang="ru-RU" sz="2900" i="1" u="sng" dirty="0"/>
              <a:t>овощей</a:t>
            </a:r>
            <a:r>
              <a:rPr lang="ru-RU" sz="2900" i="1" dirty="0"/>
              <a:t> и отдельно из </a:t>
            </a:r>
            <a:r>
              <a:rPr lang="ru-RU" sz="2900" i="1" u="sng" dirty="0" smtClean="0"/>
              <a:t>фруктов</a:t>
            </a:r>
            <a:r>
              <a:rPr lang="ru-RU" sz="2900" i="1" dirty="0" smtClean="0"/>
              <a:t>;</a:t>
            </a:r>
            <a:endParaRPr lang="ru-RU" sz="2900" i="1" dirty="0"/>
          </a:p>
        </p:txBody>
      </p:sp>
    </p:spTree>
    <p:extLst>
      <p:ext uri="{BB962C8B-B14F-4D97-AF65-F5344CB8AC3E}">
        <p14:creationId xmlns:p14="http://schemas.microsoft.com/office/powerpoint/2010/main" val="247903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ети4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дети3.potx" id="{8D83A0E8-0064-461C-ABE6-01FB33E13143}" vid="{171E7B72-3678-4B19-9363-C6717CB323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дети4</Template>
  <TotalTime>177</TotalTime>
  <Words>693</Words>
  <Application>Microsoft Office PowerPoint</Application>
  <PresentationFormat>Экран (4:3)</PresentationFormat>
  <Paragraphs>29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Graceful Mazurka</vt:lpstr>
      <vt:lpstr>Wingdings</vt:lpstr>
      <vt:lpstr>дети4</vt:lpstr>
      <vt:lpstr>Современные игровые  технологии в коррекционно-развивающей работе  с детьми с ОВЗ» дидактическая игра «Вареники»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Детский</dc:title>
  <dc:creator>Марина</dc:creator>
  <cp:lastModifiedBy>Учетная запись Майкрософт</cp:lastModifiedBy>
  <cp:revision>88</cp:revision>
  <dcterms:created xsi:type="dcterms:W3CDTF">2019-09-18T13:32:53Z</dcterms:created>
  <dcterms:modified xsi:type="dcterms:W3CDTF">2023-04-10T08:42:18Z</dcterms:modified>
</cp:coreProperties>
</file>