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93" r:id="rId2"/>
    <p:sldId id="257" r:id="rId3"/>
    <p:sldId id="260" r:id="rId4"/>
    <p:sldId id="295" r:id="rId5"/>
    <p:sldId id="294" r:id="rId6"/>
    <p:sldId id="301" r:id="rId7"/>
    <p:sldId id="296" r:id="rId8"/>
    <p:sldId id="299" r:id="rId9"/>
    <p:sldId id="298" r:id="rId10"/>
    <p:sldId id="297" r:id="rId11"/>
    <p:sldId id="287" r:id="rId12"/>
    <p:sldId id="303" r:id="rId13"/>
    <p:sldId id="300" r:id="rId14"/>
    <p:sldId id="304" r:id="rId15"/>
    <p:sldId id="312" r:id="rId16"/>
    <p:sldId id="305" r:id="rId17"/>
    <p:sldId id="306" r:id="rId18"/>
    <p:sldId id="308" r:id="rId19"/>
    <p:sldId id="307" r:id="rId20"/>
    <p:sldId id="309" r:id="rId21"/>
    <p:sldId id="310" r:id="rId22"/>
    <p:sldId id="31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DD"/>
    <a:srgbClr val="EC8880"/>
    <a:srgbClr val="2F0A07"/>
    <a:srgbClr val="D42B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63E62-2C84-44AB-B36B-A217224BDDD6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91526-FED8-4C53-98CC-9D957FC2F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48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765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60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84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1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9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47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15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10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83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44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96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189D-2A1F-4D2D-A3CB-97B296ACE4E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723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activerain.com/image_store/uploads/4/5/3/7/5/ar12455634915735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db.rferl.org/CEE59116-5887-42C5-8F7A-BA3F0EBD73B6_mw800_mh600_s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equipnet.ru/netcat_files/Image/2010/%D1%84%D0%B5%D0%B2%D1%80%D0%B0%D0%BB%D1%8C/18/derevo/industrydaily_ru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roizvodstvo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99355" y="3480619"/>
            <a:ext cx="6292645" cy="337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rasivaya-belaya-cerkov-na-zakat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69859" y="0"/>
            <a:ext cx="6322142" cy="3554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590452504055.49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1" y="0"/>
            <a:ext cx="5943601" cy="349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52cd174740ecca8cb7d50789f143768444cb58f4325137b01d1f17ef2e0c76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1" y="3416869"/>
            <a:ext cx="6002595" cy="344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емиугольник 8"/>
          <p:cNvSpPr/>
          <p:nvPr/>
        </p:nvSpPr>
        <p:spPr>
          <a:xfrm>
            <a:off x="176981" y="206478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6007510" y="196646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181897" y="3603523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Семиугольник 11"/>
          <p:cNvSpPr/>
          <p:nvPr/>
        </p:nvSpPr>
        <p:spPr>
          <a:xfrm>
            <a:off x="6022258" y="3633020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db3e754-0900-4a94-85b9-d5d8c4e6b824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92000" cy="89965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Основные вопросы экономики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5690" y="1268361"/>
            <a:ext cx="4630994" cy="1268362"/>
          </a:xfrm>
          <a:prstGeom prst="roundRect">
            <a:avLst/>
          </a:prstGeom>
          <a:solidFill>
            <a:srgbClr val="EC88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ЧТО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 и в каком количестве производить?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109" y="3146322"/>
            <a:ext cx="4630994" cy="126836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КАК </a:t>
            </a:r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производить?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109" y="4989870"/>
            <a:ext cx="4630994" cy="12683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Для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 КОГО </a:t>
            </a:r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производить?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-1"/>
            <a:ext cx="12192000" cy="120936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FF00"/>
              </a:solidFill>
              <a:latin typeface="Georgia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3200" b="1" i="1" dirty="0" smtClean="0">
                <a:latin typeface="Georgia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(факторы производства)</a:t>
            </a:r>
          </a:p>
          <a:p>
            <a:pPr algn="ctr"/>
            <a:r>
              <a:rPr lang="ru-RU" sz="2400" b="1" i="1" dirty="0" smtClean="0">
                <a:latin typeface="Georgia" pitchFamily="18" charset="0"/>
                <a:cs typeface="Times New Roman" panose="02020603050405020304" pitchFamily="18" charset="0"/>
              </a:rPr>
              <a:t> - это факторы, используемые для производства экономических благ</a:t>
            </a:r>
            <a:endParaRPr lang="ru-RU" sz="2400" b="1" i="1" dirty="0" smtClean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73482" y="1597237"/>
            <a:ext cx="3168352" cy="11521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Потребности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неограниченные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03690" y="1626735"/>
            <a:ext cx="3833888" cy="11292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Ресурсы</a:t>
            </a:r>
          </a:p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ограниченные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367117" y="2109019"/>
            <a:ext cx="2844844" cy="2059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232848" y="3306508"/>
            <a:ext cx="100947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  <a:cs typeface="Times New Roman" panose="02020603050405020304" pitchFamily="18" charset="0"/>
              </a:rPr>
              <a:t>Удовлетворение безграничных потребностей человека с помощью ограниченных ресурсов.</a:t>
            </a:r>
          </a:p>
          <a:p>
            <a:pPr algn="ctr">
              <a:buNone/>
            </a:pPr>
            <a:r>
              <a:rPr lang="ru-RU" sz="2200" b="1" i="1" dirty="0" smtClean="0">
                <a:solidFill>
                  <a:srgbClr val="CC0000"/>
                </a:solidFill>
                <a:latin typeface="Georgia" pitchFamily="18" charset="0"/>
                <a:cs typeface="Times New Roman" panose="02020603050405020304" pitchFamily="18" charset="0"/>
              </a:rPr>
              <a:t>Основная проблема </a:t>
            </a:r>
            <a:r>
              <a:rPr lang="ru-RU" sz="2200" b="1" dirty="0" smtClean="0">
                <a:latin typeface="Georgia" pitchFamily="18" charset="0"/>
                <a:cs typeface="Times New Roman" panose="02020603050405020304" pitchFamily="18" charset="0"/>
              </a:rPr>
              <a:t>– распределение ограниченных ресурсов</a:t>
            </a:r>
            <a:endParaRPr lang="ru-RU" sz="2200" b="1" dirty="0"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05084" y="2833748"/>
            <a:ext cx="4939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Главная задача экономики: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pic>
        <p:nvPicPr>
          <p:cNvPr id="13" name="Picture 7" descr="Картинка 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578381"/>
            <a:ext cx="4055807" cy="2279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9" descr="Картинка 52 из 198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55807" y="4586749"/>
            <a:ext cx="4159045" cy="2271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1" descr="Картинка 196 из 198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14853" y="4546515"/>
            <a:ext cx="3977148" cy="2311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8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6983" y="2669458"/>
            <a:ext cx="2212256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2698" y="2320413"/>
            <a:ext cx="2143434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7187" y="1981199"/>
            <a:ext cx="2079522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74195" y="1288024"/>
            <a:ext cx="2153264" cy="909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17512" y="1396180"/>
            <a:ext cx="1971365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973395" y="5206181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620063808_26-phonoteka_org-p-fon-dlya-prezentatsii-po-okhrane-truda-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274142"/>
            <a:ext cx="2477729" cy="1934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низ 17"/>
          <p:cNvSpPr/>
          <p:nvPr/>
        </p:nvSpPr>
        <p:spPr>
          <a:xfrm>
            <a:off x="3559278" y="4901382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904272" y="4665408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249265" y="434094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0564763" y="397223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maxresdefaul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33936" y="2094269"/>
            <a:ext cx="2227007" cy="1917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5f88a4b-5f83-4c02-9535-236d070f5569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477432" y="2431377"/>
            <a:ext cx="1946787" cy="196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еньги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7187" y="2669455"/>
            <a:ext cx="2035278" cy="194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zemelya-selskokhozyaystvennogo-naznacheniy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09095" y="2949678"/>
            <a:ext cx="2231615" cy="1961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55641" y="593376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94040" y="554047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02944" y="5338915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497099" y="5048863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5663" y="4645740"/>
            <a:ext cx="1991031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934066" y="737419"/>
            <a:ext cx="589935" cy="18779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441291" y="796413"/>
            <a:ext cx="589935" cy="143551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756789" y="796413"/>
            <a:ext cx="589935" cy="112579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131279" y="668594"/>
            <a:ext cx="496527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10550014" y="727588"/>
            <a:ext cx="467031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6983" y="2669458"/>
            <a:ext cx="2212256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Труд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2698" y="2320413"/>
            <a:ext cx="2143434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Земля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7187" y="1981199"/>
            <a:ext cx="2079522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Капитал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74195" y="1288024"/>
            <a:ext cx="2153264" cy="909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rgbClr val="002060"/>
                </a:solidFill>
                <a:latin typeface="Georgia" pitchFamily="18" charset="0"/>
              </a:rPr>
              <a:t>Предпринима-тельские</a:t>
            </a:r>
            <a:r>
              <a:rPr lang="ru-RU" sz="1400" b="1" dirty="0" smtClean="0">
                <a:solidFill>
                  <a:srgbClr val="002060"/>
                </a:solidFill>
                <a:latin typeface="Georgia" pitchFamily="18" charset="0"/>
              </a:rPr>
              <a:t> способности </a:t>
            </a:r>
            <a:endParaRPr lang="ru-RU" sz="1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17512" y="1396180"/>
            <a:ext cx="1971365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Информация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973395" y="5206181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620063808_26-phonoteka_org-p-fon-dlya-prezentatsii-po-okhrane-truda-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274142"/>
            <a:ext cx="2477729" cy="1934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низ 17"/>
          <p:cNvSpPr/>
          <p:nvPr/>
        </p:nvSpPr>
        <p:spPr>
          <a:xfrm>
            <a:off x="3559278" y="4901382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904272" y="4665408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249265" y="434094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0564763" y="397223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maxresdefaul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33936" y="2094269"/>
            <a:ext cx="2227007" cy="1917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5f88a4b-5f83-4c02-9535-236d070f5569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477432" y="2431377"/>
            <a:ext cx="1946787" cy="196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еньги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7187" y="2669455"/>
            <a:ext cx="2035278" cy="194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zemelya-selskokhozyaystvennogo-naznacheniy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09095" y="2949678"/>
            <a:ext cx="2231615" cy="1961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55641" y="593376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З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/</a:t>
            </a:r>
            <a:r>
              <a:rPr lang="ru-RU" sz="2400" b="1" dirty="0" err="1" smtClean="0">
                <a:solidFill>
                  <a:schemeClr val="tx1"/>
                </a:solidFill>
                <a:latin typeface="Georgia" pitchFamily="18" charset="0"/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94040" y="554047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Рента 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02944" y="5338915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Georgia" pitchFamily="18" charset="0"/>
              </a:rPr>
              <a:t>%</a:t>
            </a: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 , прибыль 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497099" y="5048863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Прибыль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5663" y="4645740"/>
            <a:ext cx="1991031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Прибыль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934066" y="737419"/>
            <a:ext cx="589935" cy="18779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441291" y="796413"/>
            <a:ext cx="589935" cy="143551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756789" y="796413"/>
            <a:ext cx="589935" cy="112579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131279" y="668594"/>
            <a:ext cx="496527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10550014" y="727588"/>
            <a:ext cx="467031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3200" y="1073627"/>
          <a:ext cx="11772489" cy="563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9303"/>
                <a:gridCol w="4306529"/>
                <a:gridCol w="3126657"/>
              </a:tblGrid>
              <a:tr h="81416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Факторы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Сущность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Доход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Труд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Земля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Капитал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Предпринимательские способности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Информация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hello_html_5938747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8790038" y="3303639"/>
            <a:ext cx="3583856" cy="3760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1988" y="4955458"/>
            <a:ext cx="4950541" cy="1209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194" y="2521974"/>
            <a:ext cx="5132438" cy="2595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88490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Характерные черты современного производства: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1729" y="1342104"/>
            <a:ext cx="4719484" cy="69317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11213" y="1563329"/>
            <a:ext cx="2831690" cy="147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993627" y="1219202"/>
            <a:ext cx="3927986" cy="639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Позволяет: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52968" y="2286000"/>
            <a:ext cx="4852219" cy="438027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9957620" y="1858297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9844550" y="2993923"/>
            <a:ext cx="553064" cy="491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81865" y="2040194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1988" y="4955458"/>
            <a:ext cx="4950541" cy="1209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Основана на разделении труда и кооперации (сотрудничестве)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194" y="2521974"/>
            <a:ext cx="5132438" cy="2595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Сосредоточение какого –либо вида хозяйственной деятельности в руках конкретного человека, фирмы, страны, которые справляются с ним лучше других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88490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Характерные черты современного производства: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1729" y="1342104"/>
            <a:ext cx="4719484" cy="69317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Специализация </a:t>
            </a:r>
            <a:endParaRPr lang="ru-RU" sz="3200" b="1" i="1" dirty="0">
              <a:latin typeface="Georgia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11213" y="1563329"/>
            <a:ext cx="2831690" cy="147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993627" y="1219202"/>
            <a:ext cx="3927986" cy="639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Позволяет: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52968" y="2286000"/>
            <a:ext cx="4852219" cy="438027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Высокое мастерство специалистов           высокое качество и большее количество товаров и услуг;</a:t>
            </a:r>
          </a:p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Позволяет сократить потери рабочего времени от смены видов деятельности работника;</a:t>
            </a:r>
          </a:p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Специализация фирм, регионов связана с наличием или отсутствием у них определенных факторов производства.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9957620" y="1858297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9844550" y="2993923"/>
            <a:ext cx="553064" cy="491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81865" y="2040194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>
            <a:off x="1696064" y="899651"/>
            <a:ext cx="1135626" cy="516194"/>
          </a:xfrm>
          <a:prstGeom prst="downArrow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943897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smtClean="0">
                <a:solidFill>
                  <a:srgbClr val="FFFF00"/>
                </a:solidFill>
                <a:latin typeface="Georgia" pitchFamily="18" charset="0"/>
              </a:rPr>
              <a:t>     Производительность </a:t>
            </a:r>
            <a:endParaRPr lang="ru-RU" sz="4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226" y="1592826"/>
            <a:ext cx="5914103" cy="50439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это количество изготовленных работником изделий за некоторое время,</a:t>
            </a:r>
          </a:p>
          <a:p>
            <a:pPr algn="ctr"/>
            <a:endParaRPr lang="ru-RU" sz="3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 земли – урожай с 1 га</a:t>
            </a:r>
            <a:endParaRPr lang="ru-RU" sz="36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" name="Рисунок 4" descr="HqDB2jicSx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1806" y="1007806"/>
            <a:ext cx="5850194" cy="5850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459794" y="2841522"/>
            <a:ext cx="5353663" cy="1524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877" y="2910346"/>
            <a:ext cx="5289755" cy="1455177"/>
          </a:xfrm>
          <a:prstGeom prst="rect">
            <a:avLst/>
          </a:prstGeom>
          <a:solidFill>
            <a:srgbClr val="BC8FDD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899355" y="1858296"/>
            <a:ext cx="2787445" cy="398207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421626" y="1848464"/>
            <a:ext cx="2467897" cy="3490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0" y="0"/>
            <a:ext cx="12192000" cy="19320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 –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227" y="2256504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91717" y="2113936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16" name="Рисунок 15" descr="food-apples-Person-lunch-scales-supermarket-meal-Sense-male-vendor-retail-dish-produce-floristry-grocery-store-weighing-local-food-greengrocer-6136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61149" y="4498258"/>
            <a:ext cx="4975328" cy="2123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optovye-prodazhi-v-belarus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3962" y="4522223"/>
            <a:ext cx="5220928" cy="214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459794" y="2841522"/>
            <a:ext cx="5353663" cy="1524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Товар реализуется поштучно или в небольших количествах для личного, семейного потребления.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877" y="2910346"/>
            <a:ext cx="5289755" cy="1455177"/>
          </a:xfrm>
          <a:prstGeom prst="rect">
            <a:avLst/>
          </a:prstGeom>
          <a:solidFill>
            <a:srgbClr val="BC8FDD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Реализуются крупные партии товара, обычно для последующей перепродажи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899355" y="1858296"/>
            <a:ext cx="2787445" cy="398207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421626" y="1848464"/>
            <a:ext cx="2467897" cy="3490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0" y="0"/>
            <a:ext cx="12192000" cy="19320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 –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это добровольный и взаимовыгодный обмен благами в форме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купли-продажи товаров и услуг за деньги между специализированными производителями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227" y="2256504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оптовая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91717" y="2113936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розничная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16" name="Рисунок 15" descr="food-apples-Person-lunch-scales-supermarket-meal-Sense-male-vendor-retail-dish-produce-floristry-grocery-store-weighing-local-food-greengrocer-6136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61149" y="4498258"/>
            <a:ext cx="4975328" cy="2123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optovye-prodazhi-v-belarus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3962" y="4522223"/>
            <a:ext cx="5220928" cy="214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-rf.ru/upload/resize_cache/iblock/68b/1500_2000_1/5681935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710" y="339212"/>
            <a:ext cx="11533238" cy="2315497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110000"/>
                  <a:satMod val="105000"/>
                  <a:tint val="67000"/>
                  <a:alpha val="57000"/>
                </a:schemeClr>
              </a:gs>
              <a:gs pos="50000">
                <a:schemeClr val="dk1">
                  <a:lumMod val="105000"/>
                  <a:satMod val="103000"/>
                  <a:tint val="73000"/>
                </a:schemeClr>
              </a:gs>
              <a:gs pos="100000">
                <a:schemeClr val="dk1">
                  <a:lumMod val="105000"/>
                  <a:satMod val="109000"/>
                  <a:tint val="81000"/>
                </a:schemeClr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Экономика и её роль в жизни общества</a:t>
            </a:r>
            <a:endParaRPr lang="ru-RU" sz="6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76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106188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Торговля: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9718" y="1386349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Магазинная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0002" y="1391265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Уличная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0451" y="1435510"/>
            <a:ext cx="4680156" cy="766916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Через автоматы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0517" y="2384323"/>
            <a:ext cx="5260258" cy="766916"/>
          </a:xfrm>
          <a:prstGeom prst="rect">
            <a:avLst/>
          </a:prstGeom>
          <a:solidFill>
            <a:schemeClr val="accent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latin typeface="Georgia" pitchFamily="18" charset="0"/>
              </a:rPr>
              <a:t>Интернет-магазины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9883" y="2413819"/>
            <a:ext cx="4680156" cy="766916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Телемагазины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44528" y="3416710"/>
            <a:ext cx="4680156" cy="766916"/>
          </a:xfrm>
          <a:prstGeom prst="rect">
            <a:avLst/>
          </a:prstGeom>
          <a:solidFill>
            <a:schemeClr val="accent3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По каталогам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39961" y="4572000"/>
            <a:ext cx="9320981" cy="2079523"/>
          </a:xfrm>
          <a:prstGeom prst="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bg1"/>
                </a:solidFill>
                <a:latin typeface="Georgia" pitchFamily="18" charset="0"/>
              </a:rPr>
              <a:t>Торговля объединяет людей, фирмы, государства в единую хозяйственную систему региона, страны, мира в целом.</a:t>
            </a:r>
            <a:endParaRPr lang="ru-RU" sz="3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0" name="Рисунок 19" descr="выпускник-352565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595825"/>
            <a:ext cx="2639961" cy="3262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10176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На какие вопросы нам необходимо ответить?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56903" y="1209368"/>
            <a:ext cx="6518787" cy="526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lvl="0" indent="-742950" algn="ctr">
              <a:buAutoNum type="arabicPeriod"/>
            </a:pPr>
            <a:r>
              <a:rPr lang="ru-RU" sz="3200" b="1" i="1" dirty="0" smtClean="0">
                <a:latin typeface="Georgia" pitchFamily="18" charset="0"/>
              </a:rPr>
              <a:t>Разобрать понятие «Экономика как подсистема общества»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2. Изучить факторы производства</a:t>
            </a:r>
          </a:p>
          <a:p>
            <a:pPr lvl="0" algn="ctr"/>
            <a:r>
              <a:rPr lang="ru-RU" sz="3200" b="1" i="1" dirty="0" smtClean="0">
                <a:latin typeface="Georgia" pitchFamily="18" charset="0"/>
              </a:rPr>
              <a:t>3. Познакомиться с понятием «Специализация»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4. Узнать что такое «Обмен и торговля»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 descr="1618994643_15-phonoteka_org-p-fon-dlya-prezentatsii-zadachi-1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" y="1020053"/>
            <a:ext cx="5515897" cy="583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кумент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43019" y="0"/>
            <a:ext cx="474898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4968" y="191729"/>
            <a:ext cx="6813755" cy="10913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Домашнее задание: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8206" y="1607574"/>
            <a:ext cx="6725265" cy="47489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Выучить теорию по теме;</a:t>
            </a:r>
          </a:p>
          <a:p>
            <a:pPr marL="342900" indent="-342900">
              <a:buAutoNum type="arabicPeriod"/>
            </a:pPr>
            <a:endParaRPr lang="ru-RU" sz="3200" b="1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Стр. 16 «Вопросы и задания» № 1-3 устно;</a:t>
            </a:r>
          </a:p>
          <a:p>
            <a:pPr marL="342900" indent="-342900">
              <a:buAutoNum type="arabicPeriod"/>
            </a:pPr>
            <a:endParaRPr lang="ru-RU" sz="3200" b="1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* стр. 13, «Мои исследования», письменно.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10176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На какие вопросы нам необходимо ответить?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13" name="Рисунок 12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175986"/>
            <a:ext cx="5309419" cy="570098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456903" y="1209368"/>
            <a:ext cx="6518787" cy="526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lvl="0" indent="-742950" algn="ctr">
              <a:buAutoNum type="arabicPeriod"/>
            </a:pPr>
            <a:r>
              <a:rPr lang="ru-RU" sz="3200" b="1" i="1" dirty="0" smtClean="0">
                <a:latin typeface="Georgia" pitchFamily="18" charset="0"/>
              </a:rPr>
              <a:t>Разобрать понятие «Экономика как подсистема общества»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2. Изучить факторы производства</a:t>
            </a:r>
          </a:p>
          <a:p>
            <a:pPr lvl="0" algn="ctr"/>
            <a:r>
              <a:rPr lang="ru-RU" sz="3200" b="1" i="1" dirty="0" smtClean="0">
                <a:latin typeface="Georgia" pitchFamily="18" charset="0"/>
              </a:rPr>
              <a:t>3. Познакомиться с понятием «Специализация»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4. Узнать что такое «Обмен и торговля»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problemy.jpg"/>
          <p:cNvPicPr>
            <a:picLocks noChangeAspect="1"/>
          </p:cNvPicPr>
          <p:nvPr/>
        </p:nvPicPr>
        <p:blipFill>
          <a:blip r:embed="rId2" cstate="print">
            <a:lum bright="30000" contrast="-40000"/>
          </a:blip>
          <a:srcRect l="8790" r="12460"/>
          <a:stretch>
            <a:fillRect/>
          </a:stretch>
        </p:blipFill>
        <p:spPr>
          <a:xfrm>
            <a:off x="2138516" y="825911"/>
            <a:ext cx="7801896" cy="4158614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70904" y="855406"/>
            <a:ext cx="2925096" cy="247772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3234811" cy="26645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8554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Экономика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20181" y="4665406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104671" y="4714567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65471" y="3406877"/>
            <a:ext cx="5530646" cy="122411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38570" y="3436374"/>
            <a:ext cx="5683046" cy="12536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213" y="5412657"/>
            <a:ext cx="5515897" cy="11651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49961" y="5427406"/>
            <a:ext cx="5515897" cy="11110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21328" y="929149"/>
            <a:ext cx="3583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Прочитайте стр.8 учебника и заполните схему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problemy.jpg"/>
          <p:cNvPicPr>
            <a:picLocks noChangeAspect="1"/>
          </p:cNvPicPr>
          <p:nvPr/>
        </p:nvPicPr>
        <p:blipFill>
          <a:blip r:embed="rId2" cstate="print">
            <a:lum bright="30000" contrast="-40000"/>
          </a:blip>
          <a:stretch>
            <a:fillRect/>
          </a:stretch>
        </p:blipFill>
        <p:spPr>
          <a:xfrm>
            <a:off x="0" y="707923"/>
            <a:ext cx="12191999" cy="6150077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56156" y="796412"/>
            <a:ext cx="2939844" cy="324465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2939844" cy="4522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7964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Экономика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05433" y="3529780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089923" y="3578941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50722" y="1253611"/>
            <a:ext cx="5530646" cy="228600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Способ организации хозяйственной деятельности людей, направленной на создание необходимых для потребления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благ </a:t>
            </a:r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8066" y="1273277"/>
            <a:ext cx="5683046" cy="228108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Наука, которая исследует, как люди используют ограниченные ресурсы для удовлетворения своих потребностей в жизненных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благах</a:t>
            </a:r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213" y="4232787"/>
            <a:ext cx="5515897" cy="23449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Субъектами экономики как хозяйственной деятельности являются семья (домохозяйство), фирма, государство.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49961" y="4247534"/>
            <a:ext cx="5515897" cy="22909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Экономика изучает деятельность хозяйств, фирм, государства по производству, распределению,  обмену и потреблению.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strah.jpg"/>
          <p:cNvPicPr>
            <a:picLocks noChangeAspect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56156" y="796412"/>
            <a:ext cx="2939844" cy="324465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2939844" cy="4522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7964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Уровни экономики: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20181" y="2438399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104671" y="2428567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50722" y="1253612"/>
            <a:ext cx="5530646" cy="1238866"/>
          </a:xfrm>
          <a:prstGeom prst="roundRect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Макроэкономика</a:t>
            </a:r>
            <a:endParaRPr lang="ru-RU" sz="3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8066" y="1273278"/>
            <a:ext cx="5683046" cy="1219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Микроэкономика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5471" y="3185651"/>
            <a:ext cx="5515897" cy="1946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Включает в себя общеэкономические процессы в государстве, мире в целом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31974" y="3200399"/>
            <a:ext cx="5515897" cy="1902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Экономика семьи, фирмы, региона, рынков факторов производства, товаров и услуг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ce555a-7099-4491-82ee-9ed100e20ca2.jpe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6115665" cy="33331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6335" y="-1"/>
            <a:ext cx="6115665" cy="33331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9862" y="3438843"/>
            <a:ext cx="115920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dirty="0" smtClean="0">
                <a:solidFill>
                  <a:srgbClr val="000000"/>
                </a:solidFill>
                <a:effectLst/>
                <a:latin typeface="Georgia" pitchFamily="18" charset="0"/>
                <a:ea typeface="Times New Roman" panose="02020603050405020304" pitchFamily="18" charset="0"/>
              </a:rPr>
              <a:t>Пошив одежды в ателье, вода из родника, мороженое, занятие в театральном кружке, энергия ветра, ремонт квартиры, дожди, проезд в автобусе, освещение улиц.</a:t>
            </a:r>
            <a:endParaRPr lang="ru-RU" sz="4000" b="1" i="1" dirty="0">
              <a:effectLst/>
              <a:latin typeface="Georgia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"/>
            <a:ext cx="6061587" cy="10618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Свободные (даровые)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6335" y="0"/>
            <a:ext cx="6115665" cy="1061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Экономические 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3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db3e754-0900-4a94-85b9-d5d8c4e6b824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92000" cy="89965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Основные вопросы экономики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5690" y="1268361"/>
            <a:ext cx="4630994" cy="1268362"/>
          </a:xfrm>
          <a:prstGeom prst="roundRect">
            <a:avLst/>
          </a:prstGeom>
          <a:solidFill>
            <a:srgbClr val="EC88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109" y="3146322"/>
            <a:ext cx="4630994" cy="126836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109" y="4989870"/>
            <a:ext cx="4630994" cy="12683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630</Words>
  <Application>Microsoft Office PowerPoint</Application>
  <PresentationFormat>Произвольный</PresentationFormat>
  <Paragraphs>127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User</cp:lastModifiedBy>
  <cp:revision>34</cp:revision>
  <dcterms:created xsi:type="dcterms:W3CDTF">2019-03-10T17:56:32Z</dcterms:created>
  <dcterms:modified xsi:type="dcterms:W3CDTF">2023-04-11T10:03:56Z</dcterms:modified>
</cp:coreProperties>
</file>