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30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8762" cy="400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0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5013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5012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5013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5012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2B1DF810-9BA6-4F93-A2EA-8F87122B631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1FA5281-99B4-45C0-97C5-8968CB21BB73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51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E6B3BEA-3D27-4802-91C6-0B5AF8A69BE7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D2C5165-5F8B-44BD-AF41-9B6C9E29174E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5C3C36A-F043-471E-985A-9D0DF4032CEE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BF21161-AD82-4A89-A4AE-9C1D52629DCB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296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2D4020B-AC60-424F-B95A-5F54B3A512AF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317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E01D1CA-1944-4C3A-B3CD-8A9194DC71B4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7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E6A3736-1D67-48E0-AD2C-E79B1C1AF59C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DE85927-C66F-4A1C-847D-98EFAAB52612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12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8488794-4F79-483C-9813-6F56E9FCFBF8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33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7226124-6573-4CBC-A7A8-304BAFFBCCDF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8814752-EC9C-4743-904B-85AA2626CA9B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74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A7D0DA7-B9C7-4458-9983-652B0272776C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94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5D72B42-3310-44E1-8873-459406061D81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15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08816-980C-482C-ADF1-9683328B0E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6B8965-2890-4664-A3AD-0C7FCB2754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8288" y="1604963"/>
            <a:ext cx="2062162" cy="45196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8625" y="1604963"/>
            <a:ext cx="6037263" cy="45196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3CB32-7CD7-4168-AF01-A8A28CC3B0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336925"/>
            <a:ext cx="6473825" cy="2293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4C0F4-9AA6-4937-BD7C-E5AB3DB0ECE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B0F739-CDDC-40A1-B6A8-868E6C4365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03D88-0B3A-4DD2-8BBE-FD9F60CB7E2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D88CBA-6260-49D2-A60C-64F21644CBC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4425" cy="4519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4025" y="1600200"/>
            <a:ext cx="3654425" cy="45196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5AD9A4-2BED-41CB-A74A-A3A4925CBEB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45C53-5409-403E-B1C9-CFC7B234F3D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32F41-4186-4D2E-A70D-0110DB53E1F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088614-FB58-45EF-865B-192BC0D60E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30C25C-B09B-489B-8097-CD53E53CC0D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1C73B-AB1D-4E49-A71D-FF34108C41A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2E4558-FE3F-422F-99BE-D92C1F5EFC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76F7A-2946-414F-97CA-A0FFA711178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3138" y="274638"/>
            <a:ext cx="1865312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3538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2D8C5E-3285-4265-8F1A-3B0DF5A6FE6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1D4732-A241-45B1-8E7C-46F9C2AB47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47D294-637C-41DE-9C43-C1D3E44DB7B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4E5AA-592C-46FE-8EC6-5EEBBA7E70C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6EC14-41E1-4015-8298-F93A64BD983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D140B0-DAE0-44C7-964F-C6015FC6EF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55365-55E9-4154-B874-1CACB5BA8ED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59940E-90D7-4630-AAAE-D22DCD80F9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72727"/>
            </a:gs>
            <a:gs pos="100000">
              <a:srgbClr val="7E7E7E"/>
            </a:gs>
          </a:gsLst>
          <a:lin ang="1296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1692275 h 1331"/>
              <a:gd name="T2" fmla="*/ 0 w 5760"/>
              <a:gd name="T3" fmla="*/ 2112962 h 1331"/>
              <a:gd name="T4" fmla="*/ 9144000 w 5760"/>
              <a:gd name="T5" fmla="*/ 2112962 h 1331"/>
              <a:gd name="T6" fmla="*/ 9144000 w 5760"/>
              <a:gd name="T7" fmla="*/ 0 h 1331"/>
              <a:gd name="T8" fmla="*/ 0 w 5760"/>
              <a:gd name="T9" fmla="*/ 1692275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E7E7E">
              <a:alpha val="45097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Freeform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1828800 w 1914"/>
              <a:gd name="T1" fmla="*/ 14258 h 4329"/>
              <a:gd name="T2" fmla="*/ 1828800 w 1914"/>
              <a:gd name="T3" fmla="*/ 6858000 h 4329"/>
              <a:gd name="T4" fmla="*/ 194919 w 1914"/>
              <a:gd name="T5" fmla="*/ 6854832 h 4329"/>
              <a:gd name="T6" fmla="*/ 0 w 1914"/>
              <a:gd name="T7" fmla="*/ 0 h 4329"/>
              <a:gd name="T8" fmla="*/ 1828800 w 1914"/>
              <a:gd name="T9" fmla="*/ 14258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5D5D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Freeform 3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1692275 h 1331"/>
              <a:gd name="T2" fmla="*/ 0 w 5760"/>
              <a:gd name="T3" fmla="*/ 2112962 h 1331"/>
              <a:gd name="T4" fmla="*/ 9144000 w 5760"/>
              <a:gd name="T5" fmla="*/ 2112962 h 1331"/>
              <a:gd name="T6" fmla="*/ 9144000 w 5760"/>
              <a:gd name="T7" fmla="*/ 0 h 1331"/>
              <a:gd name="T8" fmla="*/ 0 w 5760"/>
              <a:gd name="T9" fmla="*/ 1692275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E7E7E">
              <a:alpha val="45097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Freeform 4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3038475 w 1914"/>
              <a:gd name="T1" fmla="*/ 14258 h 4329"/>
              <a:gd name="T2" fmla="*/ 3038475 w 1914"/>
              <a:gd name="T3" fmla="*/ 6858000 h 4329"/>
              <a:gd name="T4" fmla="*/ 323850 w 1914"/>
              <a:gd name="T5" fmla="*/ 6854832 h 4329"/>
              <a:gd name="T6" fmla="*/ 0 w 1914"/>
              <a:gd name="T7" fmla="*/ 0 h 4329"/>
              <a:gd name="T8" fmla="*/ 3038475 w 1914"/>
              <a:gd name="T9" fmla="*/ 14258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5D5D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336925"/>
            <a:ext cx="6473825" cy="229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4572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21438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3124200" y="6421438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21438"/>
            <a:ext cx="7556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0B00657A-B928-4741-AAC8-15FEA84D04A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6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ern="1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1692275 h 1331"/>
              <a:gd name="T2" fmla="*/ 0 w 5760"/>
              <a:gd name="T3" fmla="*/ 2112962 h 1331"/>
              <a:gd name="T4" fmla="*/ 9144000 w 5760"/>
              <a:gd name="T5" fmla="*/ 2112962 h 1331"/>
              <a:gd name="T6" fmla="*/ 9144000 w 5760"/>
              <a:gd name="T7" fmla="*/ 0 h 1331"/>
              <a:gd name="T8" fmla="*/ 0 w 5760"/>
              <a:gd name="T9" fmla="*/ 1692275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E7E7E">
              <a:alpha val="45097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Freeform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1828800 w 1914"/>
              <a:gd name="T1" fmla="*/ 14258 h 4329"/>
              <a:gd name="T2" fmla="*/ 1828800 w 1914"/>
              <a:gd name="T3" fmla="*/ 6858000 h 4329"/>
              <a:gd name="T4" fmla="*/ 194919 w 1914"/>
              <a:gd name="T5" fmla="*/ 6854832 h 4329"/>
              <a:gd name="T6" fmla="*/ 0 w 1914"/>
              <a:gd name="T7" fmla="*/ 0 h 4329"/>
              <a:gd name="T8" fmla="*/ 1828800 w 1914"/>
              <a:gd name="T9" fmla="*/ 14258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D5D5D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1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1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21438"/>
            <a:ext cx="2127250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ru-RU" altLang="ru-RU"/>
              <a:t>4.12.13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124200" y="6421438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21438"/>
            <a:ext cx="755650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723900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DA8A7633-8215-429D-98FC-FA5F6896DB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ern="1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72727"/>
            </a:gs>
            <a:gs pos="100000">
              <a:srgbClr val="7E7E7E"/>
            </a:gs>
          </a:gsLst>
          <a:lin ang="1296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87824" y="2636912"/>
            <a:ext cx="6767364" cy="2736776"/>
          </a:xfrm>
        </p:spPr>
        <p:txBody>
          <a:bodyPr rIns="90000"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>
                <a:latin typeface="Franklin Gothic Book" charset="0"/>
              </a:rPr>
              <a:t>Проект «Подвижные </a:t>
            </a:r>
            <a:r>
              <a:rPr lang="ru-RU" altLang="ru-RU" sz="4000" dirty="0" smtClean="0">
                <a:latin typeface="Franklin Gothic Book" charset="0"/>
              </a:rPr>
              <a:t>игры, как средство обучения техническим приёмам  в баскетболе»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7784" y="548680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ГАПОУ СО </a:t>
            </a:r>
          </a:p>
          <a:p>
            <a:pPr algn="ctr"/>
            <a:r>
              <a:rPr lang="ru-RU" sz="2800" b="1" dirty="0" smtClean="0"/>
              <a:t>«</a:t>
            </a:r>
            <a:r>
              <a:rPr lang="ru-RU" sz="2800" b="1" dirty="0" err="1" smtClean="0"/>
              <a:t>Вольский</a:t>
            </a:r>
            <a:r>
              <a:rPr lang="ru-RU" sz="2800" b="1" dirty="0" smtClean="0"/>
              <a:t> медицинский колледж </a:t>
            </a:r>
            <a:r>
              <a:rPr lang="ru-RU" sz="2800" b="1" dirty="0" err="1" smtClean="0"/>
              <a:t>им.З.И.Маресевой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594928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 : преподаватель физической культуры</a:t>
            </a:r>
          </a:p>
          <a:p>
            <a:r>
              <a:rPr lang="ru-RU" b="1" dirty="0" smtClean="0"/>
              <a:t>Миронов Е.Г.</a:t>
            </a:r>
            <a:endParaRPr 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79388" y="260647"/>
            <a:ext cx="8712200" cy="6506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b="1" dirty="0">
                <a:solidFill>
                  <a:srgbClr val="00B0F0"/>
                </a:solidFill>
              </a:rPr>
              <a:t>На следующем этапе исследовательской деятельности </a:t>
            </a:r>
            <a:r>
              <a:rPr lang="ru-RU" altLang="ru-RU" sz="1500" dirty="0">
                <a:solidFill>
                  <a:srgbClr val="FFFFFF"/>
                </a:solidFill>
              </a:rPr>
              <a:t>изучение опыта специалистов и тренеров по баскетболу помогли определить подвижные игры, которые часто используется тренерами и спортсменами для освоения технических приемов в  баскетболе</a:t>
            </a:r>
            <a:r>
              <a:rPr lang="ru-RU" altLang="ru-RU" sz="1500" dirty="0" smtClean="0">
                <a:solidFill>
                  <a:srgbClr val="FFFFFF"/>
                </a:solidFill>
              </a:rPr>
              <a:t>.</a:t>
            </a:r>
            <a:endParaRPr lang="ru-RU" altLang="ru-RU" sz="1500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b="1" i="1" dirty="0">
                <a:solidFill>
                  <a:srgbClr val="00B0F0"/>
                </a:solidFill>
              </a:rPr>
              <a:t>«Командная перестрелка».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dirty="0">
                <a:solidFill>
                  <a:srgbClr val="FFFFFF"/>
                </a:solidFill>
              </a:rPr>
              <a:t>Направленность— комплексное совершенствование ловли-передачи мяча и развитие быстроты, скоростно-силовых качеств, координационных способностей.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b="1" i="1" dirty="0">
                <a:solidFill>
                  <a:srgbClr val="00B0F0"/>
                </a:solidFill>
              </a:rPr>
              <a:t>«Пятнашки мячом».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dirty="0">
                <a:solidFill>
                  <a:srgbClr val="FFFFFF"/>
                </a:solidFill>
              </a:rPr>
              <a:t>Направленность— комплексное совершенствование ловли-передачи мяча и развитие быстроты, скоростно-силовых качеств.</a:t>
            </a:r>
            <a:r>
              <a:rPr lang="ru-RU" altLang="ru-RU" sz="1500" b="1" i="1" dirty="0">
                <a:solidFill>
                  <a:srgbClr val="FFFFFF"/>
                </a:solidFill>
              </a:rPr>
              <a:t>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b="1" i="1" dirty="0">
                <a:solidFill>
                  <a:srgbClr val="00B0F0"/>
                </a:solidFill>
              </a:rPr>
              <a:t>«Не давай мяч водящему».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dirty="0">
                <a:solidFill>
                  <a:srgbClr val="FFFFFF"/>
                </a:solidFill>
              </a:rPr>
              <a:t>Направленность</a:t>
            </a:r>
            <a:r>
              <a:rPr lang="ru-RU" altLang="ru-RU" sz="1500" i="1" dirty="0">
                <a:solidFill>
                  <a:srgbClr val="FFFFFF"/>
                </a:solidFill>
              </a:rPr>
              <a:t> — </a:t>
            </a:r>
            <a:r>
              <a:rPr lang="ru-RU" altLang="ru-RU" sz="1500" dirty="0">
                <a:solidFill>
                  <a:srgbClr val="FFFFFF"/>
                </a:solidFill>
              </a:rPr>
              <a:t>комплексное совершенствование ловли-передачи мяча и развитие быстроты, координационных способностей.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500" dirty="0">
                <a:solidFill>
                  <a:srgbClr val="FFFFFF"/>
                </a:solidFill>
              </a:rPr>
              <a:t>Выбранные подвижные игры используются на этапах закрепления и совершенствования спортивной техники, внедряются в основную часть тренировочного занятия.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2800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2800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3716338"/>
            <a:ext cx="8291513" cy="240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algn="just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600" b="1" dirty="0">
                <a:solidFill>
                  <a:srgbClr val="00B0F0"/>
                </a:solidFill>
              </a:rPr>
              <a:t>На последнем этапе исследовательской деятельности </a:t>
            </a:r>
            <a:r>
              <a:rPr lang="ru-RU" altLang="ru-RU" sz="2600" dirty="0">
                <a:solidFill>
                  <a:srgbClr val="FFFFFF"/>
                </a:solidFill>
              </a:rPr>
              <a:t>следует изучить методику спортивного отбора в баскетболе, рассмотреть основные критерии отбора, рассмотреть </a:t>
            </a:r>
            <a:r>
              <a:rPr lang="ru-RU" altLang="ru-RU" sz="2600" b="1" dirty="0">
                <a:solidFill>
                  <a:srgbClr val="00B0F0"/>
                </a:solidFill>
              </a:rPr>
              <a:t>Положение о проведение контрольных испытаний для зачисления в </a:t>
            </a:r>
            <a:r>
              <a:rPr lang="ru-RU" altLang="ru-RU" sz="2600" b="1" dirty="0" smtClean="0">
                <a:solidFill>
                  <a:srgbClr val="00B0F0"/>
                </a:solidFill>
              </a:rPr>
              <a:t>группы </a:t>
            </a:r>
            <a:r>
              <a:rPr lang="ru-RU" altLang="ru-RU" sz="2600" b="1" dirty="0">
                <a:solidFill>
                  <a:srgbClr val="00B0F0"/>
                </a:solidFill>
              </a:rPr>
              <a:t>по баскетболу</a:t>
            </a:r>
            <a:r>
              <a:rPr lang="ru-RU" altLang="ru-RU" sz="2600" i="1" dirty="0">
                <a:solidFill>
                  <a:srgbClr val="00B0F0"/>
                </a:solidFill>
              </a:rPr>
              <a:t>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i="1" dirty="0">
              <a:solidFill>
                <a:srgbClr val="00B0F0"/>
              </a:solidFill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333375"/>
            <a:ext cx="4327525" cy="320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7467600" cy="790575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600" b="1" smtClean="0">
                <a:solidFill>
                  <a:srgbClr val="00B0F0"/>
                </a:solidFill>
                <a:latin typeface="Franklin Gothic Book" charset="0"/>
              </a:rPr>
              <a:t>Заключение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79388" y="692150"/>
            <a:ext cx="8785225" cy="6164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Анализ литературных источников, изучение документов, а также выполнение практической работы позволили сделать следующие выводы: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Подвижные игры действительно очень эффективны для обучения техническим приёмам в баскетболе.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С помощью подвижных игр решаются задачи создания последовательно-усложняющихся игровых ситуаций для развития специальных физических качеств и овладение технико-тактическим арсеналом. В подвижных играх создаются благоприятные условия для воспитания положительных, нравственно-волевых черт.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Использование подвижных игр способствует снижению эмоциональной нагрузки, “смягчению” психологической напряженности тренировочной деятельности.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Подвижные игры активизируют внимание, оказывают положительное внимание на восстановление работоспособности. Подвижные игры в комплексе с контрольными тестами позволяют решить проблему отбора новичков, поскольку в игровом методе наиболее ярко и естественно проявляются индивидуальные особенности занимающихся.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79388" y="333375"/>
            <a:ext cx="8712200" cy="633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 smtClean="0">
                <a:solidFill>
                  <a:srgbClr val="FFFFFF"/>
                </a:solidFill>
              </a:rPr>
              <a:t>     Система </a:t>
            </a:r>
            <a:r>
              <a:rPr lang="ru-RU" altLang="ru-RU" sz="1600" dirty="0">
                <a:solidFill>
                  <a:srgbClr val="FFFFFF"/>
                </a:solidFill>
              </a:rPr>
              <a:t>отбора спортсменов является одним из важнейших элементов современного спорта. Основная ее функция это - обеспечение видов спорта контингентом спортсменов. Повышение уровня физической подготовленности  баскетболистов одна из главных задач в спортивной тренировке  и подготовке  команды. Для её увеличения необходимо использовать разнообразные приемы, методы, упражнения, порой заимствованные из смежных видов спорта.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>
                <a:solidFill>
                  <a:srgbClr val="FFFFFF"/>
                </a:solidFill>
              </a:rPr>
              <a:t>Обычно проводится классификация кандидатов на зачисление в спортивную группу баскетболистов на четыре группы: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>
                <a:solidFill>
                  <a:srgbClr val="FFFFFF"/>
                </a:solidFill>
              </a:rPr>
              <a:t>1) способные, которых отобрали;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>
                <a:solidFill>
                  <a:srgbClr val="FFFFFF"/>
                </a:solidFill>
              </a:rPr>
              <a:t>2) неспособные, которых отчислили;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>
                <a:solidFill>
                  <a:srgbClr val="FFFFFF"/>
                </a:solidFill>
              </a:rPr>
              <a:t>3) способные, которых отчислили по ошибке;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>
                <a:solidFill>
                  <a:srgbClr val="FFFFFF"/>
                </a:solidFill>
              </a:rPr>
              <a:t>4) неспособные, которых по ошибке отобрали.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1600" dirty="0" smtClean="0">
                <a:solidFill>
                  <a:srgbClr val="FFFFFF"/>
                </a:solidFill>
              </a:rPr>
              <a:t>     </a:t>
            </a:r>
            <a:r>
              <a:rPr lang="ru-RU" altLang="ru-RU" sz="1600" dirty="0">
                <a:solidFill>
                  <a:srgbClr val="FFFFFF"/>
                </a:solidFill>
              </a:rPr>
              <a:t> Все выше сказанное еще раз подтверждает значимость и ценность подвижных игр, как вспомогательного комплексного средства в подготовке баскетболистов, для повышения общего уровня функциональных возможностей организма, для разностороннего развития физических способностей, для пополнения фонда двигательных умений и навыков.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1042988" y="4149725"/>
            <a:ext cx="7467600" cy="2189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b="1" dirty="0" smtClean="0">
                <a:solidFill>
                  <a:srgbClr val="00B0F0"/>
                </a:solidFill>
              </a:rPr>
              <a:t>Спасибо за внимание!</a:t>
            </a:r>
            <a:endParaRPr lang="ru-RU" altLang="ru-RU" sz="4400" b="1" dirty="0">
              <a:solidFill>
                <a:srgbClr val="00B0F0"/>
              </a:solidFill>
            </a:endParaRPr>
          </a:p>
          <a:p>
            <a:pPr algn="ctr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4400" b="1" dirty="0">
              <a:solidFill>
                <a:srgbClr val="00B0F0"/>
              </a:solidFill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04813"/>
            <a:ext cx="4373562" cy="365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1100138" y="73025"/>
            <a:ext cx="7467600" cy="790575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600" b="1" i="1" smtClean="0">
                <a:solidFill>
                  <a:srgbClr val="00B0F0"/>
                </a:solidFill>
                <a:latin typeface="Franklin Gothic Book" charset="0"/>
              </a:rPr>
              <a:t>Актуальность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14313" y="863600"/>
            <a:ext cx="8785225" cy="5472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dirty="0">
                <a:solidFill>
                  <a:srgbClr val="FFFFFF"/>
                </a:solidFill>
              </a:rPr>
              <a:t>Физическое воспитание в учреждениях </a:t>
            </a:r>
            <a:r>
              <a:rPr lang="ru-RU" altLang="ru-RU" sz="2000" dirty="0" smtClean="0">
                <a:solidFill>
                  <a:srgbClr val="FFFFFF"/>
                </a:solidFill>
              </a:rPr>
              <a:t> </a:t>
            </a:r>
            <a:r>
              <a:rPr lang="ru-RU" altLang="ru-RU" sz="2000" dirty="0">
                <a:solidFill>
                  <a:srgbClr val="FFFFFF"/>
                </a:solidFill>
              </a:rPr>
              <a:t>является неотъемлемой частью учебно-педагогического процесса, рационально содействуя воспитанию здоровых, физически развитых, социально активных личностей.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dirty="0">
                <a:solidFill>
                  <a:srgbClr val="FFFFFF"/>
                </a:solidFill>
              </a:rPr>
              <a:t>Большой популярностью среди обучающихся </a:t>
            </a:r>
            <a:r>
              <a:rPr lang="ru-RU" altLang="ru-RU" sz="2000" dirty="0" smtClean="0">
                <a:solidFill>
                  <a:srgbClr val="FFFFFF"/>
                </a:solidFill>
              </a:rPr>
              <a:t> </a:t>
            </a:r>
            <a:r>
              <a:rPr lang="ru-RU" altLang="ru-RU" sz="2000" dirty="0">
                <a:solidFill>
                  <a:srgbClr val="FFFFFF"/>
                </a:solidFill>
              </a:rPr>
              <a:t>учреждений </a:t>
            </a:r>
            <a:r>
              <a:rPr lang="ru-RU" altLang="ru-RU" sz="2000" dirty="0" smtClean="0">
                <a:solidFill>
                  <a:srgbClr val="FFFFFF"/>
                </a:solidFill>
              </a:rPr>
              <a:t> среднего профессионального образования пользуется </a:t>
            </a:r>
            <a:r>
              <a:rPr lang="ru-RU" altLang="ru-RU" sz="2000" dirty="0">
                <a:solidFill>
                  <a:srgbClr val="FFFFFF"/>
                </a:solidFill>
              </a:rPr>
              <a:t>баскетбол. Баскетбол – игра увлекательная, динамичная, требующая от игроков хорошей физической подготовленности и технико-тактического мастерства. В основе игры на фоне постоянно меняющейся информации лежат активно выполняемые естественные движения: бег, прыжки, передачи, броски, ведение мяча и т.п.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dirty="0">
                <a:solidFill>
                  <a:srgbClr val="FFFFFF"/>
                </a:solidFill>
              </a:rPr>
              <a:t>Специфика двигательной деятельности игры в баскетбол способствует рациональному физическому развитию, всесторонней физической подготовленности, увеличению подвижности суставов, укреплению деятельности </a:t>
            </a:r>
            <a:r>
              <a:rPr lang="ru-RU" altLang="ru-RU" sz="2000" dirty="0" err="1">
                <a:solidFill>
                  <a:srgbClr val="FFFFFF"/>
                </a:solidFill>
              </a:rPr>
              <a:t>сердечно-сосудистой</a:t>
            </a:r>
            <a:r>
              <a:rPr lang="ru-RU" altLang="ru-RU" sz="2000" dirty="0">
                <a:solidFill>
                  <a:srgbClr val="FFFFFF"/>
                </a:solidFill>
              </a:rPr>
              <a:t> и дыхательной систем.</a:t>
            </a:r>
            <a:r>
              <a:rPr lang="ru-RU" altLang="ru-RU" sz="3000" dirty="0">
                <a:solidFill>
                  <a:srgbClr val="FFFFFF"/>
                </a:solidFill>
              </a:rPr>
              <a:t>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144463" y="144463"/>
            <a:ext cx="8785225" cy="6191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400" dirty="0">
                <a:solidFill>
                  <a:srgbClr val="FFFFFF"/>
                </a:solidFill>
              </a:rPr>
              <a:t>Баскетбол положительно влияет на развитие психомоторных механизмов (быстрая и адекватная ориентировка в сложной двигательной деятельности, развитие реакции выбора, концентрация внимания, распределение внимания, объем поля зрения, оперативность мышления, моторная выносливость).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400" dirty="0">
                <a:solidFill>
                  <a:srgbClr val="FFFFFF"/>
                </a:solidFill>
              </a:rPr>
              <a:t>Баскетбол – игра коллективная, успех которой зависит от слаженности действий и взаимопонимания игроков, что достигается за счет подчинения собственных интересов интересам команды. Таким образом, детско-юношеский баскетбол формирует у обучающегося умения и навыки оптимального участия в коллективной работе. Регулярные занятия </a:t>
            </a:r>
            <a:r>
              <a:rPr lang="ru-RU" altLang="ru-RU" sz="2400" dirty="0" smtClean="0">
                <a:solidFill>
                  <a:srgbClr val="FFFFFF"/>
                </a:solidFill>
              </a:rPr>
              <a:t> </a:t>
            </a:r>
            <a:r>
              <a:rPr lang="ru-RU" altLang="ru-RU" sz="2400" dirty="0">
                <a:solidFill>
                  <a:srgbClr val="FFFFFF"/>
                </a:solidFill>
              </a:rPr>
              <a:t>подростков баскетболом – активная форма подготовки к требованиям социально-трудовой жизни современного общества.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91513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3000" b="1" i="1">
                <a:solidFill>
                  <a:srgbClr val="00B0F0"/>
                </a:solidFill>
              </a:rPr>
              <a:t>Объект исследования:</a:t>
            </a:r>
            <a:r>
              <a:rPr lang="ru-RU" altLang="ru-RU" sz="3000">
                <a:solidFill>
                  <a:srgbClr val="00B0F0"/>
                </a:solidFill>
              </a:rPr>
              <a:t> </a:t>
            </a:r>
            <a:r>
              <a:rPr lang="ru-RU" altLang="ru-RU" sz="2400">
                <a:solidFill>
                  <a:srgbClr val="FFFFFF"/>
                </a:solidFill>
              </a:rPr>
              <a:t>процесс обучения техническим приемам в баскетболе.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3000" b="1" i="1">
                <a:solidFill>
                  <a:srgbClr val="00B0F0"/>
                </a:solidFill>
              </a:rPr>
              <a:t>Предмет исследования:</a:t>
            </a:r>
            <a:r>
              <a:rPr lang="ru-RU" altLang="ru-RU" sz="3000">
                <a:solidFill>
                  <a:srgbClr val="00B0F0"/>
                </a:solidFill>
              </a:rPr>
              <a:t> </a:t>
            </a:r>
            <a:r>
              <a:rPr lang="ru-RU" altLang="ru-RU" sz="2400">
                <a:solidFill>
                  <a:srgbClr val="FFFFFF"/>
                </a:solidFill>
              </a:rPr>
              <a:t>подвижные игры, как средство  обучения техническим приемам в баскетболе.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3000" b="1" i="1">
                <a:solidFill>
                  <a:srgbClr val="00B0F0"/>
                </a:solidFill>
              </a:rPr>
              <a:t>Цель исследования:</a:t>
            </a:r>
            <a:r>
              <a:rPr lang="ru-RU" altLang="ru-RU" sz="3000">
                <a:solidFill>
                  <a:srgbClr val="00B0F0"/>
                </a:solidFill>
              </a:rPr>
              <a:t> </a:t>
            </a:r>
            <a:r>
              <a:rPr lang="ru-RU" altLang="ru-RU" sz="2400">
                <a:solidFill>
                  <a:srgbClr val="FFFFFF"/>
                </a:solidFill>
              </a:rPr>
              <a:t>изучить процесс обучения техническим приемам в баскетболе при помощи подвижных игр.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79388" y="260350"/>
            <a:ext cx="8785225" cy="6408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b="1" i="1">
                <a:solidFill>
                  <a:srgbClr val="00B0F0"/>
                </a:solidFill>
              </a:rPr>
              <a:t>Задачи исследования: 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Подобрать и изучить литературные источники по выбранной теме.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Изучить способы и подобрать контрольные упражнения для определения уровня владения техническими приемами в баскетболе.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Подготовить комплекс подвижных игр для обучения техническим приемам в спортивной тренировке баскетболистов.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Изучить методику спортивного отбора на начальном этапе тренировки баскетболистов.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Сделать заключение.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b="1" i="1">
                <a:solidFill>
                  <a:srgbClr val="00B0F0"/>
                </a:solidFill>
              </a:rPr>
              <a:t>Методы исследования: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Анализ литературных источников.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Изучение документов и материалов.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Метод проекта.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>
                <a:solidFill>
                  <a:srgbClr val="FFFFFF"/>
                </a:solidFill>
              </a:rPr>
              <a:t>Метод логического заключения.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074025" cy="2039938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smtClean="0">
                <a:solidFill>
                  <a:srgbClr val="00B0F0"/>
                </a:solidFill>
                <a:latin typeface="Franklin Gothic Book" charset="0"/>
              </a:rPr>
              <a:t>Глава 1. Теоретическое обоснование проблемы обучения техническим приемам в баскетболе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68313" y="3152775"/>
            <a:ext cx="8291512" cy="3705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>
                <a:solidFill>
                  <a:srgbClr val="FFFFFF"/>
                </a:solidFill>
              </a:rPr>
              <a:t>1.1 Техническая подготовка и обучение техническим приемам в баскетболе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>
                <a:solidFill>
                  <a:srgbClr val="FFFFFF"/>
                </a:solidFill>
              </a:rPr>
              <a:t>1.2 Характеристика подвижных игр в спортивной тренировке баскетболистов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>
                <a:solidFill>
                  <a:srgbClr val="FFFFFF"/>
                </a:solidFill>
              </a:rPr>
              <a:t>1.3 Методика использования подвижных игр в процессе обучения техническим приемам в баскетболе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52413" y="908050"/>
            <a:ext cx="8640762" cy="633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b="1" dirty="0">
                <a:solidFill>
                  <a:srgbClr val="00B0F0"/>
                </a:solidFill>
              </a:rPr>
              <a:t>Анализ литературных источников</a:t>
            </a:r>
            <a:r>
              <a:rPr lang="ru-RU" altLang="ru-RU" sz="2000" dirty="0">
                <a:solidFill>
                  <a:srgbClr val="00B0F0"/>
                </a:solidFill>
              </a:rPr>
              <a:t> </a:t>
            </a:r>
            <a:r>
              <a:rPr lang="ru-RU" altLang="ru-RU" sz="2000" dirty="0">
                <a:solidFill>
                  <a:srgbClr val="FFFFFF"/>
                </a:solidFill>
              </a:rPr>
              <a:t>показал, при овладении техникой какого-либо двигательного действия вначале возникает умение его выполнять, а затем, по мере дальнейшего углубления и совершенствования, умение постепенно переходит в навык.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dirty="0">
                <a:solidFill>
                  <a:srgbClr val="FFFFFF"/>
                </a:solidFill>
              </a:rPr>
              <a:t>Включение подвижных игр в тренировочные занятия способствует продуктивности тренировки, помогает снизить негативный эффект многократного повторения учебных действий, создает положительную эмоциональную окраску занятия, мотивирует </a:t>
            </a:r>
            <a:r>
              <a:rPr lang="ru-RU" altLang="ru-RU" sz="2000" dirty="0" smtClean="0">
                <a:solidFill>
                  <a:srgbClr val="FFFFFF"/>
                </a:solidFill>
              </a:rPr>
              <a:t>студентов</a:t>
            </a:r>
            <a:r>
              <a:rPr lang="ru-RU" altLang="ru-RU" sz="2000" dirty="0" smtClean="0">
                <a:solidFill>
                  <a:srgbClr val="FFFFFF"/>
                </a:solidFill>
              </a:rPr>
              <a:t> </a:t>
            </a:r>
            <a:r>
              <a:rPr lang="ru-RU" altLang="ru-RU" sz="2000" dirty="0">
                <a:solidFill>
                  <a:srgbClr val="FFFFFF"/>
                </a:solidFill>
              </a:rPr>
              <a:t>к продолжению учебно-тренировочного процесса.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r>
              <a:rPr lang="ru-RU" altLang="ru-RU" sz="2000" dirty="0">
                <a:solidFill>
                  <a:srgbClr val="FFFFFF"/>
                </a:solidFill>
              </a:rPr>
              <a:t>Особая ценность подвижных игр заключается в возможности одновременного воздействия на моторную и психическую сферу личности занимающихся. Ответный характер двигательных реакций и выбора правильного поведения в постоянно меняющихся условиях игры предопределяет качество освоения технических приемов.</a:t>
            </a:r>
          </a:p>
          <a:p>
            <a:pPr marL="414338" indent="-379413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4338" algn="l"/>
                <a:tab pos="862013" algn="l"/>
                <a:tab pos="1311275" algn="l"/>
                <a:tab pos="1760538" algn="l"/>
                <a:tab pos="2209800" algn="l"/>
                <a:tab pos="2659063" algn="l"/>
                <a:tab pos="3108325" algn="l"/>
                <a:tab pos="3557588" algn="l"/>
                <a:tab pos="4006850" algn="l"/>
                <a:tab pos="4456113" algn="l"/>
                <a:tab pos="4905375" algn="l"/>
                <a:tab pos="5354638" algn="l"/>
                <a:tab pos="5803900" algn="l"/>
                <a:tab pos="6253163" algn="l"/>
                <a:tab pos="6702425" algn="l"/>
                <a:tab pos="7151688" algn="l"/>
                <a:tab pos="7600950" algn="l"/>
                <a:tab pos="8050213" algn="l"/>
                <a:tab pos="8499475" algn="l"/>
                <a:tab pos="8948738" algn="l"/>
                <a:tab pos="9398000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863600" y="431800"/>
            <a:ext cx="7467600" cy="25273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smtClean="0">
                <a:solidFill>
                  <a:srgbClr val="00B0F0"/>
                </a:solidFill>
                <a:latin typeface="Franklin Gothic Book" charset="0"/>
              </a:rPr>
              <a:t>Глава 2.</a:t>
            </a:r>
            <a:r>
              <a:rPr lang="ru-RU" altLang="ru-RU" sz="3200" smtClean="0">
                <a:solidFill>
                  <a:srgbClr val="00B0F0"/>
                </a:solidFill>
                <a:latin typeface="Franklin Gothic Book" charset="0"/>
              </a:rPr>
              <a:t> </a:t>
            </a:r>
            <a:r>
              <a:rPr lang="ru-RU" altLang="ru-RU" sz="3200" b="1" smtClean="0">
                <a:solidFill>
                  <a:srgbClr val="00B0F0"/>
                </a:solidFill>
                <a:latin typeface="Franklin Gothic Book" charset="0"/>
              </a:rPr>
              <a:t>Практическое изучение процесса обучения техническим приемам в баскетболе при помощи подвижных игр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684213" y="2636912"/>
            <a:ext cx="8147050" cy="3084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 dirty="0">
                <a:solidFill>
                  <a:srgbClr val="FFFFFF"/>
                </a:solidFill>
              </a:rPr>
              <a:t>2.1 Методика определения уровня освоения технических приемов в баскетболе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 dirty="0">
                <a:solidFill>
                  <a:srgbClr val="FFFFFF"/>
                </a:solidFill>
              </a:rPr>
              <a:t>2.2 Характеристика подвижных игр для процесса обучения техническим приемам в баскетболе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 dirty="0">
                <a:solidFill>
                  <a:srgbClr val="FFFFFF"/>
                </a:solidFill>
              </a:rPr>
              <a:t>2.3 Методика спортивного отбора в спортивной тренировке баскетболистов</a:t>
            </a:r>
          </a:p>
          <a:p>
            <a:pPr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B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252413" y="520700"/>
            <a:ext cx="8640762" cy="633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15925" indent="-379413" algn="just" eaLnBrk="1" hangingPunct="1">
              <a:spcBef>
                <a:spcPts val="600"/>
              </a:spcBef>
              <a:spcAft>
                <a:spcPts val="1425"/>
              </a:spcAft>
              <a:buSzPct val="100000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dirty="0">
                <a:solidFill>
                  <a:srgbClr val="00B0F0"/>
                </a:solidFill>
              </a:rPr>
              <a:t>На первом этапе исследовательской деятельности</a:t>
            </a:r>
            <a:r>
              <a:rPr lang="ru-RU" altLang="ru-RU" sz="2000" dirty="0">
                <a:solidFill>
                  <a:srgbClr val="00B0F0"/>
                </a:solidFill>
              </a:rPr>
              <a:t> </a:t>
            </a:r>
            <a:r>
              <a:rPr lang="ru-RU" altLang="ru-RU" sz="2000" dirty="0">
                <a:solidFill>
                  <a:srgbClr val="FFFFFF"/>
                </a:solidFill>
              </a:rPr>
              <a:t>необходимо изучить методику педагогического контроля за освоением технических приемов в спортивной тренировке баскетболистов, описывающую последовательность выполнения этапов работы по оценке показателей технической подготовленности баскетболистов. Она начинается с фактических измерений, расчетов, оценки </a:t>
            </a:r>
            <a:r>
              <a:rPr lang="ru-RU" altLang="ru-RU" sz="2000" dirty="0" smtClean="0">
                <a:solidFill>
                  <a:srgbClr val="FFFFFF"/>
                </a:solidFill>
              </a:rPr>
              <a:t>результатов </a:t>
            </a:r>
            <a:r>
              <a:rPr lang="ru-RU" altLang="ru-RU" sz="2000" dirty="0">
                <a:solidFill>
                  <a:srgbClr val="FFFFFF"/>
                </a:solidFill>
              </a:rPr>
              <a:t>и заканчивается использованием компьютерных технологий. Необходимо выделить контрольные упражнения и определить критерии оценки технических приемов, которые доступны для баскетболистов. </a:t>
            </a:r>
          </a:p>
          <a:p>
            <a:pPr marL="415925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Wingdings 2" charset="2"/>
              <a:buChar char="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dirty="0">
                <a:solidFill>
                  <a:srgbClr val="FFFFFF"/>
                </a:solidFill>
              </a:rPr>
              <a:t>Для проведения тестирования выбраны следующие контрольные упражнения:</a:t>
            </a:r>
          </a:p>
          <a:p>
            <a:pPr marL="415925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i="1" dirty="0">
                <a:solidFill>
                  <a:srgbClr val="00B0F0"/>
                </a:solidFill>
              </a:rPr>
              <a:t>Передвижения в защитной стойке;</a:t>
            </a:r>
          </a:p>
          <a:p>
            <a:pPr marL="415925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i="1" dirty="0">
                <a:solidFill>
                  <a:srgbClr val="00B0F0"/>
                </a:solidFill>
              </a:rPr>
              <a:t>Скоростное ведение;</a:t>
            </a:r>
          </a:p>
          <a:p>
            <a:pPr marL="415925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i="1" dirty="0">
                <a:solidFill>
                  <a:srgbClr val="00B0F0"/>
                </a:solidFill>
              </a:rPr>
              <a:t>Передача мяча;</a:t>
            </a:r>
          </a:p>
          <a:p>
            <a:pPr marL="415925" indent="-379413" eaLnBrk="1" hangingPunct="1">
              <a:spcBef>
                <a:spcPts val="600"/>
              </a:spcBef>
              <a:spcAft>
                <a:spcPts val="1425"/>
              </a:spcAft>
              <a:buClr>
                <a:srgbClr val="6EA0B0"/>
              </a:buClr>
              <a:buSzPct val="80000"/>
              <a:buFont typeface="Arial" charset="0"/>
              <a:buAutoNum type="arabicPeriod"/>
              <a:tabLst>
                <a:tab pos="415925" algn="l"/>
                <a:tab pos="863600" algn="l"/>
                <a:tab pos="1312863" algn="l"/>
                <a:tab pos="1762125" algn="l"/>
                <a:tab pos="2211388" algn="l"/>
                <a:tab pos="2660650" algn="l"/>
                <a:tab pos="3109913" algn="l"/>
                <a:tab pos="3559175" algn="l"/>
                <a:tab pos="4008438" algn="l"/>
                <a:tab pos="4457700" algn="l"/>
                <a:tab pos="4906963" algn="l"/>
                <a:tab pos="5356225" algn="l"/>
                <a:tab pos="5805488" algn="l"/>
                <a:tab pos="6254750" algn="l"/>
                <a:tab pos="6704013" algn="l"/>
                <a:tab pos="7153275" algn="l"/>
                <a:tab pos="7602538" algn="l"/>
                <a:tab pos="8051800" algn="l"/>
                <a:tab pos="8501063" algn="l"/>
                <a:tab pos="8950325" algn="l"/>
                <a:tab pos="9399588" algn="l"/>
              </a:tabLst>
            </a:pPr>
            <a:r>
              <a:rPr lang="ru-RU" altLang="ru-RU" sz="2000" b="1" i="1" dirty="0">
                <a:solidFill>
                  <a:srgbClr val="00B0F0"/>
                </a:solidFill>
              </a:rPr>
              <a:t>Дистанционные броски.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34470</TotalTime>
  <Words>982</Words>
  <Application>Microsoft Office PowerPoint</Application>
  <PresentationFormat>Экран (4:3)</PresentationFormat>
  <Paragraphs>82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Тема Office</vt:lpstr>
      <vt:lpstr>Проект «Подвижные игры, как средство обучения техническим приёмам  в баскетболе»</vt:lpstr>
      <vt:lpstr>Актуальность</vt:lpstr>
      <vt:lpstr>Слайд 3</vt:lpstr>
      <vt:lpstr>Слайд 4</vt:lpstr>
      <vt:lpstr>Слайд 5</vt:lpstr>
      <vt:lpstr>Глава 1. Теоретическое обоснование проблемы обучения техническим приемам в баскетболе</vt:lpstr>
      <vt:lpstr>Слайд 7</vt:lpstr>
      <vt:lpstr>Глава 2. Практическое изучение процесса обучения техническим приемам в баскетболе при помощи подвижных игр</vt:lpstr>
      <vt:lpstr>Слайд 9</vt:lpstr>
      <vt:lpstr>Слайд 10</vt:lpstr>
      <vt:lpstr>Слайд 11</vt:lpstr>
      <vt:lpstr>Заключение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«Подвижные игры, как средство обучения техническим приёмам  в баскетболе»</dc:title>
  <cp:lastModifiedBy>HP</cp:lastModifiedBy>
  <cp:revision>3</cp:revision>
  <cp:lastPrinted>1601-01-01T00:00:00Z</cp:lastPrinted>
  <dcterms:created xsi:type="dcterms:W3CDTF">1601-01-01T00:00:00Z</dcterms:created>
  <dcterms:modified xsi:type="dcterms:W3CDTF">2023-04-11T05:11:05Z</dcterms:modified>
</cp:coreProperties>
</file>