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249" autoAdjust="0"/>
  </p:normalViewPr>
  <p:slideViewPr>
    <p:cSldViewPr snapToGrid="0">
      <p:cViewPr varScale="1">
        <p:scale>
          <a:sx n="110" d="100"/>
          <a:sy n="110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4152715964852215"/>
          <c:y val="0.19184237124305212"/>
          <c:w val="0.31694577579976418"/>
          <c:h val="0.765942567550486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Население земли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24B-46CC-974D-50D8F939FF8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Мужское население</c:v>
                </c:pt>
                <c:pt idx="1">
                  <c:v>Женское население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24B-46CC-974D-50D8F939FF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Возраст</a:t>
            </a:r>
            <a:r>
              <a:rPr lang="ru-RU" baseline="0" dirty="0"/>
              <a:t> населения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Возраст в мире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049-4501-AE31-1C091CB377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Трудоспособное население</c:v>
                </c:pt>
                <c:pt idx="1">
                  <c:v>Люди пожилого возраста</c:v>
                </c:pt>
                <c:pt idx="2">
                  <c:v>Дети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</c:v>
                </c:pt>
                <c:pt idx="1">
                  <c:v>9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49-4501-AE31-1C091CB377F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Расы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Европеоидная</c:v>
                </c:pt>
                <c:pt idx="1">
                  <c:v>Негроидная</c:v>
                </c:pt>
                <c:pt idx="2">
                  <c:v>Монголоидная</c:v>
                </c:pt>
                <c:pt idx="3">
                  <c:v>Австралоидная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42.9</c:v>
                </c:pt>
                <c:pt idx="1">
                  <c:v>7</c:v>
                </c:pt>
                <c:pt idx="2">
                  <c:v>19.100000000000001</c:v>
                </c:pt>
                <c:pt idx="3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561-4875-A869-AB7B0F821B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310504-ABF0-4805-AC05-B7D720766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3CCB0BF-3F29-4D40-962D-3C45BD5C7A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055512E-ABDE-41E3-8CF5-3F753225A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A3BA78-3A1D-4DF7-93DA-1DE4F79F9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4393227-B15C-4188-A14C-2C6D8C9E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57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4EBF25-E665-4F0D-A59E-B2C2F940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0658B18-4239-4A36-A302-1A309CA967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68A4D7-A1B3-48A4-B65C-25218D016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FAA212-CCF9-41E6-A856-57679F999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1EC2FF-EF26-4020-ACE3-E7DB10A0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37DB5C1-65BD-4E79-AC29-760B4501FE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834E870-A1F0-4605-A9D3-3C4F11FB88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B6EF4E1-8087-491C-B5E4-F4E2BD19D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4D4532-D826-4248-9D0D-3B41551EF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5B5259-B5BD-42DD-8FDE-6A5241391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64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ECB4B-C662-4698-81D7-5D5D30610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F0EDFE-09AB-41C4-86E9-AEA05649B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333069E-B65F-4918-A86D-DC2616666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A065368-75F3-4CB2-ACD5-16A03823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2CE2AF3-C7FC-4EC9-87F7-D75A56AD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06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E58FC3-2019-4556-A56B-B78FFE91B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ED6146-F539-433B-9586-64E20F365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786D245-BEBE-43AF-AD7C-9ADC7D7F6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DB3449E-0ABD-4E3F-A476-2E2F7D418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133D85-DA48-40ED-80AC-E26D94E27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58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BEB4B9-A6EF-48B3-9F11-124C1C2AE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1367F1-BE89-4219-B1B7-EFF1C28E18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FA815BF-BCA7-4EEE-B8C7-DC3634D4F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EB959DF-BB15-469F-9F0F-C004D96C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9343080-3D4A-452C-9058-6A4D91ADA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DD27E0-CF5F-4B41-BC7D-2842783F5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23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727E44-78FB-48EC-9DFB-68A190E8A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527B700-64D3-4334-9836-551FED063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847BE7-14FC-43E5-854C-13B2540DCA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A58CCB5-2972-4925-B533-B8BF4AD96C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D200F6D-03B9-4D03-8C93-42FB21FB5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35E57A1-B629-4B09-BE27-2476280F9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6A37372-9771-4689-92B2-CF9983690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39EB079-E6E8-40F4-B296-4DA77D90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7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7BAADB-D215-4218-A7D0-E57D1D53C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A104DF9-5D48-41C5-8A0B-E93132578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C43ECE-76EE-4C84-82BE-7BF334C5F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9FB8961-F41E-4EDC-9D59-5CC7F9E4C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3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E9F1-B10C-478C-B3C2-DAD952232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3903677-FDAB-4A54-9BCB-B088D460A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4B0D37E-012A-478C-9764-0452BA487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07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3F7F62-D981-4EC4-A4F0-4CE328041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6CA56AA-5862-4358-91C2-00C7FD0D3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EC1BB1B-03B6-4D02-B8E5-1E3FEEAD4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3DA8D54-C2CA-4D64-9584-79C38541D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32BB982-F71A-461A-BF1F-F23E833B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4554568-19C0-4ACA-A79F-6F6950B2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45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8378C2-DAAE-40C2-88DF-825C2E752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CE4C3FA-CF40-4DC5-8094-A97DD2A1A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39C6B2F-50DB-4EB1-AF8C-9BCFF2EDC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D6156D8-F4E1-447B-B305-A301ED46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29BCDA1-8338-4D3F-9A11-AECAE2FB3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285DC30-3B39-4425-899B-A4C33DC24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34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B550F0-8882-462B-A6DC-9A544B5C9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945241B-598C-44D1-B052-3AA6E5238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88B6A2-DE6C-4540-BCAA-5B9D0F343D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A661A-D296-4F5D-9DBC-CF87BE314262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67929C-9A0E-49DE-BB28-39E4E0EE1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4F0BC5-C579-46F7-BB17-A812D5B18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8983A-E610-44BB-9EB6-54813CDA9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5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png"/><Relationship Id="rId3" Type="http://schemas.openxmlformats.org/officeDocument/2006/relationships/image" Target="../media/image4.jpe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27.sv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3.pn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6.png"/><Relationship Id="rId15" Type="http://schemas.openxmlformats.org/officeDocument/2006/relationships/image" Target="../media/image14.jpe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5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B1E75A-0EF2-41A8-8901-EEEF22804F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4365" y="1122363"/>
            <a:ext cx="9024730" cy="909568"/>
          </a:xfrm>
        </p:spPr>
        <p:txBody>
          <a:bodyPr>
            <a:normAutofit fontScale="90000"/>
          </a:bodyPr>
          <a:lstStyle/>
          <a:p>
            <a:r>
              <a:rPr lang="ru-RU" dirty="0"/>
              <a:t>Численность населения </a:t>
            </a:r>
            <a:r>
              <a:rPr lang="ru-RU" dirty="0" smtClean="0"/>
              <a:t>мира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1940F6F-E0C7-494C-97D5-E5D23AAC13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8991" y="2531165"/>
            <a:ext cx="2312504" cy="649357"/>
          </a:xfrm>
        </p:spPr>
        <p:txBody>
          <a:bodyPr/>
          <a:lstStyle/>
          <a:p>
            <a:r>
              <a:rPr lang="ru-RU" dirty="0" err="1" smtClean="0"/>
              <a:t>Курчаткина</a:t>
            </a:r>
            <a:r>
              <a:rPr lang="ru-RU" dirty="0" smtClean="0"/>
              <a:t> М.В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567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7AD73C-B370-47C8-BABE-EEF183569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57570"/>
          </a:xfrm>
        </p:spPr>
        <p:txBody>
          <a:bodyPr>
            <a:normAutofit fontScale="90000"/>
          </a:bodyPr>
          <a:lstStyle/>
          <a:p>
            <a:r>
              <a:rPr lang="ru-RU" sz="2200" b="0" i="0" dirty="0">
                <a:solidFill>
                  <a:srgbClr val="1D1D1D"/>
                </a:solidFill>
                <a:effectLst/>
                <a:latin typeface="GothamReg"/>
              </a:rPr>
              <a:t>     Важной составляющей производительной части населения является возраст. В мире экономически активная часть населения составляет в среднем 45% (2,7 млрд. человек). В Российской Федерации, Северной Америке, Европе этот показатель составляет 50-60%. А вот в странах Африки, Азии и Латинской Америке численность экономически активного населения не превышает 40%.</a:t>
            </a:r>
            <a:endParaRPr lang="ru-RU" sz="2200" dirty="0"/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xmlns="" id="{0768240F-B9A7-468C-8057-2A77E6E649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95" y="2141537"/>
            <a:ext cx="9355016" cy="4351338"/>
          </a:xfrm>
        </p:spPr>
      </p:pic>
    </p:spTree>
    <p:extLst>
      <p:ext uri="{BB962C8B-B14F-4D97-AF65-F5344CB8AC3E}">
        <p14:creationId xmlns:p14="http://schemas.microsoft.com/office/powerpoint/2010/main" val="1173020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EDA815-61E7-434B-BDB2-EAA7B5545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902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Расовый и этнический состав населения мира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1D1D1D"/>
                </a:solidFill>
                <a:effectLst/>
                <a:latin typeface="GothamReg"/>
              </a:rPr>
              <a:t>Все население Земного шара делится на четыре основных расы.</a:t>
            </a:r>
            <a:br>
              <a:rPr lang="ru-RU" sz="2000" b="0" i="0" dirty="0">
                <a:solidFill>
                  <a:srgbClr val="1D1D1D"/>
                </a:solidFill>
                <a:effectLst/>
                <a:latin typeface="GothamReg"/>
              </a:rPr>
            </a:br>
            <a:r>
              <a:rPr lang="ru-RU" sz="2000" b="0" i="0" dirty="0">
                <a:solidFill>
                  <a:srgbClr val="1D1D1D"/>
                </a:solidFill>
                <a:effectLst/>
                <a:latin typeface="GothamReg"/>
              </a:rPr>
              <a:t>Раса – это группа популяции</a:t>
            </a:r>
            <a:r>
              <a:rPr lang="en-US" sz="2000" b="0" i="0" dirty="0">
                <a:solidFill>
                  <a:srgbClr val="1D1D1D"/>
                </a:solidFill>
                <a:effectLst/>
                <a:latin typeface="GothamReg"/>
              </a:rPr>
              <a:t>,</a:t>
            </a:r>
            <a:r>
              <a:rPr lang="ru-RU" sz="2000" b="0" i="0" dirty="0">
                <a:solidFill>
                  <a:srgbClr val="1D1D1D"/>
                </a:solidFill>
                <a:effectLst/>
                <a:latin typeface="GothamReg"/>
              </a:rPr>
              <a:t> которая имеет общее происхождение на едином ареале и отличающаяся от других подобных групп набором биологических наследуемых признаков. 4 основные расы – это 70% от всего населения планеты</a:t>
            </a:r>
            <a:r>
              <a:rPr lang="en-US" sz="2000" b="0" i="0" dirty="0">
                <a:solidFill>
                  <a:srgbClr val="1D1D1D"/>
                </a:solidFill>
                <a:effectLst/>
                <a:latin typeface="GothamReg"/>
              </a:rPr>
              <a:t>, </a:t>
            </a:r>
            <a:r>
              <a:rPr lang="ru-RU" sz="2000" b="0" i="0" dirty="0">
                <a:solidFill>
                  <a:srgbClr val="1D1D1D"/>
                </a:solidFill>
                <a:effectLst/>
                <a:latin typeface="GothamReg"/>
              </a:rPr>
              <a:t>остальные 30% - это промежуточные или смешанные расовые группы</a:t>
            </a:r>
            <a:r>
              <a:rPr lang="en-US" sz="2000" b="0" i="0" dirty="0">
                <a:solidFill>
                  <a:srgbClr val="1D1D1D"/>
                </a:solidFill>
                <a:effectLst/>
                <a:latin typeface="GothamReg"/>
              </a:rPr>
              <a:t>, </a:t>
            </a:r>
            <a:r>
              <a:rPr lang="ru-RU" sz="2000" b="0" i="0" dirty="0">
                <a:solidFill>
                  <a:srgbClr val="1D1D1D"/>
                </a:solidFill>
                <a:effectLst/>
                <a:latin typeface="GothamReg"/>
              </a:rPr>
              <a:t>которые появлялись в результате межэтнических браков.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C9D269D5-977F-4A46-9CF6-68E043D2B9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318434"/>
              </p:ext>
            </p:extLst>
          </p:nvPr>
        </p:nvGraphicFramePr>
        <p:xfrm>
          <a:off x="838200" y="214153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27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B22B94-8EA6-4EFC-BFA3-D18A39F29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</a:t>
            </a:r>
            <a:r>
              <a:rPr lang="ru-RU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 число людей, проживающих в данный момент времени на конкретной территории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Наука, которая занимается изучением изменения численности населения, называется демография (от греческих слов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ΛΑΌΣ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(Демос -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народ)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l-GR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Γράφει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(Графо - писать).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CA693487-B0FF-4D5C-B75D-73142DBA9E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513" y="1690688"/>
            <a:ext cx="8481391" cy="545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63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1D97AC-3ED1-42DE-B1C0-B4F1A66D6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 народонаселение мира росло медленно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примерно на 20% за 500 лет. С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 темпы прироста населения возросли более чем в 3 раза. В начале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 население мира составляло 1656 млн человек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31 октября 2011 года население Земли достигло 7 млрд человек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15 ноября 2022 года 8 миллиардов человек.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Каждую минуту на Земле рождается в среднем 250 младенцев.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9DD54F85-D3E8-4F43-B736-39BB5A8A9D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226" y="2003941"/>
            <a:ext cx="8825947" cy="431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71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431E46-E8C0-4664-B831-2D38B1B2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757" y="104775"/>
            <a:ext cx="10515600" cy="522771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с наибольшей численностью населения на 2022 г. </a:t>
            </a:r>
          </a:p>
        </p:txBody>
      </p:sp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xmlns="" id="{7F3FB696-0857-4AD0-A6B6-EC2E9FE790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243486"/>
              </p:ext>
            </p:extLst>
          </p:nvPr>
        </p:nvGraphicFramePr>
        <p:xfrm>
          <a:off x="781879" y="655320"/>
          <a:ext cx="10515600" cy="62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1763981000"/>
                    </a:ext>
                  </a:extLst>
                </a:gridCol>
                <a:gridCol w="2632212">
                  <a:extLst>
                    <a:ext uri="{9D8B030D-6E8A-4147-A177-3AD203B41FA5}">
                      <a16:colId xmlns:a16="http://schemas.microsoft.com/office/drawing/2014/main" xmlns="" val="3213774452"/>
                    </a:ext>
                  </a:extLst>
                </a:gridCol>
                <a:gridCol w="2625588">
                  <a:extLst>
                    <a:ext uri="{9D8B030D-6E8A-4147-A177-3AD203B41FA5}">
                      <a16:colId xmlns:a16="http://schemas.microsoft.com/office/drawing/2014/main" xmlns="" val="403799141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4948741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Государство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Флаг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Численность населения (человек)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% от численности мирового населения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2615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       Китай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1 458 491 005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18.14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5109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       Индия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1 424 751 605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17.72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8139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       США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337 405 795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0430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4       Индонезия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282 442 835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4801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5       Пакистан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232 557 336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2.89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005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6       Нигерия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219 962 032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2.74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97190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7       Бразилия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217 530 820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9148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8       Бангладеш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169 726 875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81373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9       Россия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146 079 620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03760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10     Мексика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133 490 158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9499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11     Япония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126 228 036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301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12     Эфиопия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122 192 013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0934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dirty="0"/>
                        <a:t>13     Филиппины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113 995 632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287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14     Египет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108 014 981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8121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15     Вьетнам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100 131 426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365568"/>
                  </a:ext>
                </a:extLst>
              </a:tr>
            </a:tbl>
          </a:graphicData>
        </a:graphic>
      </p:graphicFrame>
      <p:sp>
        <p:nvSpPr>
          <p:cNvPr id="11" name="AutoShape 22">
            <a:extLst>
              <a:ext uri="{FF2B5EF4-FFF2-40B4-BE49-F238E27FC236}">
                <a16:creationId xmlns:a16="http://schemas.microsoft.com/office/drawing/2014/main" xmlns="" id="{B55C8338-ED79-42B1-B9AB-26E55B88D4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A29DF34-AA1D-43C5-B878-A6ACF087C1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073" y="1356793"/>
            <a:ext cx="482483" cy="29185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CD3B4B90-E882-4D4F-B2D7-C0D0B56885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45" y="2477869"/>
            <a:ext cx="437787" cy="29185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4BFD4E5A-0F74-4E5F-83EF-A28FEB0A85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45" y="2082466"/>
            <a:ext cx="437787" cy="27230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3A48205D-8F67-403A-9EAE-A2A98D3FB6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437145" y="1709500"/>
            <a:ext cx="437787" cy="29185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D4BE770C-F14F-4F34-83CF-E96D3B12A4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84" y="2800814"/>
            <a:ext cx="468548" cy="3048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B1AF6195-D6F6-4218-A443-E44B7492650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073" y="3900579"/>
            <a:ext cx="487680" cy="3048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69437FFA-00F4-4A7A-BF61-2E1E972950F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494" y="3605774"/>
            <a:ext cx="480656" cy="267031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61DAE28B-C2E9-4096-88A7-8EC04DD8603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073" y="3215774"/>
            <a:ext cx="467139" cy="31142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F14B2EF4-3C34-4525-9198-28153625698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84" y="5039800"/>
            <a:ext cx="457486" cy="304800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D58A2606-70BB-4315-B4E0-2C49F8C8BCA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494" y="4306826"/>
            <a:ext cx="467082" cy="311388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7886F316-E62C-4246-A19B-12D9302AD15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589" y="4672737"/>
            <a:ext cx="491987" cy="327991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12D4F8B8-9AA7-4429-8C9E-5B89BA66A21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965" y="5406487"/>
            <a:ext cx="524788" cy="327992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8DF5BEDD-BB34-4492-B6AA-98A524ADC04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27" y="5796366"/>
            <a:ext cx="473605" cy="315800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F36F47FB-144D-4BF9-B241-D2C0ACE5CA6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251" y="6168256"/>
            <a:ext cx="546502" cy="3158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E774DD93-CE60-4C72-9190-7017A63CD433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45" y="6564850"/>
            <a:ext cx="460431" cy="258992"/>
          </a:xfrm>
          <a:prstGeom prst="rect">
            <a:avLst/>
          </a:prstGeom>
        </p:spPr>
      </p:pic>
      <p:pic>
        <p:nvPicPr>
          <p:cNvPr id="2049" name="Picture 1" descr="cn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n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us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d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pk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br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d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ru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mx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jp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et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ph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eg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vn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d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tr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ir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de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th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06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9FBF1-CEED-4B1B-9F3E-19BFBFDD4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660" y="0"/>
            <a:ext cx="6583017" cy="77628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с наименьшей численностью населения на 2022 г.</a:t>
            </a:r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xmlns="" id="{5C309A9C-18F0-4969-9743-08659F8B36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866256"/>
              </p:ext>
            </p:extLst>
          </p:nvPr>
        </p:nvGraphicFramePr>
        <p:xfrm>
          <a:off x="838200" y="1056999"/>
          <a:ext cx="10515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276231541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300554713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109297945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1272965908"/>
                    </a:ext>
                  </a:extLst>
                </a:gridCol>
              </a:tblGrid>
              <a:tr h="602342"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Государство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Флаг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Численность населения (человек)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% от численности мирового населения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28697944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203    Ватикан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0.00001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1457101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202    Тувалу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5055717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201    Науру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2606522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200    Палау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21507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2001291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199    Сан-Марино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effectLst/>
                        </a:rPr>
                        <a:t>34590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8670203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198    Монако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2667646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197    Лихтенштейн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effectLst/>
                        </a:rPr>
                        <a:t>38378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89820506"/>
                  </a:ext>
                </a:extLst>
              </a:tr>
              <a:tr h="602342">
                <a:tc>
                  <a:txBody>
                    <a:bodyPr/>
                    <a:lstStyle/>
                    <a:p>
                      <a:r>
                        <a:rPr lang="ru-RU" dirty="0"/>
                        <a:t>196    Маршалловы Острова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53069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8450235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195    Южная Осетия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53532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33858986"/>
                  </a:ext>
                </a:extLst>
              </a:tr>
              <a:tr h="348976">
                <a:tc>
                  <a:txBody>
                    <a:bodyPr/>
                    <a:lstStyle/>
                    <a:p>
                      <a:r>
                        <a:rPr lang="ru-RU" dirty="0"/>
                        <a:t>194    Сент-Китс и Невис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effectLst/>
                        </a:rPr>
                        <a:t>56183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0.00007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0358784"/>
                  </a:ext>
                </a:extLst>
              </a:tr>
            </a:tbl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D0B03A5-443F-4DF5-AD16-AE7AAEFFD4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20646" y="1736035"/>
            <a:ext cx="467139" cy="3114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BCDFF2B-B368-405E-91ED-B7BDDAF603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46" y="2109511"/>
            <a:ext cx="467139" cy="31142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73501B6-F242-479B-B68C-EE59A2FDD5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45" y="2482987"/>
            <a:ext cx="467139" cy="31454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B3C6CFBA-BA19-48D9-8408-9D7B9C6632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45" y="2856462"/>
            <a:ext cx="465483" cy="31454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97197199-C68A-40C1-A003-FAED6CE528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44" y="3210727"/>
            <a:ext cx="465483" cy="33375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AC629DCA-B06D-48CC-8B70-16E434D7C1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44" y="3584202"/>
            <a:ext cx="471969" cy="33375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B9C15A0-9907-4A87-A706-E7B442995A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316" y="3928934"/>
            <a:ext cx="471811" cy="31454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40170853-1ADD-497F-8DD0-B6BDF028646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316" y="4472217"/>
            <a:ext cx="560566" cy="31142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46E77AE3-8816-4620-AFF3-5BF3379B4AD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916" y="4960579"/>
            <a:ext cx="540697" cy="270349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11505255-8B77-4EA7-B4B5-E167A595A8D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548" y="5314918"/>
            <a:ext cx="490330" cy="27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41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1947A3-8F96-4C19-9EB5-AFBF6A28D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99779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Воспроизводство населения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совокупность процессов рождаемости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и естественного прироста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обеспечивающие беспрерывное возобновление и смену людских поколений.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4B1D6B-1A62-4A02-A2EC-7BDB7D4C4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88095"/>
            <a:ext cx="10515600" cy="273326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Перепись населения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единый процесс сбора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анализа и публикации демографических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экономических и социальных данных населения.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Одними из первых государств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вели учёт населения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 Египет (со времён Древнего царства) и Индия (Древнеиндийские законы Ману)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Китай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Древняя Япония.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Русском государстве процесс переписи населения начался с периода правления Ивана 3 в 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когда появились писцовые книги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которых имелись сведения о населении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городов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деревень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поместий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церквей. 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России последняя перепись населения проводилась в 2021 году с 15 октября по 14 ноября тогда участвовало рекордно малое кол-во жителей – всего 57%. Большая часть данных была получена из административных источников.</a:t>
            </a:r>
          </a:p>
        </p:txBody>
      </p:sp>
    </p:spTree>
    <p:extLst>
      <p:ext uri="{BB962C8B-B14F-4D97-AF65-F5344CB8AC3E}">
        <p14:creationId xmlns:p14="http://schemas.microsoft.com/office/powerpoint/2010/main" val="2029592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727CBD-15B1-409E-8A66-202DBCA6A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1666" y="209769"/>
            <a:ext cx="4179277" cy="3235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Демографический переход в мире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19E341-48BB-4DAC-AA85-FB5D7E96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9719"/>
            <a:ext cx="10515600" cy="281928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Различают пять фаз демографического перехода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пройденных высокоразвитыми странами за последние 100 лет. Первая фаза характеризуется высокими коэффициентами рождаемости и смертности 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медленным ростом населения. Во второй фазе происходит быстрое снижение смертности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рождаемость при этом всё ещё сохраняется высокой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приводит к резкому увеличению темпов роста населения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получившему название «демографический взрыв». Для третьей фазы свойственно некоторое замедление темпов снижения смертности и значительное снижение рождаемости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рост населения замедляется. В четвёртой фазе смертность стабилизируется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рождаемость продолжает снижаться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приводит к ускорению снижения темпов роста населения. Пятая фаза характеризируется стабилизацией смертности и рождаемости на низком уровне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обеспечивает незначительный прирост населения.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B16CF89-27E5-4A84-BD57-7772A20BD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816" y="3505393"/>
            <a:ext cx="6526539" cy="335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4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807668-DAB6-4666-89C0-F92382C27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32" y="410575"/>
            <a:ext cx="10317480" cy="267025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половой и социальный состав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мира.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50.5% мужчин и 49.5% женщин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0" i="0" dirty="0">
                <a:solidFill>
                  <a:srgbClr val="1D1D1D"/>
                </a:solidFill>
                <a:effectLst/>
                <a:latin typeface="GothamReg"/>
              </a:rPr>
              <a:t>В природе мужское и женское начало имеют равнозначные показатели. Однако на практике в среднем на каждых 100 рожденных девочек приходится 104-107 мальчиков. Примерно к 15 годам численность обеих полов выравнивается. Дальнейшее формирование полового состава зависит от конкретной страны и условий жизни. Статистические данные говорят, что в половине мировых стран количество женщин преобладает над мужчинами. Это характерно для стран СНГ, Европы, Северной Америки. В первую очередь это можно объяснить тем, что в среднем женщины живут на несколько лет больше чем мужчины.  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A2F61280-CB6E-4AA7-8142-7D97D0C9C1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491815"/>
              </p:ext>
            </p:extLst>
          </p:nvPr>
        </p:nvGraphicFramePr>
        <p:xfrm>
          <a:off x="1315330" y="3080825"/>
          <a:ext cx="9052559" cy="377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1496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F7CE4D-4D5F-4CE4-94C7-F32FD357A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Всего в мире 9% людей пожилого возраста (65+ лет)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– 25 %(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&lt;14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лет)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трудоспособное население – 65% (15-64 лет)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9D2280E4-CBF6-4D9B-865A-918EBC7CBA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5143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6631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613</Words>
  <Application>Microsoft Office PowerPoint</Application>
  <PresentationFormat>Произвольный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Численность населения мира</vt:lpstr>
      <vt:lpstr>     Численность населения — это число людей, проживающих в данный момент времени на конкретной территории.       Наука, которая занимается изучением изменения численности населения, называется демография (от греческих слов  ΛΑΌΣ (Демос - народ)  и Γράφει (Графо - писать).</vt:lpstr>
      <vt:lpstr>     До XVI века народонаселение мира росло медленно, примерно на 20% за 500 лет. С  XVI века темпы прироста населения возросли более чем в 3 раза. В начале XX века население мира составляло 1656 млн человек, на 31 октября 2011 года население Земли достигло 7 млрд человек, а 15 ноября 2022 года 8 миллиардов человек.      Каждую минуту на Земле рождается в среднем 250 младенцев.</vt:lpstr>
      <vt:lpstr>Страны с наибольшей численностью населения на 2022 г. </vt:lpstr>
      <vt:lpstr>Страны с наименьшей численностью населения на 2022 г.</vt:lpstr>
      <vt:lpstr>     Воспроизводство населения – совокупность процессов рождаемости,смертности и естественного прироста, обеспечивающие беспрерывное возобновление и смену людских поколений.</vt:lpstr>
      <vt:lpstr>Демографический переход в мире</vt:lpstr>
      <vt:lpstr>Возрастной, половой и социальный состав населения мира.        В мире 50.5% мужчин и 49.5% женщин. В природе мужское и женское начало имеют равнозначные показатели. Однако на практике в среднем на каждых 100 рожденных девочек приходится 104-107 мальчиков. Примерно к 15 годам численность обеих полов выравнивается. Дальнейшее формирование полового состава зависит от конкретной страны и условий жизни. Статистические данные говорят, что в половине мировых стран количество женщин преобладает над мужчинами. Это характерно для стран СНГ, Европы, Северной Америки. В первую очередь это можно объяснить тем, что в среднем женщины живут на несколько лет больше чем мужчины.  </vt:lpstr>
      <vt:lpstr>     Всего в мире 9% людей пожилого возраста (65+ лет), детей – 25 %(&lt;14 лет), трудоспособное население – 65% (15-64 лет)</vt:lpstr>
      <vt:lpstr>     Важной составляющей производительной части населения является возраст. В мире экономически активная часть населения составляет в среднем 45% (2,7 млрд. человек). В Российской Федерации, Северной Америке, Европе этот показатель составляет 50-60%. А вот в странах Африки, Азии и Латинской Америке численность экономически активного населения не превышает 40%.</vt:lpstr>
      <vt:lpstr>     Расовый и этнический состав населения мира Все население Земного шара делится на четыре основных расы. Раса – это группа популяции, которая имеет общее происхождение на едином ареале и отличающаяся от других подобных групп набором биологических наследуемых признаков. 4 основные расы – это 70% от всего населения планеты, остальные 30% - это промежуточные или смешанные расовые группы, которые появлялись в результате межэтнических браков.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Численность населения мира.</dc:title>
  <dc:creator>Alert</dc:creator>
  <cp:lastModifiedBy>географы</cp:lastModifiedBy>
  <cp:revision>14</cp:revision>
  <dcterms:created xsi:type="dcterms:W3CDTF">2022-12-11T09:08:42Z</dcterms:created>
  <dcterms:modified xsi:type="dcterms:W3CDTF">2023-04-04T09:05:21Z</dcterms:modified>
</cp:coreProperties>
</file>