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59" r:id="rId2"/>
    <p:sldId id="260" r:id="rId3"/>
    <p:sldId id="280" r:id="rId4"/>
    <p:sldId id="281" r:id="rId5"/>
    <p:sldId id="261" r:id="rId6"/>
    <p:sldId id="291" r:id="rId7"/>
    <p:sldId id="292" r:id="rId8"/>
    <p:sldId id="294" r:id="rId9"/>
    <p:sldId id="295" r:id="rId10"/>
    <p:sldId id="267" r:id="rId11"/>
    <p:sldId id="268" r:id="rId12"/>
    <p:sldId id="296" r:id="rId13"/>
    <p:sldId id="297" r:id="rId14"/>
    <p:sldId id="298" r:id="rId15"/>
    <p:sldId id="269" r:id="rId16"/>
    <p:sldId id="282" r:id="rId17"/>
    <p:sldId id="299" r:id="rId18"/>
    <p:sldId id="300" r:id="rId19"/>
    <p:sldId id="301" r:id="rId20"/>
    <p:sldId id="302" r:id="rId21"/>
    <p:sldId id="303" r:id="rId22"/>
    <p:sldId id="304" r:id="rId23"/>
    <p:sldId id="284" r:id="rId24"/>
    <p:sldId id="285" r:id="rId25"/>
    <p:sldId id="275" r:id="rId26"/>
    <p:sldId id="276" r:id="rId27"/>
    <p:sldId id="277" r:id="rId28"/>
    <p:sldId id="278" r:id="rId29"/>
    <p:sldId id="305" r:id="rId30"/>
    <p:sldId id="279" r:id="rId31"/>
    <p:sldId id="287" r:id="rId32"/>
    <p:sldId id="306" r:id="rId33"/>
    <p:sldId id="286" r:id="rId34"/>
    <p:sldId id="288" r:id="rId35"/>
    <p:sldId id="289" r:id="rId3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6E52C0CE-416F-4970-BA06-C107E0E9392C}" type="datetimeFigureOut">
              <a:rPr lang="ru-RU"/>
              <a:pPr>
                <a:defRPr/>
              </a:pPr>
              <a:t>30.08.2016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99267313-C4DB-4BB2-B701-B226032BA6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671525F-A0E7-4EF9-AD10-7D48C65B3F4C}" type="slidenum">
              <a:rPr lang="ru-RU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0B55E0-50E9-4E38-8C26-F825F7A56ABA}" type="datetimeFigureOut">
              <a:rPr lang="en-US"/>
              <a:pPr>
                <a:defRPr/>
              </a:pPr>
              <a:t>8/30/2016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33B54-7297-4518-B20B-BBA3E91EC3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B382A-086C-4166-8AE1-C41F011D9595}" type="datetimeFigureOut">
              <a:rPr lang="en-US"/>
              <a:pPr>
                <a:defRPr/>
              </a:pPr>
              <a:t>8/30/2016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F2E18B-697C-40D7-84C9-0EB69A6D23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67421-C329-451A-8814-9948A6BA81F1}" type="datetimeFigureOut">
              <a:rPr lang="en-US"/>
              <a:pPr>
                <a:defRPr/>
              </a:pPr>
              <a:t>8/30/2016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38E97-070D-4234-AF82-647E588B2B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26975F-F4EB-40AD-B46B-191CDB7281FF}" type="datetimeFigureOut">
              <a:rPr lang="en-US"/>
              <a:pPr>
                <a:defRPr/>
              </a:pPr>
              <a:t>8/30/2016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FD97A7-FC87-407D-97D4-DE099E3D7F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18BF96-9118-4CEA-B7C7-051A921F8975}" type="datetimeFigureOut">
              <a:rPr lang="en-US"/>
              <a:pPr>
                <a:defRPr/>
              </a:pPr>
              <a:t>8/30/2016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C00008-895D-420B-A037-225A39C012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10262C-2AFB-49FD-92A9-B824CD9390B7}" type="datetimeFigureOut">
              <a:rPr lang="en-US"/>
              <a:pPr>
                <a:defRPr/>
              </a:pPr>
              <a:t>8/30/2016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84921-1FC4-4EA7-B1A2-7811B11526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A70494-CBA5-4D97-80C7-6CABA5C3E2B8}" type="datetimeFigureOut">
              <a:rPr lang="en-US"/>
              <a:pPr>
                <a:defRPr/>
              </a:pPr>
              <a:t>8/30/2016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C90CD-2228-4169-A8A8-107F8F2E5D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5DA498-A739-45AF-8AF8-F506B2F09432}" type="datetimeFigureOut">
              <a:rPr lang="en-US"/>
              <a:pPr>
                <a:defRPr/>
              </a:pPr>
              <a:t>8/30/2016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3D6B2-10F9-4CD0-81B4-653520EDAD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B31A2D-299A-4197-9AFF-C2DBB2773B0F}" type="datetimeFigureOut">
              <a:rPr lang="en-US"/>
              <a:pPr>
                <a:defRPr/>
              </a:pPr>
              <a:t>8/30/2016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51423C-F76C-4E05-9F13-645D272465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B199AB-43E3-46CC-B815-2A381483D520}" type="datetimeFigureOut">
              <a:rPr lang="en-US"/>
              <a:pPr>
                <a:defRPr/>
              </a:pPr>
              <a:t>8/30/2016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8EC826-57DF-4FC3-88C1-30779B16AF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B1E032-BA1F-4979-9679-693CAAE6B851}" type="datetimeFigureOut">
              <a:rPr lang="en-US"/>
              <a:pPr>
                <a:defRPr/>
              </a:pPr>
              <a:t>8/30/2016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0EB1D4-C7E0-4867-A6A1-B8C5E486D5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CC3ED58-C735-43C5-977F-2D86CD46F08C}" type="datetimeFigureOut">
              <a:rPr lang="en-US"/>
              <a:pPr>
                <a:defRPr/>
              </a:pPr>
              <a:t>8/30/2016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E4795D1-4360-4AC4-93B5-FF4D301794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chportal.ru/publ/24-1-0-5536" TargetMode="External"/><Relationship Id="rId7" Type="http://schemas.openxmlformats.org/officeDocument/2006/relationships/hyperlink" Target="https://docviewer.yandex.ru/?url=http://katyafedorova.ucoz.ru/vystuplenie_na_seminare-sistema_ocenki_po_fgos.docx&amp;name=vystuplenie_na_seminare-sistema_ocenki_po_fgos.docx&amp;lang=ru&amp;c=573889e4209b" TargetMode="External"/><Relationship Id="rId2" Type="http://schemas.openxmlformats.org/officeDocument/2006/relationships/hyperlink" Target="http://hotimlshkola.ru/article996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kopilkaurokov.ru/vsemuchitelam/prochee/mastier-klass-kritierial-noie-otsienivaniie-vazhnyi-faktor-protsiessa-obuchieniia" TargetMode="External"/><Relationship Id="rId5" Type="http://schemas.openxmlformats.org/officeDocument/2006/relationships/hyperlink" Target="http://www.slideshare.net/tatianakartashova1/quality-23874179" TargetMode="External"/><Relationship Id="rId4" Type="http://schemas.openxmlformats.org/officeDocument/2006/relationships/hyperlink" Target="http://festival.1september.ru/articles/588262/" TargetMode="Externa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8001000" cy="2000250"/>
          </a:xfrm>
        </p:spPr>
        <p:txBody>
          <a:bodyPr/>
          <a:lstStyle/>
          <a:p>
            <a:pPr eaLnBrk="1" hangingPunct="1"/>
            <a:r>
              <a:rPr lang="ru-RU" sz="2800" b="1" dirty="0" smtClean="0"/>
              <a:t>«Современные подходы к оцениванию образовательных достижений обучающихся </a:t>
            </a:r>
            <a:br>
              <a:rPr lang="ru-RU" sz="2800" b="1" dirty="0" smtClean="0"/>
            </a:br>
            <a:r>
              <a:rPr lang="ru-RU" sz="2800" b="1" dirty="0" smtClean="0"/>
              <a:t>по предмету «Иностранный язык»</a:t>
            </a:r>
            <a:br>
              <a:rPr lang="ru-RU" sz="2800" b="1" dirty="0" smtClean="0"/>
            </a:br>
            <a:r>
              <a:rPr lang="ru-RU" sz="2800" b="1" dirty="0" smtClean="0"/>
              <a:t>в условиях введения и реализации ФГОС ООО». </a:t>
            </a: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191000" y="3695328"/>
            <a:ext cx="4648200" cy="1585049"/>
          </a:xfrm>
          <a:noFill/>
        </p:spPr>
        <p:txBody>
          <a:bodyPr wrap="square" anchor="ctr">
            <a:spAutoFit/>
          </a:bodyPr>
          <a:lstStyle/>
          <a:p>
            <a:pPr marL="269875" indent="-269875" algn="l">
              <a:spcBef>
                <a:spcPct val="0"/>
              </a:spcBef>
            </a:pPr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Соловьева Ж.В., учитель английского и   французского языков,   </a:t>
            </a:r>
            <a:endParaRPr lang="ru-RU" sz="16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69875" algn="l">
              <a:spcBef>
                <a:spcPct val="0"/>
              </a:spcBef>
            </a:pPr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ВКК</a:t>
            </a:r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 </a:t>
            </a:r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НОУ школа </a:t>
            </a:r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« Ксения</a:t>
            </a:r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»</a:t>
            </a:r>
          </a:p>
          <a:p>
            <a:pPr marL="269875" algn="l">
              <a:spcBef>
                <a:spcPct val="0"/>
              </a:spcBef>
            </a:pPr>
            <a:endParaRPr lang="ru-RU" sz="5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69875" indent="-269875" algn="l">
              <a:spcBef>
                <a:spcPct val="0"/>
              </a:spcBef>
            </a:pPr>
            <a:r>
              <a:rPr lang="ru-RU" sz="16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Старожук</a:t>
            </a:r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А.Л., учитель английского языка,    ВКК.  НОУ школа « Ксения»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Arial" charset="0"/>
              </a:rPr>
              <a:t>                                                                                                                                                                                                                 </a:t>
            </a:r>
            <a:endParaRPr lang="ru-RU" sz="1800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pic>
        <p:nvPicPr>
          <p:cNvPr id="18434" name="Picture 2" descr="\\Server\tmp\Графический дизайнер\логотипы\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5410200"/>
            <a:ext cx="2996302" cy="77787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229600" cy="609600"/>
          </a:xfrm>
        </p:spPr>
        <p:txBody>
          <a:bodyPr/>
          <a:lstStyle/>
          <a:p>
            <a:pPr eaLnBrk="1" hangingPunct="1"/>
            <a:r>
              <a:rPr lang="ru-RU" sz="3600" b="1" dirty="0" smtClean="0"/>
              <a:t> 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762000"/>
            <a:ext cx="8458200" cy="685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800" b="1" dirty="0" smtClean="0">
                <a:latin typeface="Arial" charset="0"/>
                <a:cs typeface="Arial" charset="0"/>
              </a:rPr>
              <a:t>Компоненты системы критериального оценивания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3400" y="2209800"/>
            <a:ext cx="3962400" cy="12192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систему критериев оценивания видов деятельности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48200" y="2209800"/>
            <a:ext cx="3962400" cy="12192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критерии к оценочным</a:t>
            </a:r>
          </a:p>
          <a:p>
            <a:pPr algn="ctr"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процедурам</a:t>
            </a:r>
            <a:endParaRPr lang="ru-RU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2286000" y="1447800"/>
            <a:ext cx="457200" cy="762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6400800" y="1447800"/>
            <a:ext cx="457200" cy="762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298" name="Прямоугольник 10"/>
          <p:cNvSpPr>
            <a:spLocks noChangeArrowheads="1"/>
          </p:cNvSpPr>
          <p:nvPr/>
        </p:nvSpPr>
        <p:spPr bwMode="auto">
          <a:xfrm>
            <a:off x="762000" y="3962400"/>
            <a:ext cx="80772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/>
              <a:t>Эти критерии  остаются неизменными в течение курса, и, по своей сути, очень близки к экзаменационным, что позволяет избежать затруднений не только при оценке работ, но и при подготовке и сдаче экзаменов.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3"/>
          <p:cNvSpPr>
            <a:spLocks noGrp="1"/>
          </p:cNvSpPr>
          <p:nvPr>
            <p:ph type="body" idx="1"/>
          </p:nvPr>
        </p:nvSpPr>
        <p:spPr>
          <a:xfrm>
            <a:off x="457200" y="685800"/>
            <a:ext cx="8153400" cy="609600"/>
          </a:xfr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Font typeface="Arial" charset="0"/>
              <a:buNone/>
            </a:pPr>
            <a:r>
              <a:rPr lang="ru-RU" sz="2800" b="1" dirty="0" smtClean="0">
                <a:latin typeface="Arial" charset="0"/>
                <a:cs typeface="Arial" charset="0"/>
              </a:rPr>
              <a:t>    Критерии оценивания письменных работ</a:t>
            </a:r>
            <a:endParaRPr lang="ru-RU" sz="2800" dirty="0" smtClean="0">
              <a:latin typeface="Arial" charset="0"/>
              <a:cs typeface="Arial" charset="0"/>
            </a:endParaRPr>
          </a:p>
        </p:txBody>
      </p:sp>
      <p:sp>
        <p:nvSpPr>
          <p:cNvPr id="13337" name="Rectangle 5"/>
          <p:cNvSpPr>
            <a:spLocks noChangeArrowheads="1"/>
          </p:cNvSpPr>
          <p:nvPr/>
        </p:nvSpPr>
        <p:spPr bwMode="auto">
          <a:xfrm>
            <a:off x="2590800" y="3787676"/>
            <a:ext cx="6096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 hangingPunct="0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0000"/>
                </a:solidFill>
                <a:cs typeface="Times New Roman" pitchFamily="18" charset="0"/>
              </a:rPr>
              <a:t> содержание;</a:t>
            </a:r>
          </a:p>
          <a:p>
            <a:pPr algn="just" eaLnBrk="0" hangingPunct="0">
              <a:buFont typeface="Arial" charset="0"/>
              <a:buChar char="•"/>
            </a:pPr>
            <a:r>
              <a:rPr lang="ru-RU" sz="2400" dirty="0" smtClean="0">
                <a:solidFill>
                  <a:srgbClr val="000000"/>
                </a:solidFill>
                <a:cs typeface="Times New Roman" pitchFamily="18" charset="0"/>
              </a:rPr>
              <a:t> организация работы ;</a:t>
            </a:r>
            <a:endParaRPr lang="ru-RU" sz="2400" dirty="0" smtClean="0"/>
          </a:p>
          <a:p>
            <a:pPr algn="just" eaLnBrk="0" hangingPunct="0">
              <a:buFont typeface="Arial" charset="0"/>
              <a:buChar char="•"/>
            </a:pPr>
            <a:r>
              <a:rPr lang="ru-RU" sz="2400" dirty="0" smtClean="0">
                <a:solidFill>
                  <a:srgbClr val="000000"/>
                </a:solidFill>
                <a:cs typeface="Times New Roman" pitchFamily="18" charset="0"/>
              </a:rPr>
              <a:t> лексика;</a:t>
            </a:r>
            <a:endParaRPr lang="ru-RU" sz="2400" dirty="0" smtClean="0"/>
          </a:p>
          <a:p>
            <a:pPr algn="just" eaLnBrk="0" hangingPunct="0">
              <a:buFont typeface="Arial" charset="0"/>
              <a:buChar char="•"/>
            </a:pPr>
            <a:r>
              <a:rPr lang="ru-RU" sz="2400" dirty="0" smtClean="0">
                <a:solidFill>
                  <a:srgbClr val="000000"/>
                </a:solidFill>
                <a:cs typeface="Times New Roman" pitchFamily="18" charset="0"/>
              </a:rPr>
              <a:t> грамматика;</a:t>
            </a:r>
            <a:endParaRPr lang="ru-RU" sz="2400" dirty="0" smtClean="0"/>
          </a:p>
          <a:p>
            <a:pPr algn="just" eaLnBrk="0" hangingPunct="0">
              <a:buFont typeface="Arial" charset="0"/>
              <a:buChar char="•"/>
            </a:pPr>
            <a:r>
              <a:rPr lang="ru-RU" sz="2400" dirty="0" smtClean="0">
                <a:solidFill>
                  <a:srgbClr val="000000"/>
                </a:solidFill>
                <a:cs typeface="Times New Roman" pitchFamily="18" charset="0"/>
              </a:rPr>
              <a:t> орфография и пунктуация.</a:t>
            </a:r>
            <a:endParaRPr lang="ru-RU" sz="2400" dirty="0" smtClean="0"/>
          </a:p>
          <a:p>
            <a:pPr algn="just" eaLnBrk="0" hangingPunct="0"/>
            <a:endParaRPr lang="ru-RU" sz="2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447800"/>
            <a:ext cx="741997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838200" y="2949476"/>
            <a:ext cx="7848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/>
            <a:r>
              <a:rPr lang="ru-RU" sz="2400" b="1" dirty="0" smtClean="0">
                <a:solidFill>
                  <a:srgbClr val="000000"/>
                </a:solidFill>
                <a:cs typeface="Times New Roman" pitchFamily="18" charset="0"/>
              </a:rPr>
              <a:t>Творческие письменные работы </a:t>
            </a:r>
            <a:r>
              <a:rPr lang="ru-RU" sz="2400" dirty="0" smtClean="0">
                <a:solidFill>
                  <a:srgbClr val="000000"/>
                </a:solidFill>
                <a:cs typeface="Times New Roman" pitchFamily="18" charset="0"/>
              </a:rPr>
              <a:t>оцениваются </a:t>
            </a:r>
          </a:p>
          <a:p>
            <a:pPr algn="just" eaLnBrk="0" hangingPunct="0"/>
            <a:r>
              <a:rPr lang="ru-RU" sz="2400" dirty="0" smtClean="0">
                <a:solidFill>
                  <a:srgbClr val="000000"/>
                </a:solidFill>
                <a:cs typeface="Times New Roman" pitchFamily="18" charset="0"/>
              </a:rPr>
              <a:t>по пяти критериям: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3"/>
          <p:cNvSpPr>
            <a:spLocks noGrp="1"/>
          </p:cNvSpPr>
          <p:nvPr>
            <p:ph type="body" idx="1"/>
          </p:nvPr>
        </p:nvSpPr>
        <p:spPr>
          <a:xfrm>
            <a:off x="381000" y="457200"/>
            <a:ext cx="8153400" cy="6096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Font typeface="Arial" charset="0"/>
              <a:buNone/>
            </a:pPr>
            <a:r>
              <a:rPr lang="ru-RU" sz="2800" b="1" dirty="0" smtClean="0">
                <a:latin typeface="Arial" charset="0"/>
                <a:cs typeface="Arial" charset="0"/>
              </a:rPr>
              <a:t>    Критерии оценивания письменных работ</a:t>
            </a:r>
            <a:endParaRPr lang="ru-RU" sz="2800" dirty="0" smtClean="0">
              <a:latin typeface="Arial" charset="0"/>
              <a:cs typeface="Arial" charset="0"/>
            </a:endParaRPr>
          </a:p>
        </p:txBody>
      </p:sp>
      <p:sp>
        <p:nvSpPr>
          <p:cNvPr id="13337" name="Rectangle 5"/>
          <p:cNvSpPr>
            <a:spLocks noChangeArrowheads="1"/>
          </p:cNvSpPr>
          <p:nvPr/>
        </p:nvSpPr>
        <p:spPr bwMode="auto">
          <a:xfrm>
            <a:off x="838200" y="2743200"/>
            <a:ext cx="74676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ru-RU" sz="1400" b="1" dirty="0">
                <a:solidFill>
                  <a:srgbClr val="000000"/>
                </a:solidFill>
                <a:cs typeface="Times New Roman" pitchFamily="18" charset="0"/>
              </a:rPr>
              <a:t>Творческие письменные работы</a:t>
            </a:r>
            <a:r>
              <a:rPr lang="ru-RU" sz="1400" b="1" i="1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ru-RU" sz="1400" dirty="0">
                <a:solidFill>
                  <a:srgbClr val="000000"/>
                </a:solidFill>
                <a:cs typeface="Times New Roman" pitchFamily="18" charset="0"/>
              </a:rPr>
              <a:t>(письма, разные виды сочинений, эссе, проектные работы, вт.ч. в группах) оцениваются по пяти критериям:</a:t>
            </a:r>
            <a:endParaRPr lang="ru-RU" sz="1400" dirty="0"/>
          </a:p>
          <a:p>
            <a:pPr algn="just" eaLnBrk="0" hangingPunct="0">
              <a:buFont typeface="Arial" charset="0"/>
              <a:buChar char="•"/>
            </a:pPr>
            <a:r>
              <a:rPr lang="ru-RU" sz="1400" b="1" dirty="0">
                <a:solidFill>
                  <a:srgbClr val="000000"/>
                </a:solidFill>
                <a:cs typeface="Times New Roman" pitchFamily="18" charset="0"/>
              </a:rPr>
              <a:t> Содержание</a:t>
            </a:r>
            <a:r>
              <a:rPr lang="ru-RU" sz="1400" dirty="0">
                <a:solidFill>
                  <a:srgbClr val="000000"/>
                </a:solidFill>
                <a:cs typeface="Times New Roman" pitchFamily="18" charset="0"/>
              </a:rPr>
              <a:t> (соблюдение объема работы, соответствие теме, отражены ли все указанные в задании аспекты, стилевое оформление речи соответствует типу задания, аргументация на соответствующем уровне, соблюдение норм вежливости).</a:t>
            </a:r>
            <a:endParaRPr lang="ru-RU" sz="1400" dirty="0"/>
          </a:p>
          <a:p>
            <a:pPr algn="just" eaLnBrk="0" hangingPunct="0">
              <a:buFont typeface="Arial" charset="0"/>
              <a:buChar char="•"/>
            </a:pPr>
            <a:r>
              <a:rPr lang="ru-RU" sz="1400" b="1" dirty="0">
                <a:solidFill>
                  <a:srgbClr val="000000"/>
                </a:solidFill>
                <a:cs typeface="Times New Roman" pitchFamily="18" charset="0"/>
              </a:rPr>
              <a:t> Организация работы</a:t>
            </a:r>
            <a:r>
              <a:rPr lang="ru-RU" sz="1400" dirty="0">
                <a:solidFill>
                  <a:srgbClr val="000000"/>
                </a:solidFill>
                <a:cs typeface="Times New Roman" pitchFamily="18" charset="0"/>
              </a:rPr>
              <a:t> (логичность высказывания, использование средств логической связи на соответствующем уровне, соблюдение формата высказывания и деление текста на абзацы);</a:t>
            </a:r>
            <a:endParaRPr lang="ru-RU" sz="1400" dirty="0"/>
          </a:p>
          <a:p>
            <a:pPr algn="just" eaLnBrk="0" hangingPunct="0">
              <a:buFont typeface="Arial" charset="0"/>
              <a:buChar char="•"/>
            </a:pPr>
            <a:r>
              <a:rPr lang="ru-RU" sz="140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ru-RU" sz="1400" b="1" dirty="0">
                <a:solidFill>
                  <a:srgbClr val="000000"/>
                </a:solidFill>
                <a:cs typeface="Times New Roman" pitchFamily="18" charset="0"/>
              </a:rPr>
              <a:t>Лексика</a:t>
            </a:r>
            <a:r>
              <a:rPr lang="ru-RU" sz="1400" dirty="0">
                <a:solidFill>
                  <a:srgbClr val="000000"/>
                </a:solidFill>
                <a:cs typeface="Times New Roman" pitchFamily="18" charset="0"/>
              </a:rPr>
              <a:t> (словарный запас соответствует поставленной задаче и требованиям данного года обучения языку);</a:t>
            </a:r>
            <a:endParaRPr lang="ru-RU" sz="1400" dirty="0"/>
          </a:p>
          <a:p>
            <a:pPr algn="just" eaLnBrk="0" hangingPunct="0">
              <a:buFont typeface="Arial" charset="0"/>
              <a:buChar char="•"/>
            </a:pPr>
            <a:r>
              <a:rPr lang="ru-RU" sz="1400" b="1" dirty="0">
                <a:solidFill>
                  <a:srgbClr val="000000"/>
                </a:solidFill>
                <a:cs typeface="Times New Roman" pitchFamily="18" charset="0"/>
              </a:rPr>
              <a:t> Грамматика</a:t>
            </a:r>
            <a:r>
              <a:rPr lang="ru-RU" sz="1400" dirty="0">
                <a:solidFill>
                  <a:srgbClr val="000000"/>
                </a:solidFill>
                <a:cs typeface="Times New Roman" pitchFamily="18" charset="0"/>
              </a:rPr>
              <a:t> (использование разнообразных грамматических конструкций в соответствии с поставленной задачей и требованиям данного года обучения языку);</a:t>
            </a:r>
            <a:endParaRPr lang="ru-RU" sz="1400" dirty="0"/>
          </a:p>
          <a:p>
            <a:pPr algn="just" eaLnBrk="0" hangingPunct="0">
              <a:buFont typeface="Arial" charset="0"/>
              <a:buChar char="•"/>
            </a:pPr>
            <a:r>
              <a:rPr lang="ru-RU" sz="140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ru-RU" sz="1400" b="1" dirty="0">
                <a:solidFill>
                  <a:srgbClr val="000000"/>
                </a:solidFill>
                <a:cs typeface="Times New Roman" pitchFamily="18" charset="0"/>
              </a:rPr>
              <a:t>Орфография и пунктуация</a:t>
            </a:r>
            <a:r>
              <a:rPr lang="ru-RU" sz="1400" dirty="0">
                <a:solidFill>
                  <a:srgbClr val="000000"/>
                </a:solidFill>
                <a:cs typeface="Times New Roman" pitchFamily="18" charset="0"/>
              </a:rPr>
              <a:t> (отсутствие орфографических ошибок, соблюдение главных правил пунктуации: предложения начинаются с заглавной буквы, в конце предложения стоит точка, вопросительный или восклицательный знак, а также соблюдение основных правил расстановки запятых).</a:t>
            </a:r>
            <a:endParaRPr lang="ru-RU" sz="1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219200"/>
            <a:ext cx="741997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 b="907"/>
          <a:stretch>
            <a:fillRect/>
          </a:stretch>
        </p:blipFill>
        <p:spPr bwMode="auto">
          <a:xfrm>
            <a:off x="228600" y="685800"/>
            <a:ext cx="86868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28600" y="238780"/>
            <a:ext cx="8915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Критерии оценки творческих письменных работ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5259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8600" y="238780"/>
            <a:ext cx="8915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Критерии оценки творческих письменных работ</a:t>
            </a:r>
            <a:endParaRPr lang="ru-RU" sz="28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685800"/>
            <a:ext cx="8738074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Содержимое 3"/>
          <p:cNvSpPr>
            <a:spLocks noGrp="1"/>
          </p:cNvSpPr>
          <p:nvPr>
            <p:ph idx="1"/>
          </p:nvPr>
        </p:nvSpPr>
        <p:spPr>
          <a:xfrm>
            <a:off x="457200" y="0"/>
            <a:ext cx="8458200" cy="6858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dirty="0" smtClean="0"/>
              <a:t>    </a:t>
            </a:r>
            <a:r>
              <a:rPr lang="ru-RU" sz="2400" b="1" dirty="0" smtClean="0">
                <a:latin typeface="Arial" charset="0"/>
                <a:cs typeface="Arial" charset="0"/>
              </a:rPr>
              <a:t>Критерии оценки творческих письменных работ</a:t>
            </a:r>
            <a:endParaRPr lang="ru-RU" sz="2400" dirty="0" smtClean="0">
              <a:latin typeface="Arial" charset="0"/>
              <a:cs typeface="Arial" charset="0"/>
            </a:endParaRPr>
          </a:p>
          <a:p>
            <a:pPr>
              <a:buFont typeface="Arial" charset="0"/>
              <a:buNone/>
            </a:pPr>
            <a:endParaRPr lang="ru-RU" dirty="0" smtClean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62000" y="1371600"/>
          <a:ext cx="7848600" cy="4434078"/>
        </p:xfrm>
        <a:graphic>
          <a:graphicData uri="http://schemas.openxmlformats.org/drawingml/2006/table">
            <a:tbl>
              <a:tblPr/>
              <a:tblGrid>
                <a:gridCol w="520700"/>
                <a:gridCol w="7327900"/>
              </a:tblGrid>
              <a:tr h="1635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Баллы</a:t>
                      </a:r>
                    </a:p>
                  </a:txBody>
                  <a:tcPr marL="45091" marR="450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Критерии оценки</a:t>
                      </a:r>
                    </a:p>
                  </a:txBody>
                  <a:tcPr marL="45091" marR="450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367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«5»</a:t>
                      </a:r>
                    </a:p>
                  </a:txBody>
                  <a:tcPr marL="45091" marR="450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1.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 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Содержание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: коммуникативная задача решена полностью.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2.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 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организация работы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: 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высказывание логично, использованы средства логической связи, соблюден формат высказывания и текст поделен на абзацы.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Calibri" pitchFamily="34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3. лексика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: лексика 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соответствует поставленной задаче и требованиям данного года обучения.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Calibri" pitchFamily="34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4. грамматика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: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 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использованы разнообразные грамматические конструкции в соответствии с поставленной задачей и требованиям данного года обучения языку,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 грамматические ошибки либо отсутствуют, либо не препятствуют решению коммуникативной задачи.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5. Орфография и пунктуация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: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 орфографические ошибки отсутствуют, соблюдены правила пунктуации: предложения начинаются с заглавной буквы, в конце предложения стоит точка, вопросительный или восклицательный знак, а также соблюдены основные правила расстановки запятых.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Calibri" pitchFamily="34" charset="0"/>
                      </a:endParaRPr>
                    </a:p>
                  </a:txBody>
                  <a:tcPr marL="45091" marR="450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02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«4»</a:t>
                      </a:r>
                    </a:p>
                  </a:txBody>
                  <a:tcPr marL="45091" marR="450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1.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 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Содержание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: коммуникативная задача решена полностью.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2.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 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организация работы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: 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высказывание логично, использованы средства логической связи, соблюден формат высказывания и текст поделен на абзацы.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Calibri" pitchFamily="34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3. лексика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: лексика 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соответствует поставленной задаче и требованиям данного года обучения. Но имеются незначительные ошибки.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Calibri" pitchFamily="34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4.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 грамматика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: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 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использованы разнообразные грамматические конструкции в соответствии с поставленной задачей и требованиям данного года обучения языку,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 грамматические ошибки незначительно препятствуют решению коммуникативной задачи.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5. Орфография и пунктуация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: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 незначительные орфографические ошибки, соблюдены правила пунктуации: предложения начинаются с заглавной буквы, в конце предложения стоит точка, вопросительный или восклицательный знак, а также соблюдены основные правила расстановки запятых.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Calibri" pitchFamily="34" charset="0"/>
                      </a:endParaRPr>
                    </a:p>
                  </a:txBody>
                  <a:tcPr marL="45091" marR="4509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Содержимое 3"/>
          <p:cNvSpPr>
            <a:spLocks noGrp="1"/>
          </p:cNvSpPr>
          <p:nvPr>
            <p:ph idx="1"/>
          </p:nvPr>
        </p:nvSpPr>
        <p:spPr>
          <a:xfrm>
            <a:off x="228600" y="0"/>
            <a:ext cx="8458200" cy="6858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    </a:t>
            </a:r>
            <a:r>
              <a:rPr lang="ru-RU" sz="2400" b="1" smtClean="0">
                <a:latin typeface="Arial" charset="0"/>
                <a:cs typeface="Arial" charset="0"/>
              </a:rPr>
              <a:t>Критерии оценки творческих письменных работ</a:t>
            </a:r>
            <a:r>
              <a:rPr lang="ru-RU" sz="2400" smtClean="0">
                <a:latin typeface="Arial" charset="0"/>
                <a:cs typeface="Arial" charset="0"/>
              </a:rPr>
              <a:t> </a:t>
            </a:r>
            <a:r>
              <a:rPr lang="ru-RU" sz="2400" b="1" smtClean="0">
                <a:latin typeface="Arial" charset="0"/>
                <a:cs typeface="Arial" charset="0"/>
              </a:rPr>
              <a:t>(письма,  сочинения, эссе, проектные работы, в т.ч. в группах)</a:t>
            </a:r>
            <a:endParaRPr lang="ru-RU" sz="2400" smtClean="0">
              <a:latin typeface="Arial" charset="0"/>
              <a:cs typeface="Arial" charset="0"/>
            </a:endParaRPr>
          </a:p>
          <a:p>
            <a:pPr>
              <a:buFont typeface="Arial" charset="0"/>
              <a:buNone/>
            </a:pPr>
            <a:endParaRPr lang="ru-RU" smtClean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066800" y="1397000"/>
          <a:ext cx="7467600" cy="4078986"/>
        </p:xfrm>
        <a:graphic>
          <a:graphicData uri="http://schemas.openxmlformats.org/drawingml/2006/table">
            <a:tbl>
              <a:tblPr/>
              <a:tblGrid>
                <a:gridCol w="727075"/>
                <a:gridCol w="6740525"/>
              </a:tblGrid>
              <a:tr h="1762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Баллы</a:t>
                      </a:r>
                    </a:p>
                  </a:txBody>
                  <a:tcPr marL="57618" marR="57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Критерии оценки</a:t>
                      </a:r>
                    </a:p>
                  </a:txBody>
                  <a:tcPr marL="57618" marR="57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431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«3»</a:t>
                      </a:r>
                    </a:p>
                  </a:txBody>
                  <a:tcPr marL="57618" marR="57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1.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 </a:t>
                      </a: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Содержание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: Коммуникативная задача решена,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2.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 </a:t>
                      </a: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организация работы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: 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высказывание нелогично, неадекватно использованы средства логической связи, текст неправильно поделен на абзацы, но формат высказывания соблюден.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Calibri" pitchFamily="34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3. лексика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: местами неадекватное употребление лексики.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4.</a:t>
                      </a: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 грамматика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: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 имеются грубые грамматические ошибки.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5. Орфография и пунктуация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: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 незначительные орфографические ошибки, не всегда соблюдены правила пунктуации: не все предложения начинаются с заглавной буквы, в конце не всех предложений стоит точка, вопросительный или восклицательный знак, а также не соблюдены основные правила расстановки запятых.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Calibri" pitchFamily="34" charset="0"/>
                      </a:endParaRPr>
                    </a:p>
                  </a:txBody>
                  <a:tcPr marL="57618" marR="57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431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«2»</a:t>
                      </a:r>
                    </a:p>
                  </a:txBody>
                  <a:tcPr marL="57618" marR="57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1.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 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Содержание: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 Коммуникативная задача не решена.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2.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 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организация работы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: 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высказывание нелогично, не использованы средства логической связи, не соблюден формат высказывания, текст не поделен на абзацы.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Calibri" pitchFamily="34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3. лексика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: большое количество лексических ошибок.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4.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 грамматика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: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 большое количество грамматических ошибок.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5. Орфография и пунктуация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: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 значительные орфографические ошибки, не соблюдены правила пунктуации: не все предложения начинаются с заглавной буквы, в конце не всех предложений стоит точка, вопросительный или восклицательный знак, а также не соблюдены основные правила расстановки запятых.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Calibri" pitchFamily="34" charset="0"/>
                      </a:endParaRPr>
                    </a:p>
                  </a:txBody>
                  <a:tcPr marL="57618" marR="57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3"/>
          <p:cNvSpPr>
            <a:spLocks noGrp="1"/>
          </p:cNvSpPr>
          <p:nvPr>
            <p:ph type="body" idx="1"/>
          </p:nvPr>
        </p:nvSpPr>
        <p:spPr>
          <a:xfrm>
            <a:off x="304800" y="685800"/>
            <a:ext cx="8534400" cy="609600"/>
          </a:xfr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sz="2800" b="1" dirty="0" smtClean="0">
                <a:latin typeface="Arial" charset="0"/>
                <a:cs typeface="Arial" charset="0"/>
              </a:rPr>
              <a:t>Критерии оценки устных развернутых ответов</a:t>
            </a:r>
            <a:endParaRPr lang="ru-RU" sz="2800" dirty="0" smtClean="0">
              <a:latin typeface="Arial" charset="0"/>
              <a:cs typeface="Arial" charset="0"/>
            </a:endParaRPr>
          </a:p>
        </p:txBody>
      </p:sp>
      <p:sp>
        <p:nvSpPr>
          <p:cNvPr id="13337" name="Rectangle 5"/>
          <p:cNvSpPr>
            <a:spLocks noChangeArrowheads="1"/>
          </p:cNvSpPr>
          <p:nvPr/>
        </p:nvSpPr>
        <p:spPr bwMode="auto">
          <a:xfrm>
            <a:off x="2590800" y="3505200"/>
            <a:ext cx="6096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179388" eaLnBrk="0" hangingPunct="0">
              <a:buFont typeface="Arial" charset="0"/>
              <a:buChar char="•"/>
              <a:tabLst>
                <a:tab pos="295275" algn="l"/>
              </a:tabLst>
            </a:pPr>
            <a:r>
              <a:rPr lang="ru-RU" sz="2400" dirty="0" smtClean="0">
                <a:solidFill>
                  <a:srgbClr val="000000"/>
                </a:solidFill>
                <a:cs typeface="Times New Roman" pitchFamily="18" charset="0"/>
              </a:rPr>
              <a:t> содержание;</a:t>
            </a:r>
            <a:endParaRPr lang="ru-RU" sz="2400" dirty="0" smtClean="0"/>
          </a:p>
          <a:p>
            <a:pPr indent="179388" eaLnBrk="0" hangingPunct="0">
              <a:buFont typeface="Arial" charset="0"/>
              <a:buChar char="•"/>
              <a:tabLst>
                <a:tab pos="295275" algn="l"/>
              </a:tabLst>
            </a:pPr>
            <a:r>
              <a:rPr lang="ru-RU" sz="2400" dirty="0" smtClean="0">
                <a:solidFill>
                  <a:srgbClr val="000000"/>
                </a:solidFill>
                <a:cs typeface="Times New Roman" pitchFamily="18" charset="0"/>
              </a:rPr>
              <a:t> взаимодействие с собеседником;</a:t>
            </a:r>
            <a:endParaRPr lang="ru-RU" sz="2400" dirty="0" smtClean="0"/>
          </a:p>
          <a:p>
            <a:pPr indent="179388" eaLnBrk="0" hangingPunct="0">
              <a:buFont typeface="Arial" charset="0"/>
              <a:buChar char="•"/>
              <a:tabLst>
                <a:tab pos="295275" algn="l"/>
              </a:tabLst>
            </a:pPr>
            <a:r>
              <a:rPr lang="ru-RU" sz="2400" dirty="0" smtClean="0">
                <a:solidFill>
                  <a:srgbClr val="000000"/>
                </a:solidFill>
                <a:cs typeface="Times New Roman" pitchFamily="18" charset="0"/>
              </a:rPr>
              <a:t> лексика;</a:t>
            </a:r>
            <a:endParaRPr lang="ru-RU" sz="2400" dirty="0" smtClean="0"/>
          </a:p>
          <a:p>
            <a:pPr indent="179388" eaLnBrk="0" hangingPunct="0">
              <a:buFont typeface="Arial" charset="0"/>
              <a:buChar char="•"/>
              <a:tabLst>
                <a:tab pos="295275" algn="l"/>
              </a:tabLst>
            </a:pPr>
            <a:r>
              <a:rPr lang="ru-RU" sz="2400" dirty="0" smtClean="0">
                <a:solidFill>
                  <a:srgbClr val="000000"/>
                </a:solidFill>
                <a:cs typeface="Times New Roman" pitchFamily="18" charset="0"/>
              </a:rPr>
              <a:t> грамматика;</a:t>
            </a:r>
            <a:endParaRPr lang="ru-RU" sz="2400" dirty="0" smtClean="0"/>
          </a:p>
          <a:p>
            <a:pPr indent="179388" eaLnBrk="0" hangingPunct="0">
              <a:buFont typeface="Arial" charset="0"/>
              <a:buChar char="•"/>
              <a:tabLst>
                <a:tab pos="295275" algn="l"/>
              </a:tabLst>
            </a:pPr>
            <a:r>
              <a:rPr lang="ru-RU" sz="2400" dirty="0" smtClean="0">
                <a:solidFill>
                  <a:srgbClr val="000000"/>
                </a:solidFill>
                <a:cs typeface="Times New Roman" pitchFamily="18" charset="0"/>
              </a:rPr>
              <a:t> произношение.</a:t>
            </a:r>
            <a:endParaRPr lang="ru-RU" sz="2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447800"/>
            <a:ext cx="741997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838200" y="2949476"/>
            <a:ext cx="7848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>
              <a:tabLst>
                <a:tab pos="295275" algn="l"/>
              </a:tabLst>
            </a:pPr>
            <a:r>
              <a:rPr lang="ru-RU" sz="2400" b="1" dirty="0" smtClean="0"/>
              <a:t>Устные ответы</a:t>
            </a:r>
            <a:r>
              <a:rPr lang="ru-RU" sz="2400" b="1" i="1" dirty="0" smtClean="0"/>
              <a:t> </a:t>
            </a:r>
            <a:r>
              <a:rPr lang="ru-RU" sz="2400" dirty="0" smtClean="0"/>
              <a:t>оцениваются по пяти критериям:</a:t>
            </a:r>
            <a:endParaRPr lang="ru-RU" sz="2400" b="1" dirty="0" smtClean="0">
              <a:solidFill>
                <a:srgbClr val="0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 b="2326"/>
          <a:stretch>
            <a:fillRect/>
          </a:stretch>
        </p:blipFill>
        <p:spPr bwMode="auto">
          <a:xfrm>
            <a:off x="72226" y="1143000"/>
            <a:ext cx="8995574" cy="3200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8600" y="467380"/>
            <a:ext cx="8915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Критерии оценки творческих письменных работ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 b="1709"/>
          <a:stretch>
            <a:fillRect/>
          </a:stretch>
        </p:blipFill>
        <p:spPr bwMode="auto">
          <a:xfrm>
            <a:off x="76200" y="1143000"/>
            <a:ext cx="8991600" cy="3505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8600" y="467380"/>
            <a:ext cx="8915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Критерии оценки творческих письменных работ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819400"/>
            <a:ext cx="6934200" cy="1371600"/>
          </a:xfrm>
        </p:spPr>
        <p:txBody>
          <a:bodyPr/>
          <a:lstStyle/>
          <a:p>
            <a:pPr eaLnBrk="1" hangingPunct="1"/>
            <a:r>
              <a:rPr lang="ru-RU" sz="3600" b="1" smtClean="0"/>
              <a:t>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609600"/>
            <a:ext cx="8001000" cy="44196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Система оценивания 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66800" y="1066800"/>
            <a:ext cx="7086600" cy="19812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занимает особое место в педагогических технологиях достижения требований стандартов и конкретизирующих их планируемых результатах освоения программ по иностранному языку</a:t>
            </a:r>
            <a:endParaRPr lang="ru-RU" sz="2400" dirty="0" smtClean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14400" y="3810000"/>
            <a:ext cx="7315200" cy="23622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выполняет функции одного из основных компонентов программы и ее регулятора, помогает учителю выбрать наиболее эффективные приемы и средства обучения, которые бы поощряли обучающихся к развитию и дальнейшему продвижению в познании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3733800" y="3048000"/>
            <a:ext cx="1752600" cy="762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 b="516"/>
          <a:stretch>
            <a:fillRect/>
          </a:stretch>
        </p:blipFill>
        <p:spPr bwMode="auto">
          <a:xfrm>
            <a:off x="76200" y="1143000"/>
            <a:ext cx="9067800" cy="381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8600" y="467380"/>
            <a:ext cx="8915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Критерии оценки творческих письменных работ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4799"/>
            <a:ext cx="9107204" cy="5029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" y="304800"/>
            <a:ext cx="8979179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"/>
            <a:ext cx="7467600" cy="6495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52400"/>
            <a:ext cx="7924800" cy="5583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06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40000"/>
          </a:blip>
          <a:srcRect/>
          <a:stretch>
            <a:fillRect/>
          </a:stretch>
        </p:blipFill>
        <p:spPr bwMode="auto">
          <a:xfrm>
            <a:off x="762000" y="1066800"/>
            <a:ext cx="7759222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457200"/>
            <a:ext cx="7391400" cy="5540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8229600" cy="1524000"/>
          </a:xfrm>
        </p:spPr>
        <p:txBody>
          <a:bodyPr/>
          <a:lstStyle/>
          <a:p>
            <a:pPr eaLnBrk="1" hangingPunct="1"/>
            <a:r>
              <a:rPr lang="en-US" sz="2800" b="1" smtClean="0"/>
              <a:t> </a:t>
            </a:r>
            <a:endParaRPr lang="ru-RU" sz="28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706563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latin typeface="Arial" charset="0"/>
                <a:cs typeface="Arial" charset="0"/>
              </a:rPr>
              <a:t>Уровни оценок</a:t>
            </a: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685800" y="1066800"/>
            <a:ext cx="777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indent="450850" algn="just" eaLnBrk="0" hangingPunct="0"/>
            <a:r>
              <a:rPr lang="ru-RU" sz="1600" u="sng" dirty="0">
                <a:cs typeface="Calibri" pitchFamily="34" charset="0"/>
              </a:rPr>
              <a:t>Необходимый уровень (базовый) </a:t>
            </a:r>
            <a:r>
              <a:rPr lang="ru-RU" sz="1600" dirty="0">
                <a:cs typeface="Calibri" pitchFamily="34" charset="0"/>
              </a:rPr>
              <a:t>– решение простой типовой задачи, подобной тем, что решали уже много раз, где требуется применить сформированные умения и усвоенные знания прежде всего опорной системы. Это </a:t>
            </a:r>
            <a:r>
              <a:rPr lang="ru-RU" sz="1600" b="1" dirty="0">
                <a:cs typeface="Calibri" pitchFamily="34" charset="0"/>
              </a:rPr>
              <a:t>«хорошо, но не отлично».</a:t>
            </a:r>
            <a:endParaRPr lang="ru-RU" sz="1600" dirty="0"/>
          </a:p>
          <a:p>
            <a:pPr indent="450850" algn="just" eaLnBrk="0" hangingPunct="0"/>
            <a:r>
              <a:rPr lang="ru-RU" sz="1600" u="sng" dirty="0">
                <a:cs typeface="Calibri" pitchFamily="34" charset="0"/>
              </a:rPr>
              <a:t>Программный уровень (повышенный, обязательно проверяемый) </a:t>
            </a:r>
            <a:r>
              <a:rPr lang="ru-RU" sz="1600" dirty="0">
                <a:cs typeface="Calibri" pitchFamily="34" charset="0"/>
              </a:rPr>
              <a:t>– решение нестандартной задачи, где требуется либо применить знания по новой, изучаемой в данный момент теме, либо «старые» знания и умения, но в новой, непривычной ситуации. Это уровень функциональной грамотности – </a:t>
            </a:r>
            <a:r>
              <a:rPr lang="ru-RU" sz="1600" b="1" dirty="0">
                <a:cs typeface="Calibri" pitchFamily="34" charset="0"/>
              </a:rPr>
              <a:t>«отлично»</a:t>
            </a:r>
            <a:endParaRPr lang="ru-RU" sz="1600" dirty="0"/>
          </a:p>
          <a:p>
            <a:pPr indent="450850"/>
            <a:r>
              <a:rPr lang="ru-RU" sz="1600" u="sng" dirty="0">
                <a:cs typeface="Calibri" pitchFamily="34" charset="0"/>
              </a:rPr>
              <a:t>Максимальный уровень (повышенный, не обязательно проверяемый)</a:t>
            </a:r>
            <a:r>
              <a:rPr lang="ru-RU" sz="1600" dirty="0">
                <a:cs typeface="Calibri" pitchFamily="34" charset="0"/>
              </a:rPr>
              <a:t> – решение «сверхзадачи» по неизученному материалу, когда требуется применить либо самостоятельно добытые вне уроков знания, либо новые самостоятельно усвоенные умения. Этот уровень демонстрирует исключительные успехи отдельных учеников по отдельным темам – сверх школьных требований – «превосходно».</a:t>
            </a:r>
            <a:r>
              <a:rPr lang="ru-RU" sz="1600" dirty="0"/>
              <a:t> На основании предложенных уровней успешности  определяется предметная </a:t>
            </a:r>
            <a:r>
              <a:rPr lang="ru-RU" sz="1600" b="1" dirty="0"/>
              <a:t>отметка</a:t>
            </a:r>
            <a:r>
              <a:rPr lang="ru-RU" sz="1600" dirty="0"/>
              <a:t> по бальной шкале, принятой в образовательном учреждении: </a:t>
            </a:r>
          </a:p>
          <a:p>
            <a:pPr marL="179388" indent="269875"/>
            <a:r>
              <a:rPr lang="ru-RU" sz="1600" b="1" dirty="0"/>
              <a:t>Итоговая оценка. </a:t>
            </a:r>
            <a:r>
              <a:rPr lang="ru-RU" sz="1600" dirty="0"/>
              <a:t>Одной из составляющей итоговой оценки является накопительная система оценки  - пример этому - портфолио обучающихся (портфель достижений или языковой портфель). </a:t>
            </a:r>
            <a:endParaRPr lang="ru-RU" sz="1600" dirty="0">
              <a:cs typeface="Calibri" pitchFamily="34" charset="0"/>
            </a:endParaRPr>
          </a:p>
          <a:p>
            <a:pPr indent="450850" algn="just" eaLnBrk="0" hangingPunct="0"/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838200" y="1295400"/>
            <a:ext cx="75438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indent="449263" algn="ctr" eaLnBrk="0" hangingPunct="0"/>
            <a:r>
              <a:rPr lang="ru-RU" sz="2400" b="1" dirty="0">
                <a:cs typeface="Times New Roman" pitchFamily="18" charset="0"/>
              </a:rPr>
              <a:t>Языковой портфель</a:t>
            </a:r>
            <a:r>
              <a:rPr lang="ru-RU" sz="2400" dirty="0">
                <a:cs typeface="Times New Roman" pitchFamily="18" charset="0"/>
              </a:rPr>
              <a:t> - это личный документ, который позволяет ученику оценить собственную языковую компетенцию в иностранном языке и его контакты с другой </a:t>
            </a:r>
            <a:r>
              <a:rPr lang="ru-RU" sz="2400" dirty="0" smtClean="0">
                <a:cs typeface="Times New Roman" pitchFamily="18" charset="0"/>
              </a:rPr>
              <a:t>культурой.</a:t>
            </a:r>
          </a:p>
          <a:p>
            <a:pPr indent="449263" algn="ctr" eaLnBrk="0" hangingPunct="0"/>
            <a:endParaRPr lang="ru-RU" sz="2400" dirty="0" smtClean="0">
              <a:cs typeface="Times New Roman" pitchFamily="18" charset="0"/>
            </a:endParaRPr>
          </a:p>
          <a:p>
            <a:pPr indent="449263" algn="just" eaLnBrk="0" hangingPunct="0"/>
            <a:r>
              <a:rPr lang="ru-RU" sz="2400" dirty="0" smtClean="0">
                <a:cs typeface="Times New Roman" pitchFamily="18" charset="0"/>
              </a:rPr>
              <a:t>Языковой </a:t>
            </a:r>
            <a:r>
              <a:rPr lang="ru-RU" sz="2400" dirty="0">
                <a:cs typeface="Times New Roman" pitchFamily="18" charset="0"/>
              </a:rPr>
              <a:t>портфель служит средством неформального оценивания его достижений, не являясь инструментом контроля. </a:t>
            </a:r>
            <a:endParaRPr lang="ru-RU" sz="2400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0" y="4191000"/>
            <a:ext cx="2247900" cy="1998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914400" y="669666"/>
            <a:ext cx="77724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indent="449263" algn="just" eaLnBrk="0" hangingPunct="0"/>
            <a:r>
              <a:rPr lang="ru-RU" sz="2400" b="1" u="sng" dirty="0" smtClean="0">
                <a:cs typeface="Times New Roman" pitchFamily="18" charset="0"/>
              </a:rPr>
              <a:t>Цель </a:t>
            </a:r>
            <a:r>
              <a:rPr lang="ru-RU" sz="2400" b="1" u="sng" dirty="0">
                <a:cs typeface="Times New Roman" pitchFamily="18" charset="0"/>
              </a:rPr>
              <a:t>портфеля:</a:t>
            </a:r>
            <a:r>
              <a:rPr lang="ru-RU" sz="2400" b="1" dirty="0">
                <a:cs typeface="Times New Roman" pitchFamily="18" charset="0"/>
              </a:rPr>
              <a:t> </a:t>
            </a:r>
            <a:endParaRPr lang="ru-RU" sz="2400" b="1" dirty="0" smtClean="0">
              <a:cs typeface="Times New Roman" pitchFamily="18" charset="0"/>
            </a:endParaRPr>
          </a:p>
          <a:p>
            <a:pPr indent="449263" algn="just" eaLnBrk="0" hangingPunct="0"/>
            <a:endParaRPr lang="ru-RU" sz="1200" dirty="0"/>
          </a:p>
          <a:p>
            <a:pPr indent="449263" eaLnBrk="0" hangingPunct="0">
              <a:buFontTx/>
              <a:buChar char="•"/>
            </a:pPr>
            <a:r>
              <a:rPr lang="ru-RU" sz="2400" dirty="0">
                <a:cs typeface="Times New Roman" pitchFamily="18" charset="0"/>
              </a:rPr>
              <a:t>формирование учебной компетенции и развитие реальной самостоятельности учащегося в учебной деятельности по овладению иностранным языком и иноязычной культурой</a:t>
            </a:r>
            <a:r>
              <a:rPr lang="ru-RU" sz="2400" dirty="0" smtClean="0">
                <a:cs typeface="Times New Roman" pitchFamily="18" charset="0"/>
              </a:rPr>
              <a:t>;</a:t>
            </a:r>
          </a:p>
          <a:p>
            <a:pPr indent="449263" eaLnBrk="0" hangingPunct="0">
              <a:buFontTx/>
              <a:buChar char="•"/>
            </a:pPr>
            <a:endParaRPr lang="ru-RU" sz="800" dirty="0"/>
          </a:p>
          <a:p>
            <a:pPr indent="449263" eaLnBrk="0" hangingPunct="0">
              <a:buFontTx/>
              <a:buChar char="•"/>
            </a:pPr>
            <a:r>
              <a:rPr lang="ru-RU" sz="2400" dirty="0">
                <a:cs typeface="Times New Roman" pitchFamily="18" charset="0"/>
              </a:rPr>
              <a:t>формирование у учащихся гражданского самосознания (гражданин России/ мира</a:t>
            </a:r>
            <a:r>
              <a:rPr lang="ru-RU" sz="2400" dirty="0" smtClean="0">
                <a:cs typeface="Times New Roman" pitchFamily="18" charset="0"/>
              </a:rPr>
              <a:t>);</a:t>
            </a:r>
          </a:p>
          <a:p>
            <a:pPr indent="449263" eaLnBrk="0" hangingPunct="0">
              <a:buFontTx/>
              <a:buChar char="•"/>
            </a:pPr>
            <a:endParaRPr lang="ru-RU" sz="800" dirty="0"/>
          </a:p>
          <a:p>
            <a:pPr indent="449263" eaLnBrk="0" hangingPunct="0">
              <a:buFontTx/>
              <a:buChar char="•"/>
            </a:pPr>
            <a:r>
              <a:rPr lang="ru-RU" sz="2400" dirty="0">
                <a:cs typeface="Times New Roman" pitchFamily="18" charset="0"/>
              </a:rPr>
              <a:t>формирование у учащихся стремления самостоятельно осваивать культурное и языковое </a:t>
            </a:r>
            <a:r>
              <a:rPr lang="ru-RU" sz="2400" dirty="0" smtClean="0">
                <a:cs typeface="Times New Roman" pitchFamily="18" charset="0"/>
              </a:rPr>
              <a:t>наследие;</a:t>
            </a:r>
          </a:p>
          <a:p>
            <a:pPr indent="449263" eaLnBrk="0" hangingPunct="0">
              <a:buFontTx/>
              <a:buChar char="•"/>
            </a:pPr>
            <a:endParaRPr lang="ru-RU" sz="800" dirty="0"/>
          </a:p>
          <a:p>
            <a:pPr indent="449263" eaLnBrk="0" hangingPunct="0">
              <a:buFontTx/>
              <a:buChar char="•"/>
            </a:pPr>
            <a:r>
              <a:rPr lang="ru-RU" sz="2400" dirty="0">
                <a:cs typeface="Times New Roman" pitchFamily="18" charset="0"/>
              </a:rPr>
              <a:t>развитие навыков рефлексивной и оценочной (самооценочной) деятельности обучающихся.</a:t>
            </a:r>
            <a:endParaRPr lang="ru-RU" sz="2400" dirty="0"/>
          </a:p>
        </p:txBody>
      </p:sp>
      <p:pic>
        <p:nvPicPr>
          <p:cNvPr id="3" name="Picture 13" descr="C:\Users\Жанна\Desktop\интеллект-0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38800" y="381000"/>
            <a:ext cx="1503160" cy="1114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/>
          </p:cNvSpPr>
          <p:nvPr>
            <p:ph type="body" idx="1"/>
          </p:nvPr>
        </p:nvSpPr>
        <p:spPr>
          <a:xfrm>
            <a:off x="609600" y="1828800"/>
            <a:ext cx="8001000" cy="4572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buFont typeface="Arial" charset="0"/>
              <a:buNone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     Система оценки предметных результатов 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99" name="Прямоугольник 3"/>
          <p:cNvSpPr>
            <a:spLocks noChangeArrowheads="1"/>
          </p:cNvSpPr>
          <p:nvPr/>
        </p:nvSpPr>
        <p:spPr bwMode="auto">
          <a:xfrm>
            <a:off x="914400" y="609600"/>
            <a:ext cx="76962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 smtClean="0"/>
              <a:t>      Объект </a:t>
            </a:r>
            <a:r>
              <a:rPr lang="ru-RU" sz="2400" b="1" dirty="0"/>
              <a:t>оценки предметных результатов- </a:t>
            </a:r>
            <a:r>
              <a:rPr lang="ru-RU" sz="2400" dirty="0"/>
              <a:t>способность обучающихся решать учебно-познавательные и учебно-практические задачи.</a:t>
            </a:r>
          </a:p>
          <a:p>
            <a:r>
              <a:rPr lang="ru-RU" sz="2400" dirty="0"/>
              <a:t> 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14400" y="2895600"/>
            <a:ext cx="3505200" cy="8382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опорные знания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648200" y="2895600"/>
            <a:ext cx="3505200" cy="8382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предметные действия</a:t>
            </a:r>
          </a:p>
        </p:txBody>
      </p:sp>
      <p:sp>
        <p:nvSpPr>
          <p:cNvPr id="4104" name="Rectangle 4"/>
          <p:cNvSpPr>
            <a:spLocks noChangeArrowheads="1"/>
          </p:cNvSpPr>
          <p:nvPr/>
        </p:nvSpPr>
        <p:spPr bwMode="auto">
          <a:xfrm>
            <a:off x="533400" y="3787676"/>
            <a:ext cx="74676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60363" indent="539750" algn="just" eaLnBrk="0" hangingPunct="0">
              <a:tabLst>
                <a:tab pos="7180263" algn="l"/>
              </a:tabLst>
            </a:pPr>
            <a:r>
              <a:rPr lang="ru-RU" sz="2400" b="1" dirty="0">
                <a:cs typeface="Calibri" pitchFamily="34" charset="0"/>
              </a:rPr>
              <a:t>Цель</a:t>
            </a:r>
            <a:r>
              <a:rPr lang="ru-RU" sz="2400" dirty="0">
                <a:cs typeface="Calibri" pitchFamily="34" charset="0"/>
              </a:rPr>
              <a:t>  </a:t>
            </a:r>
            <a:r>
              <a:rPr lang="ru-RU" sz="2400" b="1" dirty="0">
                <a:cs typeface="Calibri" pitchFamily="34" charset="0"/>
              </a:rPr>
              <a:t>оценки предметных результатов - </a:t>
            </a:r>
            <a:r>
              <a:rPr lang="ru-RU" sz="2400" dirty="0" smtClean="0">
                <a:cs typeface="Calibri" pitchFamily="34" charset="0"/>
              </a:rPr>
              <a:t>оценивание</a:t>
            </a:r>
            <a:r>
              <a:rPr lang="ru-RU" sz="2400" dirty="0">
                <a:cs typeface="Calibri" pitchFamily="34" charset="0"/>
              </a:rPr>
              <a:t>, как достигаемых образовательных результатов, так и процесса их </a:t>
            </a:r>
            <a:r>
              <a:rPr lang="ru-RU" sz="2400" dirty="0" smtClean="0">
                <a:cs typeface="Calibri" pitchFamily="34" charset="0"/>
              </a:rPr>
              <a:t>формирования, а </a:t>
            </a:r>
            <a:r>
              <a:rPr lang="ru-RU" sz="2400" dirty="0">
                <a:cs typeface="Calibri" pitchFamily="34" charset="0"/>
              </a:rPr>
              <a:t>также оценивание осознанности каждым обучающимся особенностей развития своего собственного процесса обучения.</a:t>
            </a:r>
            <a:endParaRPr lang="ru-RU" sz="2400" dirty="0"/>
          </a:p>
        </p:txBody>
      </p:sp>
      <p:sp>
        <p:nvSpPr>
          <p:cNvPr id="21" name="Стрелка вниз 20"/>
          <p:cNvSpPr/>
          <p:nvPr/>
        </p:nvSpPr>
        <p:spPr>
          <a:xfrm>
            <a:off x="2411412" y="2286000"/>
            <a:ext cx="484188" cy="609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>
            <a:off x="6096000" y="2286000"/>
            <a:ext cx="484188" cy="609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676400"/>
          </a:xfrm>
        </p:spPr>
        <p:txBody>
          <a:bodyPr/>
          <a:lstStyle/>
          <a:p>
            <a:pPr eaLnBrk="1" hangingPunct="1"/>
            <a:r>
              <a:rPr lang="ru-RU" sz="2800" b="1" dirty="0" smtClean="0"/>
              <a:t>Нормативно - правовое обеспечение </a:t>
            </a:r>
            <a:br>
              <a:rPr lang="ru-RU" sz="2800" b="1" dirty="0" smtClean="0"/>
            </a:br>
            <a:r>
              <a:rPr lang="ru-RU" sz="2800" b="1" dirty="0" smtClean="0"/>
              <a:t>системы оценки планируемых результатов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981200"/>
            <a:ext cx="7086600" cy="4068763"/>
          </a:xfrm>
        </p:spPr>
        <p:txBody>
          <a:bodyPr/>
          <a:lstStyle/>
          <a:p>
            <a:pPr eaLnBrk="1" hangingPunct="1"/>
            <a:r>
              <a:rPr lang="ru-RU" sz="2400" dirty="0" smtClean="0"/>
              <a:t>Положение о промежуточной аттестации и системе оценки образовательных результатов;</a:t>
            </a:r>
          </a:p>
          <a:p>
            <a:pPr eaLnBrk="1" hangingPunct="1"/>
            <a:r>
              <a:rPr lang="ru-RU" sz="2400" dirty="0" smtClean="0"/>
              <a:t>Устав школы;</a:t>
            </a:r>
          </a:p>
          <a:p>
            <a:pPr eaLnBrk="1" hangingPunct="1"/>
            <a:r>
              <a:rPr lang="ru-RU" sz="2400" dirty="0" smtClean="0"/>
              <a:t>Основная образовательная программа начального общего образования;</a:t>
            </a:r>
          </a:p>
          <a:p>
            <a:pPr eaLnBrk="1" hangingPunct="1"/>
            <a:r>
              <a:rPr lang="ru-RU" sz="2400" dirty="0" smtClean="0"/>
              <a:t>Положение о портфолио как накопительной форме оценки;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"/>
          <p:cNvSpPr>
            <a:spLocks noChangeArrowheads="1"/>
          </p:cNvSpPr>
          <p:nvPr/>
        </p:nvSpPr>
        <p:spPr bwMode="auto">
          <a:xfrm>
            <a:off x="685800" y="1066800"/>
            <a:ext cx="77724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269875" algn="just" eaLnBrk="0" hangingPunct="0"/>
            <a:r>
              <a:rPr lang="ru-RU" sz="2400" b="1" dirty="0">
                <a:cs typeface="Times New Roman" pitchFamily="18" charset="0"/>
              </a:rPr>
              <a:t>Функции портфеля</a:t>
            </a:r>
            <a:r>
              <a:rPr lang="ru-RU" sz="2400" dirty="0" smtClean="0">
                <a:cs typeface="Times New Roman" pitchFamily="18" charset="0"/>
              </a:rPr>
              <a:t>:</a:t>
            </a:r>
          </a:p>
          <a:p>
            <a:pPr indent="449263" algn="just" eaLnBrk="0" hangingPunct="0"/>
            <a:endParaRPr lang="ru-RU" sz="2400" dirty="0"/>
          </a:p>
          <a:p>
            <a:pPr marL="269875" indent="179388" algn="just" eaLnBrk="0" hangingPunct="0">
              <a:buFontTx/>
              <a:buChar char="•"/>
            </a:pPr>
            <a:r>
              <a:rPr lang="ru-RU" sz="2400" dirty="0">
                <a:cs typeface="Times New Roman" pitchFamily="18" charset="0"/>
              </a:rPr>
              <a:t> портфель демонстрирует способности ученика по иностранному языку</a:t>
            </a:r>
            <a:r>
              <a:rPr lang="ru-RU" sz="2400" dirty="0" smtClean="0">
                <a:cs typeface="Times New Roman" pitchFamily="18" charset="0"/>
              </a:rPr>
              <a:t>;</a:t>
            </a:r>
          </a:p>
          <a:p>
            <a:pPr marL="269875" indent="179388" algn="just" eaLnBrk="0" hangingPunct="0">
              <a:buFontTx/>
              <a:buChar char="•"/>
            </a:pPr>
            <a:endParaRPr lang="ru-RU" sz="800" dirty="0">
              <a:cs typeface="Calibri" pitchFamily="34" charset="0"/>
            </a:endParaRPr>
          </a:p>
          <a:p>
            <a:pPr marL="269875" indent="179388" algn="just" eaLnBrk="0" hangingPunct="0">
              <a:buFontTx/>
              <a:buChar char="•"/>
            </a:pPr>
            <a:r>
              <a:rPr lang="ru-RU" sz="2400" dirty="0">
                <a:cs typeface="Times New Roman" pitchFamily="18" charset="0"/>
              </a:rPr>
              <a:t> портфель позволяет ученику, а также учителю оценить, в какой степени обучающийся способен общаться на иностранном языке</a:t>
            </a:r>
            <a:r>
              <a:rPr lang="ru-RU" sz="2400" dirty="0" smtClean="0">
                <a:cs typeface="Times New Roman" pitchFamily="18" charset="0"/>
              </a:rPr>
              <a:t>.</a:t>
            </a:r>
            <a:endParaRPr lang="ru-RU" sz="2400" dirty="0">
              <a:cs typeface="Times New Roman" pitchFamily="18" charset="0"/>
            </a:endParaRPr>
          </a:p>
        </p:txBody>
      </p:sp>
      <p:pic>
        <p:nvPicPr>
          <p:cNvPr id="3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953452">
            <a:off x="5559683" y="3683163"/>
            <a:ext cx="2774950" cy="25923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"/>
          <p:cNvSpPr>
            <a:spLocks noChangeArrowheads="1"/>
          </p:cNvSpPr>
          <p:nvPr/>
        </p:nvSpPr>
        <p:spPr bwMode="auto">
          <a:xfrm>
            <a:off x="914400" y="713631"/>
            <a:ext cx="7620000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449263" algn="ctr" eaLnBrk="0" hangingPunct="0"/>
            <a:r>
              <a:rPr lang="ru-RU" sz="2400" b="1" dirty="0" smtClean="0">
                <a:cs typeface="Times New Roman" pitchFamily="18" charset="0"/>
              </a:rPr>
              <a:t>Используя </a:t>
            </a:r>
            <a:r>
              <a:rPr lang="ru-RU" sz="2400" b="1" dirty="0">
                <a:cs typeface="Times New Roman" pitchFamily="18" charset="0"/>
              </a:rPr>
              <a:t>такую </a:t>
            </a:r>
            <a:r>
              <a:rPr lang="ru-RU" sz="2400" b="1" dirty="0" smtClean="0">
                <a:cs typeface="Times New Roman" pitchFamily="18" charset="0"/>
              </a:rPr>
              <a:t>стратегию,</a:t>
            </a:r>
          </a:p>
          <a:p>
            <a:pPr indent="449263" algn="ctr" eaLnBrk="0" hangingPunct="0"/>
            <a:r>
              <a:rPr lang="ru-RU" sz="2400" b="1" dirty="0" smtClean="0">
                <a:cs typeface="Times New Roman" pitchFamily="18" charset="0"/>
              </a:rPr>
              <a:t>обучающийся </a:t>
            </a:r>
            <a:r>
              <a:rPr lang="ru-RU" sz="2400" b="1" dirty="0">
                <a:cs typeface="Times New Roman" pitchFamily="18" charset="0"/>
              </a:rPr>
              <a:t>научится</a:t>
            </a:r>
            <a:r>
              <a:rPr lang="ru-RU" sz="2400" b="1" dirty="0" smtClean="0">
                <a:cs typeface="Times New Roman" pitchFamily="18" charset="0"/>
              </a:rPr>
              <a:t>:</a:t>
            </a:r>
          </a:p>
          <a:p>
            <a:pPr indent="449263" algn="just" eaLnBrk="0" hangingPunct="0"/>
            <a:endParaRPr lang="ru-RU" b="1" dirty="0"/>
          </a:p>
          <a:p>
            <a:pPr indent="449263" eaLnBrk="0" hangingPunct="0">
              <a:buFont typeface="Arial" charset="0"/>
              <a:buChar char="•"/>
            </a:pPr>
            <a:r>
              <a:rPr lang="ru-RU" sz="2400" dirty="0">
                <a:cs typeface="Times New Roman" pitchFamily="18" charset="0"/>
              </a:rPr>
              <a:t>определять свой  уровень владения иностранным языком  в различных видах речевой деятельности, соотнося их с общеевропейскими уровнями</a:t>
            </a:r>
            <a:r>
              <a:rPr lang="ru-RU" sz="2400" dirty="0" smtClean="0">
                <a:cs typeface="Times New Roman" pitchFamily="18" charset="0"/>
              </a:rPr>
              <a:t>;</a:t>
            </a:r>
          </a:p>
          <a:p>
            <a:pPr indent="449263" algn="just" eaLnBrk="0" hangingPunct="0">
              <a:buFont typeface="Arial" charset="0"/>
              <a:buChar char="•"/>
            </a:pPr>
            <a:endParaRPr lang="ru-RU" sz="800" dirty="0"/>
          </a:p>
          <a:p>
            <a:pPr indent="449263" eaLnBrk="0" hangingPunct="0">
              <a:buFont typeface="Arial" charset="0"/>
              <a:buChar char="•"/>
            </a:pPr>
            <a:r>
              <a:rPr lang="ru-RU" sz="2400" dirty="0">
                <a:cs typeface="Times New Roman" pitchFamily="18" charset="0"/>
              </a:rPr>
              <a:t>ставить перед собой совершенно конкретные цели, пользуясь таблицей самооценки</a:t>
            </a:r>
            <a:r>
              <a:rPr lang="ru-RU" sz="2400" dirty="0" smtClean="0">
                <a:cs typeface="Times New Roman" pitchFamily="18" charset="0"/>
              </a:rPr>
              <a:t>;</a:t>
            </a:r>
          </a:p>
          <a:p>
            <a:pPr indent="449263" eaLnBrk="0" hangingPunct="0">
              <a:buFont typeface="Arial" charset="0"/>
              <a:buChar char="•"/>
            </a:pPr>
            <a:endParaRPr lang="ru-RU" sz="800" dirty="0"/>
          </a:p>
          <a:p>
            <a:pPr indent="449263" eaLnBrk="0" hangingPunct="0">
              <a:buFont typeface="Arial" charset="0"/>
              <a:buChar char="•"/>
            </a:pPr>
            <a:r>
              <a:rPr lang="ru-RU" sz="2400" dirty="0">
                <a:cs typeface="Times New Roman" pitchFamily="18" charset="0"/>
              </a:rPr>
              <a:t>самостоятельно оценивать свои достижения в конкретном виде речевой деятельности, опираясь на языковой эталон, представленный в Языковом Портфеле.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 noChangeArrowheads="1"/>
          </p:cNvSpPr>
          <p:nvPr/>
        </p:nvSpPr>
        <p:spPr bwMode="auto">
          <a:xfrm>
            <a:off x="914400" y="524219"/>
            <a:ext cx="7543800" cy="5463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ru-RU" sz="2800" b="1" dirty="0" smtClean="0">
                <a:cs typeface="Calibri" pitchFamily="34" charset="0"/>
              </a:rPr>
              <a:t>Памятка </a:t>
            </a:r>
            <a:r>
              <a:rPr lang="ru-RU" sz="2800" b="1" dirty="0">
                <a:cs typeface="Calibri" pitchFamily="34" charset="0"/>
              </a:rPr>
              <a:t>для </a:t>
            </a:r>
            <a:r>
              <a:rPr lang="ru-RU" sz="2800" b="1" dirty="0" smtClean="0">
                <a:cs typeface="Calibri" pitchFamily="34" charset="0"/>
              </a:rPr>
              <a:t>учителя</a:t>
            </a:r>
          </a:p>
          <a:p>
            <a:pPr algn="ctr" eaLnBrk="0" hangingPunct="0"/>
            <a:endParaRPr lang="ru-RU" sz="800" dirty="0"/>
          </a:p>
          <a:p>
            <a:pPr algn="ctr" eaLnBrk="0" hangingPunct="0"/>
            <a:r>
              <a:rPr lang="ru-RU" sz="2400" b="1" dirty="0">
                <a:cs typeface="Calibri" pitchFamily="34" charset="0"/>
              </a:rPr>
              <a:t>Правила технологии оценивания по </a:t>
            </a:r>
            <a:r>
              <a:rPr lang="ru-RU" sz="2400" b="1" dirty="0" smtClean="0">
                <a:cs typeface="Calibri" pitchFamily="34" charset="0"/>
              </a:rPr>
              <a:t>ФГОС</a:t>
            </a:r>
          </a:p>
          <a:p>
            <a:pPr algn="just" eaLnBrk="0" hangingPunct="0"/>
            <a:endParaRPr lang="ru-RU" sz="800" dirty="0"/>
          </a:p>
          <a:p>
            <a:pPr algn="just" eaLnBrk="0" hangingPunct="0"/>
            <a:r>
              <a:rPr lang="ru-RU" sz="2000" b="1" dirty="0">
                <a:cs typeface="Calibri" pitchFamily="34" charset="0"/>
              </a:rPr>
              <a:t>ЧТО?</a:t>
            </a:r>
            <a:r>
              <a:rPr lang="ru-RU" sz="2000" dirty="0">
                <a:cs typeface="Calibri" pitchFamily="34" charset="0"/>
              </a:rPr>
              <a:t> Все действия! Но отметка – за решение конкретной </a:t>
            </a:r>
            <a:r>
              <a:rPr lang="ru-RU" sz="2000" dirty="0" smtClean="0">
                <a:cs typeface="Calibri" pitchFamily="34" charset="0"/>
              </a:rPr>
              <a:t>задачи</a:t>
            </a:r>
          </a:p>
          <a:p>
            <a:pPr algn="just" eaLnBrk="0" hangingPunct="0"/>
            <a:endParaRPr lang="ru-RU" sz="300" dirty="0"/>
          </a:p>
          <a:p>
            <a:pPr algn="just" eaLnBrk="0" hangingPunct="0"/>
            <a:r>
              <a:rPr lang="ru-RU" sz="2000" b="1" dirty="0">
                <a:cs typeface="Calibri" pitchFamily="34" charset="0"/>
              </a:rPr>
              <a:t>КТО?</a:t>
            </a:r>
            <a:r>
              <a:rPr lang="ru-RU" sz="2000" dirty="0">
                <a:cs typeface="Calibri" pitchFamily="34" charset="0"/>
              </a:rPr>
              <a:t> Ученик + учитель  в </a:t>
            </a:r>
            <a:r>
              <a:rPr lang="ru-RU" sz="2000" dirty="0" smtClean="0">
                <a:cs typeface="Calibri" pitchFamily="34" charset="0"/>
              </a:rPr>
              <a:t>диалоге</a:t>
            </a:r>
          </a:p>
          <a:p>
            <a:pPr algn="just" eaLnBrk="0" hangingPunct="0"/>
            <a:endParaRPr lang="ru-RU" sz="300" dirty="0"/>
          </a:p>
          <a:p>
            <a:pPr algn="just" eaLnBrk="0" hangingPunct="0"/>
            <a:r>
              <a:rPr lang="ru-RU" sz="2000" b="1" dirty="0">
                <a:cs typeface="Calibri" pitchFamily="34" charset="0"/>
              </a:rPr>
              <a:t>СКОЛЬКО?</a:t>
            </a:r>
            <a:r>
              <a:rPr lang="ru-RU" sz="2000" dirty="0">
                <a:cs typeface="Calibri" pitchFamily="34" charset="0"/>
              </a:rPr>
              <a:t> Одна задача – одна </a:t>
            </a:r>
            <a:r>
              <a:rPr lang="ru-RU" sz="2000" dirty="0" smtClean="0">
                <a:cs typeface="Calibri" pitchFamily="34" charset="0"/>
              </a:rPr>
              <a:t>отметка</a:t>
            </a:r>
          </a:p>
          <a:p>
            <a:pPr algn="just" eaLnBrk="0" hangingPunct="0"/>
            <a:endParaRPr lang="ru-RU" sz="300" dirty="0"/>
          </a:p>
          <a:p>
            <a:pPr algn="just" eaLnBrk="0" hangingPunct="0"/>
            <a:r>
              <a:rPr lang="ru-RU" sz="2000" b="1" dirty="0">
                <a:cs typeface="Calibri" pitchFamily="34" charset="0"/>
              </a:rPr>
              <a:t>ГДЕ?</a:t>
            </a:r>
            <a:r>
              <a:rPr lang="ru-RU" sz="2000" dirty="0">
                <a:cs typeface="Calibri" pitchFamily="34" charset="0"/>
              </a:rPr>
              <a:t> В таблицах образовательных результатов и в портфеле достижений </a:t>
            </a:r>
            <a:r>
              <a:rPr lang="ru-RU" sz="2000" dirty="0" smtClean="0">
                <a:cs typeface="Calibri" pitchFamily="34" charset="0"/>
              </a:rPr>
              <a:t>школьника</a:t>
            </a:r>
          </a:p>
          <a:p>
            <a:pPr algn="just" eaLnBrk="0" hangingPunct="0"/>
            <a:endParaRPr lang="ru-RU" sz="300" dirty="0"/>
          </a:p>
          <a:p>
            <a:pPr algn="just" eaLnBrk="0" hangingPunct="0"/>
            <a:r>
              <a:rPr lang="ru-RU" sz="2000" b="1" dirty="0">
                <a:cs typeface="Calibri" pitchFamily="34" charset="0"/>
              </a:rPr>
              <a:t>КОГДА?</a:t>
            </a:r>
            <a:r>
              <a:rPr lang="ru-RU" sz="2000" dirty="0">
                <a:cs typeface="Calibri" pitchFamily="34" charset="0"/>
              </a:rPr>
              <a:t> Текущие – по желанию, тематические – обязательны (+право пересдачи</a:t>
            </a:r>
            <a:r>
              <a:rPr lang="ru-RU" sz="2000" dirty="0" smtClean="0">
                <a:cs typeface="Calibri" pitchFamily="34" charset="0"/>
              </a:rPr>
              <a:t>)</a:t>
            </a:r>
          </a:p>
          <a:p>
            <a:pPr algn="just" eaLnBrk="0" hangingPunct="0"/>
            <a:endParaRPr lang="ru-RU" sz="300" dirty="0"/>
          </a:p>
          <a:p>
            <a:pPr algn="just" eaLnBrk="0" hangingPunct="0"/>
            <a:r>
              <a:rPr lang="ru-RU" sz="2000" b="1" dirty="0">
                <a:cs typeface="Calibri" pitchFamily="34" charset="0"/>
              </a:rPr>
              <a:t>КАК?</a:t>
            </a:r>
            <a:r>
              <a:rPr lang="ru-RU" sz="2000" dirty="0">
                <a:cs typeface="Calibri" pitchFamily="34" charset="0"/>
              </a:rPr>
              <a:t> По критериям уровней успешности (с переводом в любой тип отметок</a:t>
            </a:r>
            <a:r>
              <a:rPr lang="ru-RU" sz="2000" dirty="0" smtClean="0">
                <a:cs typeface="Calibri" pitchFamily="34" charset="0"/>
              </a:rPr>
              <a:t>)</a:t>
            </a:r>
          </a:p>
          <a:p>
            <a:pPr algn="just" eaLnBrk="0" hangingPunct="0"/>
            <a:endParaRPr lang="ru-RU" sz="300" dirty="0"/>
          </a:p>
          <a:p>
            <a:pPr algn="just" eaLnBrk="0" hangingPunct="0"/>
            <a:r>
              <a:rPr lang="ru-RU" sz="2000" b="1" dirty="0">
                <a:cs typeface="Calibri" pitchFamily="34" charset="0"/>
              </a:rPr>
              <a:t>ПРЕДМЕТНЫЕ</a:t>
            </a:r>
            <a:r>
              <a:rPr lang="ru-RU" sz="2000" dirty="0">
                <a:cs typeface="Calibri" pitchFamily="34" charset="0"/>
              </a:rPr>
              <a:t> – по таблице образовательных результатов, а </a:t>
            </a:r>
            <a:endParaRPr lang="ru-RU" sz="2000" dirty="0" smtClean="0">
              <a:cs typeface="Calibri" pitchFamily="34" charset="0"/>
            </a:endParaRPr>
          </a:p>
          <a:p>
            <a:pPr algn="just" eaLnBrk="0" hangingPunct="0"/>
            <a:endParaRPr lang="ru-RU" sz="300" b="1" dirty="0" smtClean="0">
              <a:cs typeface="Calibri" pitchFamily="34" charset="0"/>
            </a:endParaRPr>
          </a:p>
          <a:p>
            <a:pPr algn="just" eaLnBrk="0" hangingPunct="0"/>
            <a:r>
              <a:rPr lang="ru-RU" sz="2000" b="1" dirty="0" smtClean="0">
                <a:cs typeface="Calibri" pitchFamily="34" charset="0"/>
              </a:rPr>
              <a:t>ИТОГОВАЯ</a:t>
            </a:r>
            <a:r>
              <a:rPr lang="ru-RU" sz="2000" dirty="0" smtClean="0">
                <a:cs typeface="Calibri" pitchFamily="34" charset="0"/>
              </a:rPr>
              <a:t> </a:t>
            </a:r>
            <a:r>
              <a:rPr lang="ru-RU" sz="2000" dirty="0">
                <a:cs typeface="Calibri" pitchFamily="34" charset="0"/>
              </a:rPr>
              <a:t>– по всем накопленным результатам портфеля достижений и диагностик.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"/>
          <p:cNvSpPr>
            <a:spLocks noChangeArrowheads="1"/>
          </p:cNvSpPr>
          <p:nvPr/>
        </p:nvSpPr>
        <p:spPr bwMode="auto">
          <a:xfrm>
            <a:off x="381000" y="559579"/>
            <a:ext cx="8382000" cy="575542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 eaLnBrk="0" hangingPunct="0"/>
            <a:r>
              <a:rPr lang="ru-RU" sz="1600" b="1" dirty="0" smtClean="0">
                <a:solidFill>
                  <a:srgbClr val="000000"/>
                </a:solidFill>
                <a:cs typeface="Times New Roman" pitchFamily="18" charset="0"/>
              </a:rPr>
              <a:t>Список источников</a:t>
            </a:r>
          </a:p>
          <a:p>
            <a:pPr eaLnBrk="0" hangingPunct="0"/>
            <a:r>
              <a:rPr lang="ru-RU" sz="1600" dirty="0" smtClean="0">
                <a:cs typeface="Times New Roman" pitchFamily="18" charset="0"/>
              </a:rPr>
              <a:t>1</a:t>
            </a:r>
            <a:r>
              <a:rPr lang="ru-RU" sz="1600" dirty="0" smtClean="0">
                <a:cs typeface="Times New Roman" pitchFamily="18" charset="0"/>
              </a:rPr>
              <a:t>. ФГОС </a:t>
            </a:r>
            <a:r>
              <a:rPr lang="ru-RU" sz="1600" dirty="0">
                <a:cs typeface="Times New Roman" pitchFamily="18" charset="0"/>
              </a:rPr>
              <a:t>ООО (пункт№12) Система оценки достижений планируемых результатов</a:t>
            </a:r>
            <a:r>
              <a:rPr lang="ru-RU" sz="1600" dirty="0" smtClean="0">
                <a:cs typeface="Times New Roman" pitchFamily="18" charset="0"/>
              </a:rPr>
              <a:t>.</a:t>
            </a:r>
          </a:p>
          <a:p>
            <a:pPr eaLnBrk="0" hangingPunct="0"/>
            <a:endParaRPr lang="ru-RU" sz="800" dirty="0"/>
          </a:p>
          <a:p>
            <a:pPr eaLnBrk="0" hangingPunct="0"/>
            <a:r>
              <a:rPr lang="ru-RU" sz="1600" dirty="0">
                <a:cs typeface="Times New Roman" pitchFamily="18" charset="0"/>
              </a:rPr>
              <a:t>2.</a:t>
            </a:r>
            <a:r>
              <a:rPr lang="ru-RU" sz="1600" b="1" dirty="0">
                <a:cs typeface="Calibri" pitchFamily="34" charset="0"/>
              </a:rPr>
              <a:t> </a:t>
            </a:r>
            <a:r>
              <a:rPr lang="ru-RU" sz="1600" dirty="0" err="1">
                <a:cs typeface="Calibri" pitchFamily="34" charset="0"/>
              </a:rPr>
              <a:t>Бурлакова</a:t>
            </a:r>
            <a:r>
              <a:rPr lang="ru-RU" sz="1600" dirty="0">
                <a:cs typeface="Calibri" pitchFamily="34" charset="0"/>
              </a:rPr>
              <a:t> М.В. «Инновационные подходы к организации контрольно-оценочной деятельности в условиях реализации ФГОС»// </a:t>
            </a:r>
            <a:r>
              <a:rPr lang="ru-RU" sz="1600" dirty="0">
                <a:cs typeface="Calibri" pitchFamily="34" charset="0"/>
                <a:hlinkClick r:id="rId2"/>
              </a:rPr>
              <a:t>http://hotimlshkola.ru/article996</a:t>
            </a:r>
            <a:r>
              <a:rPr lang="ru-RU" sz="1600" dirty="0">
                <a:cs typeface="Calibri" pitchFamily="34" charset="0"/>
              </a:rPr>
              <a:t>3. </a:t>
            </a:r>
            <a:endParaRPr lang="ru-RU" sz="1600" dirty="0" smtClean="0">
              <a:cs typeface="Calibri" pitchFamily="34" charset="0"/>
            </a:endParaRPr>
          </a:p>
          <a:p>
            <a:pPr eaLnBrk="0" hangingPunct="0"/>
            <a:endParaRPr lang="ru-RU" sz="800" dirty="0"/>
          </a:p>
          <a:p>
            <a:pPr eaLnBrk="0" hangingPunct="0"/>
            <a:r>
              <a:rPr lang="ru-RU" sz="1600" dirty="0">
                <a:cs typeface="Calibri" pitchFamily="34" charset="0"/>
              </a:rPr>
              <a:t>3. </a:t>
            </a:r>
            <a:r>
              <a:rPr lang="ru-RU" sz="1600" dirty="0" err="1">
                <a:cs typeface="Calibri" pitchFamily="34" charset="0"/>
              </a:rPr>
              <a:t>Винтаева</a:t>
            </a:r>
            <a:r>
              <a:rPr lang="ru-RU" sz="1600" dirty="0">
                <a:cs typeface="Calibri" pitchFamily="34" charset="0"/>
              </a:rPr>
              <a:t> К.О.</a:t>
            </a:r>
            <a:r>
              <a:rPr lang="ru-RU" sz="1600" b="1" dirty="0">
                <a:cs typeface="Calibri" pitchFamily="34" charset="0"/>
              </a:rPr>
              <a:t> </a:t>
            </a:r>
            <a:r>
              <a:rPr lang="ru-RU" sz="1600" dirty="0">
                <a:cs typeface="Calibri" pitchFamily="34" charset="0"/>
              </a:rPr>
              <a:t>"Рейтинговая оценка достижений учащихся в рамках введения ФГОС по английскому языку"/ </a:t>
            </a:r>
            <a:r>
              <a:rPr lang="ru-RU" sz="1600" dirty="0">
                <a:cs typeface="Calibri" pitchFamily="34" charset="0"/>
                <a:hlinkClick r:id="rId3"/>
              </a:rPr>
              <a:t>http://www.uchportal.ru/publ/24-1-0-5536</a:t>
            </a:r>
            <a:r>
              <a:rPr lang="ru-RU" sz="1600" dirty="0">
                <a:cs typeface="Times New Roman" pitchFamily="18" charset="0"/>
              </a:rPr>
              <a:t>   </a:t>
            </a:r>
            <a:endParaRPr lang="ru-RU" sz="1600" dirty="0" smtClean="0">
              <a:cs typeface="Times New Roman" pitchFamily="18" charset="0"/>
            </a:endParaRPr>
          </a:p>
          <a:p>
            <a:pPr eaLnBrk="0" hangingPunct="0"/>
            <a:endParaRPr lang="ru-RU" sz="800" dirty="0"/>
          </a:p>
          <a:p>
            <a:pPr eaLnBrk="0" hangingPunct="0">
              <a:buAutoNum type="arabicPeriod" startAt="4"/>
            </a:pPr>
            <a:r>
              <a:rPr lang="ru-RU" sz="1600" dirty="0" smtClean="0">
                <a:cs typeface="Times New Roman" pitchFamily="18" charset="0"/>
              </a:rPr>
              <a:t> Горбунова </a:t>
            </a:r>
            <a:r>
              <a:rPr lang="ru-RU" sz="1600" dirty="0">
                <a:cs typeface="Times New Roman" pitchFamily="18" charset="0"/>
              </a:rPr>
              <a:t>Т.С. Обновление системы оценивания учебных достижений обучающихся г. Омск, 2008 г.4. </a:t>
            </a:r>
            <a:endParaRPr lang="ru-RU" sz="1600" dirty="0" smtClean="0">
              <a:cs typeface="Times New Roman" pitchFamily="18" charset="0"/>
            </a:endParaRPr>
          </a:p>
          <a:p>
            <a:pPr marL="342900" indent="-342900" eaLnBrk="0" hangingPunct="0">
              <a:buAutoNum type="arabicPeriod" startAt="4"/>
            </a:pPr>
            <a:endParaRPr lang="ru-RU" sz="800" dirty="0"/>
          </a:p>
          <a:p>
            <a:pPr eaLnBrk="0" hangingPunct="0"/>
            <a:r>
              <a:rPr lang="ru-RU" sz="1600" dirty="0">
                <a:cs typeface="Calibri" pitchFamily="34" charset="0"/>
              </a:rPr>
              <a:t>5</a:t>
            </a:r>
            <a:r>
              <a:rPr lang="ru-RU" sz="1600" dirty="0">
                <a:cs typeface="Times New Roman" pitchFamily="18" charset="0"/>
              </a:rPr>
              <a:t> .</a:t>
            </a:r>
            <a:r>
              <a:rPr lang="ru-RU" sz="1600" dirty="0">
                <a:cs typeface="Calibri" pitchFamily="34" charset="0"/>
              </a:rPr>
              <a:t> Ильина Е.А. «</a:t>
            </a:r>
            <a:r>
              <a:rPr lang="ru-RU" sz="1600" dirty="0" err="1">
                <a:cs typeface="Calibri" pitchFamily="34" charset="0"/>
              </a:rPr>
              <a:t>Критериальное</a:t>
            </a:r>
            <a:r>
              <a:rPr lang="ru-RU" sz="1600" dirty="0">
                <a:cs typeface="Calibri" pitchFamily="34" charset="0"/>
              </a:rPr>
              <a:t> оценивание»//  </a:t>
            </a:r>
            <a:r>
              <a:rPr lang="ru-RU" sz="1600" dirty="0">
                <a:cs typeface="Calibri" pitchFamily="34" charset="0"/>
                <a:hlinkClick r:id="rId4"/>
              </a:rPr>
              <a:t>http://festival.1september.ru/articles/588262</a:t>
            </a:r>
            <a:r>
              <a:rPr lang="ru-RU" sz="1600" dirty="0" smtClean="0">
                <a:cs typeface="Calibri" pitchFamily="34" charset="0"/>
                <a:hlinkClick r:id="rId4"/>
              </a:rPr>
              <a:t>/</a:t>
            </a:r>
            <a:endParaRPr lang="ru-RU" sz="1600" dirty="0" smtClean="0">
              <a:cs typeface="Calibri" pitchFamily="34" charset="0"/>
            </a:endParaRPr>
          </a:p>
          <a:p>
            <a:pPr eaLnBrk="0" hangingPunct="0"/>
            <a:endParaRPr lang="ru-RU" sz="800" dirty="0"/>
          </a:p>
          <a:p>
            <a:pPr eaLnBrk="0" hangingPunct="0"/>
            <a:r>
              <a:rPr lang="ru-RU" sz="1600" dirty="0">
                <a:cs typeface="Calibri" pitchFamily="34" charset="0"/>
              </a:rPr>
              <a:t>6. </a:t>
            </a:r>
            <a:r>
              <a:rPr lang="ru-RU" sz="1600" dirty="0">
                <a:cs typeface="Times New Roman" pitchFamily="18" charset="0"/>
              </a:rPr>
              <a:t>Калашникова Н.Г. «Эффективная система оценки образовательных достижений учащихся в условиях ФГОС»//</a:t>
            </a:r>
            <a:r>
              <a:rPr lang="ru-RU" sz="1600" dirty="0">
                <a:cs typeface="Calibri" pitchFamily="34" charset="0"/>
              </a:rPr>
              <a:t> </a:t>
            </a:r>
            <a:r>
              <a:rPr lang="ru-RU" sz="1600" dirty="0">
                <a:cs typeface="Calibri" pitchFamily="34" charset="0"/>
                <a:hlinkClick r:id="rId5"/>
              </a:rPr>
              <a:t>http://</a:t>
            </a:r>
            <a:r>
              <a:rPr lang="ru-RU" sz="1600" dirty="0" smtClean="0">
                <a:cs typeface="Calibri" pitchFamily="34" charset="0"/>
                <a:hlinkClick r:id="rId5"/>
              </a:rPr>
              <a:t>www.slideshare.net/tatianakartashova1/quality-23874179</a:t>
            </a:r>
            <a:endParaRPr lang="ru-RU" sz="1600" dirty="0" smtClean="0">
              <a:cs typeface="Calibri" pitchFamily="34" charset="0"/>
            </a:endParaRPr>
          </a:p>
          <a:p>
            <a:pPr eaLnBrk="0" hangingPunct="0"/>
            <a:endParaRPr lang="ru-RU" sz="800" dirty="0"/>
          </a:p>
          <a:p>
            <a:pPr eaLnBrk="0" hangingPunct="0"/>
            <a:r>
              <a:rPr lang="ru-RU" sz="1600" dirty="0">
                <a:cs typeface="Calibri" pitchFamily="34" charset="0"/>
              </a:rPr>
              <a:t> 7. Макарова Е.Г. Мастер класс «</a:t>
            </a:r>
            <a:r>
              <a:rPr lang="ru-RU" sz="1600" dirty="0" err="1">
                <a:cs typeface="Calibri" pitchFamily="34" charset="0"/>
              </a:rPr>
              <a:t>Критериальное</a:t>
            </a:r>
            <a:r>
              <a:rPr lang="ru-RU" sz="1600" dirty="0">
                <a:cs typeface="Calibri" pitchFamily="34" charset="0"/>
              </a:rPr>
              <a:t> оценивание – важный фактор процесса обучения»// </a:t>
            </a:r>
            <a:r>
              <a:rPr lang="ru-RU" sz="1600" dirty="0">
                <a:cs typeface="Calibri" pitchFamily="34" charset="0"/>
                <a:hlinkClick r:id="rId6"/>
              </a:rPr>
              <a:t>http://</a:t>
            </a:r>
            <a:r>
              <a:rPr lang="ru-RU" sz="1600" dirty="0" smtClean="0">
                <a:cs typeface="Calibri" pitchFamily="34" charset="0"/>
                <a:hlinkClick r:id="rId6"/>
              </a:rPr>
              <a:t>kopilkaurokov.ru/vsemuchitelam/prochee/mastier-klass-kritierial-noie-otsienivaniie-vazhnyi-faktor-protsiessa-obuchieniia</a:t>
            </a:r>
            <a:endParaRPr lang="ru-RU" sz="1600" dirty="0" smtClean="0">
              <a:cs typeface="Calibri" pitchFamily="34" charset="0"/>
            </a:endParaRPr>
          </a:p>
          <a:p>
            <a:pPr eaLnBrk="0" hangingPunct="0"/>
            <a:endParaRPr lang="ru-RU" sz="800" dirty="0"/>
          </a:p>
          <a:p>
            <a:pPr eaLnBrk="0" hangingPunct="0"/>
            <a:r>
              <a:rPr lang="ru-RU" sz="1600" dirty="0">
                <a:cs typeface="Calibri" pitchFamily="34" charset="0"/>
              </a:rPr>
              <a:t>8. Федорова Е.В. « Система оценки образовательных достижений учащихся в изучении английского языка в соответствие с ФГОС»// </a:t>
            </a:r>
            <a:r>
              <a:rPr lang="ru-RU" sz="1600" dirty="0">
                <a:cs typeface="Calibri" pitchFamily="34" charset="0"/>
                <a:hlinkClick r:id="rId7"/>
              </a:rPr>
              <a:t>https://docviewer.yandex.ru/?url=http%3A%2F%2Fkatyafedorova.ucoz.ru%2Fvystuplenie_na_seminare-sistema_ocenki_po_fgos.docx&amp;name=vystuplenie_na_seminare-sistema_ocenki_po_fgos.docx&amp;lang=ru&amp;c=573889e4209b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62000" y="2362200"/>
            <a:ext cx="787529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Спасибо за внимание!</a:t>
            </a:r>
          </a:p>
        </p:txBody>
      </p:sp>
      <p:pic>
        <p:nvPicPr>
          <p:cNvPr id="4" name="Picture 2" descr="\\Server\tmp\Графический дизайнер\логотипы\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5410200"/>
            <a:ext cx="2996302" cy="7778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/>
          </p:cNvSpPr>
          <p:nvPr>
            <p:ph type="title"/>
          </p:nvPr>
        </p:nvSpPr>
        <p:spPr>
          <a:xfrm>
            <a:off x="457200" y="609600"/>
            <a:ext cx="8458200" cy="685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800" b="1" dirty="0" smtClean="0">
                <a:latin typeface="Arial" charset="0"/>
              </a:rPr>
              <a:t>Принципы системы оценивания ФГОС ООО</a:t>
            </a:r>
          </a:p>
        </p:txBody>
      </p:sp>
      <p:sp>
        <p:nvSpPr>
          <p:cNvPr id="5123" name="Rectangle 3"/>
          <p:cNvSpPr>
            <a:spLocks noGrp="1"/>
          </p:cNvSpPr>
          <p:nvPr>
            <p:ph type="body" idx="1"/>
          </p:nvPr>
        </p:nvSpPr>
        <p:spPr>
          <a:xfrm>
            <a:off x="685800" y="1371600"/>
            <a:ext cx="7848600" cy="4724400"/>
          </a:xfrm>
        </p:spPr>
        <p:txBody>
          <a:bodyPr/>
          <a:lstStyle/>
          <a:p>
            <a:pPr marL="360363" indent="-360363">
              <a:lnSpc>
                <a:spcPct val="90000"/>
              </a:lnSpc>
            </a:pPr>
            <a:r>
              <a:rPr lang="ru-RU" sz="2400" dirty="0" smtClean="0">
                <a:latin typeface="Arial" charset="0"/>
                <a:cs typeface="Arial" charset="0"/>
              </a:rPr>
              <a:t>оценивание является постоянным процессом; </a:t>
            </a:r>
          </a:p>
          <a:p>
            <a:pPr marL="360363" indent="-360363">
              <a:lnSpc>
                <a:spcPct val="90000"/>
              </a:lnSpc>
              <a:buNone/>
            </a:pPr>
            <a:endParaRPr lang="ru-RU" sz="500" dirty="0" smtClean="0">
              <a:latin typeface="Arial" charset="0"/>
              <a:cs typeface="Arial" charset="0"/>
            </a:endParaRPr>
          </a:p>
          <a:p>
            <a:pPr marL="360363" indent="-360363">
              <a:lnSpc>
                <a:spcPct val="90000"/>
              </a:lnSpc>
            </a:pPr>
            <a:r>
              <a:rPr lang="ru-RU" sz="2400" dirty="0" smtClean="0">
                <a:latin typeface="Arial" charset="0"/>
                <a:cs typeface="Arial" charset="0"/>
              </a:rPr>
              <a:t>оценивание может быть только </a:t>
            </a:r>
            <a:r>
              <a:rPr lang="ru-RU" sz="2400" dirty="0" err="1" smtClean="0">
                <a:latin typeface="Arial" charset="0"/>
                <a:cs typeface="Arial" charset="0"/>
              </a:rPr>
              <a:t>критериальным</a:t>
            </a:r>
            <a:r>
              <a:rPr lang="ru-RU" sz="2400" dirty="0" smtClean="0">
                <a:latin typeface="Arial" charset="0"/>
                <a:cs typeface="Arial" charset="0"/>
              </a:rPr>
              <a:t>;</a:t>
            </a:r>
          </a:p>
          <a:p>
            <a:pPr marL="360363" indent="-360363">
              <a:lnSpc>
                <a:spcPct val="90000"/>
              </a:lnSpc>
            </a:pPr>
            <a:endParaRPr lang="ru-RU" sz="500" dirty="0" smtClean="0">
              <a:latin typeface="Arial" charset="0"/>
              <a:cs typeface="Arial" charset="0"/>
            </a:endParaRPr>
          </a:p>
          <a:p>
            <a:pPr marL="360363" indent="-360363">
              <a:lnSpc>
                <a:spcPct val="90000"/>
              </a:lnSpc>
            </a:pPr>
            <a:r>
              <a:rPr lang="ru-RU" sz="2400" dirty="0" smtClean="0">
                <a:latin typeface="Arial" charset="0"/>
                <a:cs typeface="Arial" charset="0"/>
              </a:rPr>
              <a:t>оцениваются с помощью отметки  только результаты деятельности</a:t>
            </a:r>
            <a:r>
              <a:rPr lang="ru-RU" sz="2400" i="1" dirty="0" smtClean="0">
                <a:latin typeface="Arial" charset="0"/>
                <a:cs typeface="Arial" charset="0"/>
              </a:rPr>
              <a:t> </a:t>
            </a:r>
            <a:r>
              <a:rPr lang="ru-RU" sz="2400" dirty="0" smtClean="0">
                <a:latin typeface="Arial" charset="0"/>
                <a:cs typeface="Arial" charset="0"/>
              </a:rPr>
              <a:t>ученика;</a:t>
            </a:r>
          </a:p>
          <a:p>
            <a:pPr marL="360363" indent="-360363">
              <a:lnSpc>
                <a:spcPct val="90000"/>
              </a:lnSpc>
            </a:pPr>
            <a:endParaRPr lang="ru-RU" sz="500" dirty="0" smtClean="0">
              <a:latin typeface="Arial" charset="0"/>
              <a:cs typeface="Arial" charset="0"/>
            </a:endParaRPr>
          </a:p>
          <a:p>
            <a:pPr marL="360363" indent="-360363">
              <a:lnSpc>
                <a:spcPct val="90000"/>
              </a:lnSpc>
            </a:pPr>
            <a:r>
              <a:rPr lang="ru-RU" sz="2400" dirty="0" smtClean="0">
                <a:latin typeface="Arial" charset="0"/>
                <a:cs typeface="Arial" charset="0"/>
              </a:rPr>
              <a:t>оценивать можно только то, чему учат; </a:t>
            </a:r>
          </a:p>
          <a:p>
            <a:pPr marL="360363" indent="-360363">
              <a:lnSpc>
                <a:spcPct val="90000"/>
              </a:lnSpc>
            </a:pPr>
            <a:endParaRPr lang="ru-RU" sz="500" dirty="0" smtClean="0">
              <a:latin typeface="Arial" charset="0"/>
              <a:cs typeface="Arial" charset="0"/>
            </a:endParaRPr>
          </a:p>
          <a:p>
            <a:pPr marL="360363" indent="-360363">
              <a:lnSpc>
                <a:spcPct val="90000"/>
              </a:lnSpc>
            </a:pPr>
            <a:r>
              <a:rPr lang="ru-RU" sz="2400" dirty="0" smtClean="0">
                <a:latin typeface="Arial" charset="0"/>
                <a:cs typeface="Arial" charset="0"/>
              </a:rPr>
              <a:t>критерии оценивания и алгоритм выставления отметки заранее известны</a:t>
            </a:r>
            <a:r>
              <a:rPr lang="ru-RU" sz="2400" i="1" dirty="0" smtClean="0">
                <a:latin typeface="Arial" charset="0"/>
                <a:cs typeface="Arial" charset="0"/>
              </a:rPr>
              <a:t> </a:t>
            </a:r>
            <a:r>
              <a:rPr lang="ru-RU" sz="2400" dirty="0" smtClean="0">
                <a:latin typeface="Arial" charset="0"/>
                <a:cs typeface="Arial" charset="0"/>
              </a:rPr>
              <a:t>и педагогам, и обучающимся; </a:t>
            </a:r>
          </a:p>
          <a:p>
            <a:pPr marL="360363" indent="-360363">
              <a:lnSpc>
                <a:spcPct val="90000"/>
              </a:lnSpc>
            </a:pPr>
            <a:r>
              <a:rPr lang="ru-RU" sz="2400" dirty="0" smtClean="0">
                <a:latin typeface="Arial" charset="0"/>
                <a:cs typeface="Arial" charset="0"/>
              </a:rPr>
              <a:t>система оценивания выстраивается таким образом, чтобы обучающиеся включались в контрольно-оценочную деятельность, приобретая навыки и привычку к самооценке.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696200" cy="4495800"/>
          </a:xfrm>
        </p:spPr>
        <p:txBody>
          <a:bodyPr/>
          <a:lstStyle/>
          <a:p>
            <a:pPr eaLnBrk="1" hangingPunct="1"/>
            <a:r>
              <a:rPr lang="ru-RU" sz="2800" dirty="0" smtClean="0">
                <a:latin typeface="Arial" charset="0"/>
                <a:cs typeface="Arial" charset="0"/>
              </a:rPr>
              <a:t>   </a:t>
            </a:r>
            <a:r>
              <a:rPr lang="ru-RU" sz="2400" dirty="0" smtClean="0">
                <a:latin typeface="Arial" charset="0"/>
                <a:cs typeface="Arial" charset="0"/>
              </a:rPr>
              <a:t>Источники информации</a:t>
            </a:r>
            <a:r>
              <a:rPr lang="ru-RU" sz="2400" b="1" i="1" dirty="0" smtClean="0">
                <a:latin typeface="Arial" charset="0"/>
                <a:cs typeface="Arial" charset="0"/>
              </a:rPr>
              <a:t> </a:t>
            </a:r>
            <a:r>
              <a:rPr lang="ru-RU" sz="2400" dirty="0" smtClean="0">
                <a:latin typeface="Arial" charset="0"/>
                <a:cs typeface="Arial" charset="0"/>
              </a:rPr>
              <a:t>для оценивания достигаемых образовательных результатов, процесса их формирования и меры осознанности каждым обучающимся особенностей развития его собственного процесса обучения,  для оценивания хода обучения,  а также виды работ и методы оценивания представлены в </a:t>
            </a:r>
            <a:r>
              <a:rPr lang="ru-RU" sz="2400" i="1" dirty="0" smtClean="0">
                <a:latin typeface="Arial" charset="0"/>
                <a:cs typeface="Arial" charset="0"/>
              </a:rPr>
              <a:t>таблице № 1.</a:t>
            </a:r>
            <a:endParaRPr lang="ru-RU" sz="2400" b="1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160" y="228600"/>
            <a:ext cx="916432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"/>
            <a:ext cx="9093918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228600"/>
            <a:ext cx="8915400" cy="4763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275"/>
            <a:ext cx="8852186" cy="6629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57200" y="76200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 smtClean="0"/>
              <a:t>Таблица №3</a:t>
            </a:r>
            <a:endParaRPr lang="ru-RU" sz="12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486</TotalTime>
  <Words>1580</Words>
  <Application>Microsoft Office PowerPoint</Application>
  <PresentationFormat>Экран (4:3)</PresentationFormat>
  <Paragraphs>165</Paragraphs>
  <Slides>35</Slides>
  <Notes>1</Notes>
  <HiddenSlides>3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Office Theme</vt:lpstr>
      <vt:lpstr>«Современные подходы к оцениванию образовательных достижений обучающихся  по предмету «Иностранный язык» в условиях введения и реализации ФГОС ООО». </vt:lpstr>
      <vt:lpstr> </vt:lpstr>
      <vt:lpstr>Слайд 3</vt:lpstr>
      <vt:lpstr>Принципы системы оценивания ФГОС ООО</vt:lpstr>
      <vt:lpstr>   Источники информации для оценивания достигаемых образовательных результатов, процесса их формирования и меры осознанности каждым обучающимся особенностей развития его собственного процесса обучения,  для оценивания хода обучения,  а также виды работ и методы оценивания представлены в таблице № 1.</vt:lpstr>
      <vt:lpstr>Слайд 6</vt:lpstr>
      <vt:lpstr>Слайд 7</vt:lpstr>
      <vt:lpstr>Слайд 8</vt:lpstr>
      <vt:lpstr>Слайд 9</vt:lpstr>
      <vt:lpstr> 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 </vt:lpstr>
      <vt:lpstr>Уровни оценок</vt:lpstr>
      <vt:lpstr>Слайд 28</vt:lpstr>
      <vt:lpstr>Слайд 29</vt:lpstr>
      <vt:lpstr>Нормативно - правовое обеспечение  системы оценки планируемых результатов</vt:lpstr>
      <vt:lpstr>Слайд 31</vt:lpstr>
      <vt:lpstr>Слайд 32</vt:lpstr>
      <vt:lpstr>Слайд 33</vt:lpstr>
      <vt:lpstr>Слайд 34</vt:lpstr>
      <vt:lpstr>Слайд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Катя</dc:creator>
  <cp:lastModifiedBy>Татьяна</cp:lastModifiedBy>
  <cp:revision>80</cp:revision>
  <dcterms:created xsi:type="dcterms:W3CDTF">2011-11-05T05:47:16Z</dcterms:created>
  <dcterms:modified xsi:type="dcterms:W3CDTF">2016-08-30T09:41:43Z</dcterms:modified>
</cp:coreProperties>
</file>