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Default ContentType="image/png" Extension="png"/>
  <Override ContentType="application/vnd.openxmlformats-officedocument.presentationml.presentation.main+xml" PartName="/ppt/presentation.xml"/>
  <Override ContentType="application/vnd.ms-powerpoint.revisioninfo+xml" PartName="/ppt/revisioninfo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presentationml.slide+xml" PartName="/ppt/slides/slide1.xml"/>
  <Override ContentType="application/vnd.openxmlformats-officedocument.presentationml.notesSlide+xml" PartName="/ppt/notesslides/notesslide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slide+xml" PartName="/ppt/slides/slide2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4.xml"/>
  <Override ContentType="application/vnd.openxmlformats-officedocument.presentationml.notesSlide+xml" PartName="/ppt/notesslides/notesslide4.xml"/>
  <Override ContentType="application/vnd.openxmlformats-officedocument.presentationml.slide+xml" PartName="/ppt/slides/slide5.xml"/>
  <Override ContentType="application/vnd.openxmlformats-officedocument.presentationml.notesSlide+xml" PartName="/ppt/notesslides/notesslide5.xml"/>
  <Override ContentType="application/vnd.openxmlformats-officedocument.presentationml.slide+xml" PartName="/ppt/slides/slide6.xml"/>
  <Override ContentType="application/vnd.openxmlformats-officedocument.presentationml.notesSlide+xml" PartName="/ppt/notesslides/notesslide6.xml"/>
  <Override ContentType="application/vnd.openxmlformats-officedocument.presentationml.slide+xml" PartName="/ppt/slides/slide7.xml"/>
  <Override ContentType="application/vnd.openxmlformats-officedocument.presentationml.notesSlide+xml" PartName="/ppt/notesslides/notesslide7.xml"/>
  <Override ContentType="application/vnd.openxmlformats-officedocument.presentationml.slide+xml" PartName="/ppt/slides/slide8.xml"/>
  <Override ContentType="application/vnd.openxmlformats-officedocument.presentationml.notesSlide+xml" PartName="/ppt/notesslides/notesslide8.xml"/>
  <Override ContentType="application/vnd.openxmlformats-officedocument.presentationml.slide+xml" PartName="/ppt/slides/slide9.xml"/>
  <Override ContentType="application/vnd.openxmlformats-officedocument.presentationml.notesSlide+xml" PartName="/ppt/notesslides/notesslide9.xml"/>
  <Override ContentType="application/vnd.openxmlformats-officedocument.presentationml.slide+xml" PartName="/ppt/slides/slide10.xml"/>
  <Override ContentType="application/vnd.openxmlformats-officedocument.presentationml.notesSlide+xml" PartName="/ppt/notesslides/notesslide10.xml"/>
  <Override ContentType="application/vnd.openxmlformats-officedocument.presentationml.slide+xml" PartName="/ppt/slides/slide11.xml"/>
  <Override ContentType="application/vnd.openxmlformats-officedocument.presentationml.notesSlide+xml" PartName="/ppt/notesslides/notesslide11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6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tableStyles" Target="tableStyle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3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51DAE-B27B-40DB-AEE3-025E9BCF37BC}" type="datetimeFigureOut">
              <a:rPr lang="en-US" smtClean="0"/>
              <a:t>4/6/2023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1032D-1015-424D-9B3E-DD1AA80C5F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A1AEC1A-7A5A-4B14-B054-F4ED1512B1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822CCC4-79C7-4CB5-BF3E-D5B997E542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6DE31F9-2FBF-4D86-AC44-E4B5330C4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3BC1326-07DE-4634-A5A2-4EC46899A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531225D-4F32-4A80-B54A-52BBA95D18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6F5122D-0DF8-4A64-8422-39CCEE482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640325B-55A1-4A90-85D7-FEF6CDC6F0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B8D07D7-E8FD-44A6-90F9-82BA32D27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02E0479-7579-4283-9863-8233EEDDF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4C4C832-81BD-45BD-AB3C-76A49DC9C3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31CD62F-30C0-442F-8BBA-976AF2A5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111578"/>
            <a:ext cx="12192000" cy="32054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524000" y="1823209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2"/>
                </a:solidFill>
              </a:defRPr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524000" y="449479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15" name="Freeform 5"/>
          <p:cNvSpPr/>
          <p:nvPr/>
        </p:nvSpPr>
        <p:spPr bwMode="auto">
          <a:xfrm>
            <a:off x="10092266" y="0"/>
            <a:ext cx="1580444" cy="1219200"/>
          </a:xfrm>
          <a:custGeom>
            <a:avLst/>
            <a:rect l="l" t="t" r="r" b="b"/>
            <a:pathLst>
              <a:path w="348" h="652">
                <a:moveTo>
                  <a:pt x="348" y="652"/>
                </a:moveTo>
                <a:lnTo>
                  <a:pt x="175" y="464"/>
                </a:lnTo>
                <a:lnTo>
                  <a:pt x="0" y="652"/>
                </a:lnTo>
                <a:lnTo>
                  <a:pt x="0" y="0"/>
                </a:lnTo>
                <a:lnTo>
                  <a:pt x="348" y="0"/>
                </a:lnTo>
                <a:lnTo>
                  <a:pt x="348" y="652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7675033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386365" y="365125"/>
            <a:ext cx="7136267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19000"/>
                <a:lumOff val="81000"/>
              </a:schemeClr>
            </a:gs>
            <a:gs pos="59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lumMod val="95000"/>
                <a:alpha val="0"/>
              </a:schemeClr>
            </a:gs>
          </a:gsLst>
          <a:lin ang="5400000" scaled="0"/>
          <a:tileRect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6963"/>
            <a:ext cx="12192000" cy="82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1F786C1-88E4-4918-AD9C-B21FFFBE3F15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DB8A8B03-068A-4BBA-891A-97D29827DC6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5"/>
          <p:cNvSpPr/>
          <p:nvPr/>
        </p:nvSpPr>
        <p:spPr bwMode="auto">
          <a:xfrm>
            <a:off x="10092266" y="0"/>
            <a:ext cx="1580444" cy="1219200"/>
          </a:xfrm>
          <a:custGeom>
            <a:avLst/>
            <a:rect l="l" t="t" r="r" b="b"/>
            <a:pathLst>
              <a:path w="348" h="652">
                <a:moveTo>
                  <a:pt x="348" y="652"/>
                </a:moveTo>
                <a:lnTo>
                  <a:pt x="175" y="464"/>
                </a:lnTo>
                <a:lnTo>
                  <a:pt x="0" y="652"/>
                </a:lnTo>
                <a:lnTo>
                  <a:pt x="0" y="0"/>
                </a:lnTo>
                <a:lnTo>
                  <a:pt x="348" y="0"/>
                </a:lnTo>
                <a:lnTo>
                  <a:pt x="348" y="652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 ?><Relationships xmlns="http://schemas.openxmlformats.org/package/2006/relationships"><Relationship Id="rId1" Target="../media/image18.jpeg" Type="http://schemas.openxmlformats.org/officeDocument/2006/relationships/image"/><Relationship Id="rId2" Target="../media/image19.png" Type="http://schemas.openxmlformats.org/officeDocument/2006/relationships/imag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slideLayouts/slideLayout7.xml" Type="http://schemas.openxmlformats.org/officeDocument/2006/relationships/slideLayout"/><Relationship Id="rId6" Target="../notesSlides/notesSlide11.xml" Type="http://schemas.openxmlformats.org/officeDocument/2006/relationships/notesSlid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 ?><Relationships xmlns="http://schemas.openxmlformats.org/package/2006/relationships"><Relationship Id="rId1" Target="../media/image5.jpeg" Type="http://schemas.openxmlformats.org/officeDocument/2006/relationships/image"/><Relationship Id="rId2" Target="../media/image6.jpeg" Type="http://schemas.openxmlformats.org/officeDocument/2006/relationships/image"/><Relationship Id="rId3" Target="../slideLayouts/slideLayout2.xml" Type="http://schemas.openxmlformats.org/officeDocument/2006/relationships/slideLayout"/><Relationship Id="rId4" Target="../notesSlides/notesSlide3.xml" Type="http://schemas.openxmlformats.org/officeDocument/2006/relationships/notesSlide"/></Relationships>
</file>

<file path=ppt/slides/_rels/slide4.xml.rels><?xml version="1.0" encoding="UTF-8" standalone="yes" ?><Relationships xmlns="http://schemas.openxmlformats.org/package/2006/relationships"><Relationship Id="rId1" Target="../media/image7.jpeg" Type="http://schemas.openxmlformats.org/officeDocument/2006/relationships/image"/><Relationship Id="rId2" Target="../slideLayouts/slideLayout2.xml" Type="http://schemas.openxmlformats.org/officeDocument/2006/relationships/slideLayout"/><Relationship Id="rId3" Target="../notesSlides/notesSlide4.xml" Type="http://schemas.openxmlformats.org/officeDocument/2006/relationships/notesSlide"/></Relationships>
</file>

<file path=ppt/slides/_rels/slide5.xml.rels><?xml version="1.0" encoding="UTF-8" standalone="yes" ?><Relationships xmlns="http://schemas.openxmlformats.org/package/2006/relationships"><Relationship Id="rId1" Target="../media/image8.jpeg" Type="http://schemas.openxmlformats.org/officeDocument/2006/relationships/image"/><Relationship Id="rId2" Target="../media/image9.jpeg" Type="http://schemas.openxmlformats.org/officeDocument/2006/relationships/image"/><Relationship Id="rId3" Target="../slideLayouts/slideLayout7.xml" Type="http://schemas.openxmlformats.org/officeDocument/2006/relationships/slideLayout"/><Relationship Id="rId4" Target="../notesSlides/notesSlide5.xml" Type="http://schemas.openxmlformats.org/officeDocument/2006/relationships/notesSlide"/></Relationships>
</file>

<file path=ppt/slides/_rels/slide6.xml.rels><?xml version="1.0" encoding="UTF-8" standalone="yes" ?><Relationships xmlns="http://schemas.openxmlformats.org/package/2006/relationships"><Relationship Id="rId1" Target="../media/image10.jpeg" Type="http://schemas.openxmlformats.org/officeDocument/2006/relationships/image"/><Relationship Id="rId2" Target="../media/image11.jpeg" Type="http://schemas.openxmlformats.org/officeDocument/2006/relationships/image"/><Relationship Id="rId3" Target="../slideLayouts/slideLayout7.xml" Type="http://schemas.openxmlformats.org/officeDocument/2006/relationships/slideLayout"/><Relationship Id="rId4" Target="../notesSlides/notesSlide6.xml" Type="http://schemas.openxmlformats.org/officeDocument/2006/relationships/notesSlide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 ?><Relationships xmlns="http://schemas.openxmlformats.org/package/2006/relationships"><Relationship Id="rId1" Target="../media/image12.png" Type="http://schemas.openxmlformats.org/officeDocument/2006/relationships/image"/><Relationship Id="rId2" Target="../media/image13.jpeg" Type="http://schemas.openxmlformats.org/officeDocument/2006/relationships/image"/><Relationship Id="rId3" Target="../media/image14.jpeg" Type="http://schemas.openxmlformats.org/officeDocument/2006/relationships/image"/><Relationship Id="rId4" Target="../media/image15.jpeg" Type="http://schemas.openxmlformats.org/officeDocument/2006/relationships/image"/><Relationship Id="rId5" Target="../media/image16.jpeg" Type="http://schemas.openxmlformats.org/officeDocument/2006/relationships/image"/><Relationship Id="rId6" Target="../media/image17.jpeg" Type="http://schemas.openxmlformats.org/officeDocument/2006/relationships/image"/><Relationship Id="rId7" Target="../slideLayouts/slideLayout7.xml" Type="http://schemas.openxmlformats.org/officeDocument/2006/relationships/slideLayout"/><Relationship Id="rId8" Target="../notesSlides/notesSlide8.xml" Type="http://schemas.openxmlformats.org/officeDocument/2006/relationships/notesSlid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0" y="2467424"/>
            <a:ext cx="12062196" cy="23876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М</a:t>
            </a:r>
            <a:r>
              <a:rPr sz="3600" b="1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одул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ь</a:t>
            </a:r>
            <a:r>
              <a:rPr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 B: </a:t>
            </a:r>
            <a:r>
              <a:rPr sz="3600" dirty="0">
                <a:solidFill>
                  <a:schemeClr val="tx1"/>
                </a:solidFill>
                <a:effectLst/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Разработка информационно-рекламного материала о возможностях и содержании дополнительной общеобразовательной программы на бумажных и/или электронных носителях и представление его при проведении мероприятия по привлечению учащихся.</a:t>
            </a:r>
            <a:endParaRPr lang="ru-RU" altLang="en-US" sz="3600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5692163" y="6106061"/>
            <a:ext cx="6499836" cy="751939"/>
          </a:xfrm>
        </p:spPr>
        <p:txBody>
          <a:bodyPr/>
          <a:lstStyle/>
          <a:p>
            <a:pPr algn="just"/>
            <a:r>
              <a:rPr lang="ru-RU" altLang="en-US">
                <a:solidFill>
                  <a:schemeClr val="tx1"/>
                </a:solidFill>
              </a:rPr>
              <a:t>Разработчик: Гончарова Татьяна Александровна, педагог дополнительного образования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828800" y="122121"/>
            <a:ext cx="8534400" cy="6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Расчёт стоимости материала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2520991" y="2114919"/>
            <a:ext cx="7150018" cy="1831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 двусторонний лист стоит 15 рублей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100*15=1500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100 флаеров стоит 1500 рублей</a:t>
            </a:r>
            <a:endParaRPr lang="en-US"/>
          </a:p>
        </p:txBody>
      </p:sp>
      <p:pic>
        <p:nvPicPr>
          <p:cNvPr id="5" name="Изображение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037721" y="412749"/>
            <a:ext cx="1690688" cy="16906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-70792" y="0"/>
            <a:ext cx="11622712" cy="197477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lang="ru-RU" sz="3600" u="sng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Контактная информация:</a:t>
            </a:r>
          </a:p>
          <a:p>
            <a:pPr algn="just"/>
            <a:r>
              <a:rPr lang="ru-RU" sz="2000" u="none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Педагог дополнительного образования, Гончарова Татьяна Александровна</a:t>
            </a:r>
          </a:p>
          <a:p>
            <a:pPr algn="just"/>
            <a:r>
              <a:rPr lang="ru-RU" sz="2000" u="sng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Телефон:</a:t>
            </a:r>
            <a:r>
              <a:rPr lang="ru-RU" sz="2000" u="none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 89192574144</a:t>
            </a:r>
          </a:p>
          <a:p>
            <a:pPr algn="just"/>
            <a:r>
              <a:rPr lang="en-US" sz="2000" u="sng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E-mail</a:t>
            </a:r>
            <a:r>
              <a:rPr lang="ru-RU" sz="2000" u="sng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:</a:t>
            </a:r>
            <a:r>
              <a:rPr lang="en-US" sz="2000" u="none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gnchrv03@mail.ru</a:t>
            </a:r>
            <a:endParaRPr lang="ru-RU" sz="2400" u="none">
              <a:latin charset="0" panose="02020603050405020304" pitchFamily="18" typeface="Times New Roman"/>
              <a:ea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lang="ru-RU" sz="2800" u="none">
              <a:latin charset="0" panose="02020603050405020304" pitchFamily="18" typeface="Times New Roman"/>
              <a:ea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Изображение 12"/>
          <p:cNvPicPr>
            <a:picLocks noChangeAspect="1"/>
          </p:cNvPicPr>
          <p:nvPr/>
        </p:nvPicPr>
        <p:blipFill>
          <a:blip r:embed="rId1"/>
          <a:srcRect b="228" l="15" r="1" t="215"/>
          <a:stretch/>
        </p:blipFill>
        <p:spPr>
          <a:xfrm>
            <a:off x="10356650" y="5307280"/>
            <a:ext cx="1467550" cy="1420415"/>
          </a:xfrm>
          <a:prstGeom prst="rect">
            <a:avLst/>
          </a:prstGeom>
        </p:spPr>
      </p:pic>
      <p:pic>
        <p:nvPicPr>
          <p:cNvPr id="4" name="Изображение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60859" y="2267061"/>
            <a:ext cx="1467550" cy="1467550"/>
          </a:xfrm>
          <a:prstGeom prst="rect">
            <a:avLst/>
          </a:prstGeom>
        </p:spPr>
      </p:pic>
      <p:sp>
        <p:nvSpPr>
          <p:cNvPr id="5" name="Текст. поле 4"/>
          <p:cNvSpPr txBox="1"/>
          <p:nvPr/>
        </p:nvSpPr>
        <p:spPr>
          <a:xfrm>
            <a:off x="0" y="1638339"/>
            <a:ext cx="9207267" cy="283004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Муниципальное автономное учреждение дополнительного образования «Детско-юношеский центр </a:t>
            </a:r>
            <a:r>
              <a:rPr b="1" dirty="0" err="1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г.Черняховска</a:t>
            </a: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b="1" dirty="0" lang="ru-RU" sz="2000" u="sng">
                <a:latin charset="0" panose="02020603050405020304" pitchFamily="18" typeface="Times New Roman"/>
                <a:cs charset="0" panose="02020603050405020304" pitchFamily="18" typeface="Times New Roman"/>
              </a:rPr>
              <a:t>находится по адресу:</a:t>
            </a: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  <a:p>
            <a:r>
              <a:rPr dirty="0" err="1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г.Черняховск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, ул. Тольятти, д 6, кабинет №16.</a:t>
            </a:r>
          </a:p>
          <a:p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Разработчик </a:t>
            </a:r>
          </a:p>
          <a:p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дополнительной общеобразовательной общеразвивающей программы «Дети и роботы», педагог дополнительного образования Гончарова Татьяна Александровна</a:t>
            </a:r>
          </a:p>
          <a:p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Текст. поле 5"/>
          <p:cNvSpPr txBox="1"/>
          <p:nvPr/>
        </p:nvSpPr>
        <p:spPr>
          <a:xfrm>
            <a:off x="0" y="4163586"/>
            <a:ext cx="11683010" cy="228738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indent="0" marL="0">
              <a:buFont charset="0" panose="020B0604020202020204" pitchFamily="34" typeface="Arial"/>
              <a:buNone/>
            </a:pPr>
            <a:r>
              <a:rPr b="1" dirty="0" lang="ru-RU" sz="3600" u="sng">
                <a:latin charset="0" panose="02020603050405020304" pitchFamily="18" typeface="Times New Roman"/>
                <a:cs charset="0" panose="02020603050405020304" pitchFamily="18" typeface="Times New Roman"/>
              </a:rPr>
              <a:t>Использованные материалы</a:t>
            </a:r>
          </a:p>
          <a:p>
            <a:pPr algn="just" indent="-342900" marL="342900">
              <a:buFont charset="0" panose="020B0604020202020204" pitchFamily="34" typeface="Arial"/>
              <a:buChar char="•"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http://дюц.черняховск39.рф/svedeniya-ob-obrazovatelnoj-organizaczii/osnovnye-svedeniya</a:t>
            </a:r>
          </a:p>
          <a:p>
            <a:pPr algn="just" indent="-342900" marL="342900">
              <a:buFont charset="0" panose="020B0604020202020204" pitchFamily="34" typeface="Arial"/>
              <a:buChar char="•"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https://yandex.ru/images/search?text=%20</a:t>
            </a:r>
          </a:p>
          <a:p>
            <a:pPr algn="just" indent="-342900" marL="342900">
              <a:buFont charset="0" panose="020B0604020202020204" pitchFamily="34" typeface="Arial"/>
              <a:buChar char="•"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https://psihdocs.ru/osobennosti-organizacii-obrazovatelenogo-processa-v-sisteme-do.html</a:t>
            </a:r>
          </a:p>
          <a:p>
            <a:pPr algn="just"/>
            <a:endParaRPr b="1" dirty="0" lang="ru-RU" sz="2400" u="sng"/>
          </a:p>
          <a:p>
            <a:pPr algn="just"/>
            <a:endParaRPr b="1" dirty="0" lang="ru-RU" sz="2400" u="sng"/>
          </a:p>
        </p:txBody>
      </p:sp>
      <p:pic>
        <p:nvPicPr>
          <p:cNvPr id="7" name="Picture 4"/>
          <p:cNvPicPr>
            <a:picLocks noChangeArrowheads="1"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146" y="3839729"/>
            <a:ext cx="1682054" cy="14675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" name="Изображение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037721" y="412749"/>
            <a:ext cx="1690688" cy="16906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Дополнительная общеобразовательная </a:t>
            </a:r>
            <a:b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общеразвивающая программа </a:t>
            </a:r>
            <a:b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технической направленности</a:t>
            </a:r>
            <a:b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altLang="en-US" sz="360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«Дети и роботы»</a:t>
            </a:r>
            <a:endParaRPr sz="3600">
              <a:solidFill>
                <a:schemeClr val="tx1"/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07777" y="902601"/>
            <a:ext cx="9176446" cy="611763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17" y="365125"/>
            <a:ext cx="1846367" cy="173831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037721" y="412749"/>
            <a:ext cx="1690688" cy="1690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EditPoints="1" noGrp="1"/>
          </p:cNvSpPr>
          <p:nvPr>
            <p:ph type="title"/>
          </p:nvPr>
        </p:nvSpPr>
        <p:spPr>
          <a:xfrm>
            <a:off x="838200" y="143899"/>
            <a:ext cx="10515600" cy="1325563"/>
          </a:xfrm>
        </p:spPr>
        <p:txBody>
          <a:bodyPr/>
          <a:lstStyle/>
          <a:p>
            <a:pPr algn="ctr"/>
            <a:r>
              <a:rPr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Педагоги дополнительного образования </a:t>
            </a:r>
            <a:br>
              <a:rPr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3600">
                <a:solidFill>
                  <a:schemeClr val="tx1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реализующие программу</a:t>
            </a:r>
          </a:p>
          <a:p/>
        </p:txBody>
      </p:sp>
      <p:pic>
        <p:nvPicPr>
          <p:cNvPr id="4" name="Изображение 5"/>
          <p:cNvPicPr>
            <a:picLocks noChangeAspect="1"/>
          </p:cNvPicPr>
          <p:nvPr/>
        </p:nvPicPr>
        <p:blipFill>
          <a:blip r:embed="rId1"/>
          <a:srcRect b="27" l="66" t="59"/>
          <a:stretch/>
        </p:blipFill>
        <p:spPr>
          <a:xfrm>
            <a:off x="838200" y="1548273"/>
            <a:ext cx="2226945" cy="2875915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Текст. поле 4"/>
          <p:cNvSpPr txBox="1"/>
          <p:nvPr/>
        </p:nvSpPr>
        <p:spPr>
          <a:xfrm>
            <a:off x="-50176" y="4424188"/>
            <a:ext cx="4003696" cy="125568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indent="0" marL="0">
              <a:lnSpc>
                <a:spcPct val="95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altLang="en-US" b="1" dirty="0" err="1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Кыдымаева</a:t>
            </a:r>
            <a:r>
              <a:rPr altLang="en-US"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  <a:p>
            <a:pPr algn="ctr" indent="0" marL="0">
              <a:lnSpc>
                <a:spcPct val="95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altLang="en-US"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Ульяна Николаевна </a:t>
            </a:r>
          </a:p>
          <a:p>
            <a:pPr algn="ctr" indent="0" marL="0">
              <a:lnSpc>
                <a:spcPct val="95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педагог </a:t>
            </a:r>
          </a:p>
          <a:p>
            <a:pPr algn="ctr" indent="0" marL="0">
              <a:lnSpc>
                <a:spcPct val="95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дополнительного образования</a:t>
            </a:r>
          </a:p>
        </p:txBody>
      </p:sp>
      <p:pic>
        <p:nvPicPr>
          <p:cNvPr id="6" name="Замещающее содержимое 4"/>
          <p:cNvPicPr>
            <a:picLocks noChangeAspect="1" noGrp="1"/>
          </p:cNvPicPr>
          <p:nvPr>
            <p:ph idx="4294967295" sz="half"/>
          </p:nvPr>
        </p:nvPicPr>
        <p:blipFill>
          <a:blip r:embed="rId2"/>
          <a:srcRect/>
          <a:stretch>
            <a:fillRect/>
          </a:stretch>
        </p:blipFill>
        <p:spPr>
          <a:xfrm>
            <a:off x="9126855" y="1469462"/>
            <a:ext cx="2226945" cy="2875915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7" name="Текст. поле 6"/>
          <p:cNvSpPr txBox="1"/>
          <p:nvPr/>
        </p:nvSpPr>
        <p:spPr>
          <a:xfrm>
            <a:off x="8106728" y="4424188"/>
            <a:ext cx="4267200" cy="15376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Бабич 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Мария Дмитриевна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педагог 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дополнительного образования</a:t>
            </a:r>
            <a:endParaRPr altLang="en-US" dirty="0" lang="ru-RU" sz="2000">
              <a:latin charset="0" panose="02020603050405020304" pitchFamily="18" typeface="Times New Roman"/>
              <a:cs charset="0" panose="02020603050405020304" pitchFamily="18" typeface="Times New Roman"/>
              <a:sym typeface="+mn-ea"/>
            </a:endParaRP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endParaRPr altLang="en-US" dirty="0" lang="ru-RU" sz="2000">
              <a:latin charset="0" panose="02020603050405020304" pitchFamily="18" typeface="Times New Roman"/>
              <a:cs charset="0" panose="02020603050405020304" pitchFamily="18" typeface="Times New Roman"/>
              <a:sym typeface="+mn-ea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82466" y="1469462"/>
            <a:ext cx="2415785" cy="30263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0" name="Текст. поле 9"/>
          <p:cNvSpPr txBox="1"/>
          <p:nvPr/>
        </p:nvSpPr>
        <p:spPr>
          <a:xfrm>
            <a:off x="3953520" y="4495831"/>
            <a:ext cx="4525788" cy="15376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Гончарова 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b="1" dirty="0" lang="ru-RU" sz="20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Татьяна Александровна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педагог </a:t>
            </a: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  <a:sym typeface="+mn-ea"/>
              </a:rPr>
              <a:t>дополнительного образования</a:t>
            </a:r>
            <a:endParaRPr altLang="en-US" dirty="0" lang="ru-RU" sz="2000">
              <a:latin charset="0" panose="02020603050405020304" pitchFamily="18" typeface="Times New Roman"/>
              <a:cs charset="0" panose="02020603050405020304" pitchFamily="18" typeface="Times New Roman"/>
              <a:sym typeface="+mn-ea"/>
            </a:endParaRPr>
          </a:p>
          <a:p>
            <a:pPr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endParaRPr altLang="en-US" dirty="0" lang="ru-RU" sz="2000">
              <a:latin charset="0" panose="02020603050405020304" pitchFamily="18" typeface="Times New Roman"/>
              <a:cs charset="0" panose="02020603050405020304" pitchFamily="18" typeface="Times New Roman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908992" y="0"/>
            <a:ext cx="10444808" cy="661886"/>
          </a:xfrm>
        </p:spPr>
        <p:txBody>
          <a:bodyPr/>
          <a:lstStyle/>
          <a:p>
            <a:pPr algn="ctr"/>
            <a:r>
              <a:rPr lang="ru-RU" sz="3600">
                <a:solidFill>
                  <a:schemeClr val="tx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Адресат программы</a:t>
            </a:r>
            <a:endParaRPr sz="3600">
              <a:solidFill>
                <a:schemeClr val="tx1"/>
              </a:solidFill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0" y="1091156"/>
            <a:ext cx="12026326" cy="1147988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altLang="en-US" sz="2800">
                <a:latin typeface="Times New Roman" pitchFamily="18" charset="0" panose="02020603050405020304"/>
                <a:cs typeface="Times New Roman" pitchFamily="18" charset="0" panose="02020603050405020304"/>
              </a:rPr>
              <a:t>Программа предназначена для обучающихся старшего дошкольного возраста (5-6 лет), проявляющих </a:t>
            </a:r>
            <a:r>
              <a:rPr lang="ru-RU" altLang="en-US" sz="2800">
                <a:latin typeface="Times New Roman" pitchFamily="18" charset="0" panose="02020603050405020304"/>
                <a:cs typeface="Times New Roman" pitchFamily="18" charset="0" panose="02020603050405020304"/>
                <a:sym typeface="+mn-ea"/>
              </a:rPr>
              <a:t>активный </a:t>
            </a:r>
            <a:r>
              <a:rPr lang="ru-RU" altLang="en-US" sz="2800">
                <a:latin typeface="Times New Roman" pitchFamily="18" charset="0" panose="02020603050405020304"/>
                <a:cs typeface="Times New Roman" pitchFamily="18" charset="0" panose="02020603050405020304"/>
              </a:rPr>
              <a:t>интерес к технической деятельности.</a:t>
            </a:r>
            <a:r>
              <a:rPr lang="ru-RU" altLang="en-US" sz="2400"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</a:p>
          <a:p/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762128" y="2239144"/>
            <a:ext cx="6738538" cy="4492358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828800" y="0"/>
            <a:ext cx="8534400" cy="6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3600">
                <a:latin typeface="Times New Roman" pitchFamily="18" charset="0" panose="02020603050405020304"/>
                <a:cs typeface="Times New Roman" pitchFamily="18" charset="0" panose="02020603050405020304"/>
              </a:rPr>
              <a:t>Актуальность программы</a:t>
            </a:r>
            <a:endParaRPr lang="en-US"/>
          </a:p>
        </p:txBody>
      </p:sp>
      <p:sp>
        <p:nvSpPr>
          <p:cNvPr id="3" name="Текст. поле 2"/>
          <p:cNvSpPr txBox="1"/>
          <p:nvPr/>
        </p:nvSpPr>
        <p:spPr>
          <a:xfrm>
            <a:off x="0" y="1170501"/>
            <a:ext cx="12192000" cy="221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Программа  ориентирована на реализацию интересов детей в сфере конструирования, моделирования, развитие их информационной и технологической культуры. </a:t>
            </a:r>
            <a:endParaRPr lang="ru-RU" sz="2800"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Занятия по программе формируют у детей  мотивацию на продолжение образования, приобретение опыта продуктивной творческой деятельности.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94311" y="3627335"/>
            <a:ext cx="4088561" cy="272703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070069" y="3627335"/>
            <a:ext cx="4088561" cy="272703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828800" y="86724"/>
            <a:ext cx="8534400" cy="11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3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Отличительные особенности</a:t>
            </a:r>
          </a:p>
          <a:p>
            <a:pPr algn="ctr"/>
            <a:endParaRPr lang="ru-RU" altLang="en-US" sz="3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Текст. поле 2"/>
          <p:cNvSpPr txBox="1"/>
          <p:nvPr/>
        </p:nvSpPr>
        <p:spPr>
          <a:xfrm>
            <a:off x="0" y="1130680"/>
            <a:ext cx="12192000" cy="221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Отличительные особенности программы заключаются в том, что она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является практико–ориентированной. Реализация программы осуществляется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с использованием методических пособий, специально разработанных фирмой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"LEGO" для преподавания технического конструирования на основе своих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конструкторов.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61937" y="3429000"/>
            <a:ext cx="4525869" cy="3016068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99637" y="3429000"/>
            <a:ext cx="4525869" cy="3016068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713762" y="0"/>
            <a:ext cx="8764475" cy="1729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36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Особенности организации образовательного процесса: </a:t>
            </a:r>
          </a:p>
          <a:p>
            <a:pPr algn="ctr"/>
            <a:endParaRPr lang="ru-RU" altLang="en-US" sz="36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Текст. поле 2"/>
          <p:cNvSpPr txBox="1"/>
          <p:nvPr/>
        </p:nvSpPr>
        <p:spPr>
          <a:xfrm>
            <a:off x="0" y="1445924"/>
            <a:ext cx="12192000" cy="4352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 panose="020B0604020202020204"/>
              <a:buChar char="•"/>
            </a:pPr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использование образовательных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конструкторов LegoEducation, LEGOEducationWeDo 2.0 и LEGO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MINDSTORMS Education EV3. </a:t>
            </a:r>
          </a:p>
          <a:p>
            <a:pPr marL="285750" indent="-285750" algn="just">
              <a:buFont typeface="Arial" pitchFamily="34" charset="0" panose="020B0604020202020204"/>
              <a:buChar char="•"/>
            </a:pPr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Простота в построении модели в сочетании с большими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конструктивными возможностями конструктора позволяют детям в конце занятия увидеть сделанную своими руками модель, которая выполняет поставленную ими же самими задачу. </a:t>
            </a:r>
          </a:p>
          <a:p>
            <a:pPr marL="285750" indent="-285750" algn="just">
              <a:buFont typeface="Arial" pitchFamily="34" charset="0" panose="020B0604020202020204"/>
              <a:buChar char="•"/>
            </a:pPr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При построении модели затрагивается</a:t>
            </a:r>
          </a:p>
          <a:p>
            <a:pPr algn="just"/>
            <a:r>
              <a:rPr lang="en-US" sz="2800"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множество проблем из разных областей знания – от теории механики до психологии.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828800" y="148667"/>
            <a:ext cx="8534400" cy="118045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altLang="en-US" dirty="0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  <a:t>Партнеры</a:t>
            </a:r>
          </a:p>
          <a:p>
            <a:pPr algn="ctr"/>
            <a:endParaRPr altLang="en-US" dirty="0" lang="ru-RU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 l="120" r="53"/>
          <a:stretch/>
        </p:blipFill>
        <p:spPr>
          <a:xfrm>
            <a:off x="768390" y="1231781"/>
            <a:ext cx="2120819" cy="1792236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35877" y="1103770"/>
            <a:ext cx="1920247" cy="1920247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92782" y="1690780"/>
            <a:ext cx="3342669" cy="1180453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4"/>
          <a:srcRect b="470" l="388" r="159" t="265"/>
          <a:stretch/>
        </p:blipFill>
        <p:spPr>
          <a:xfrm>
            <a:off x="5265813" y="3523680"/>
            <a:ext cx="1660373" cy="2060059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5"/>
          <a:srcRect b="35" l="163" r="47" t="591"/>
          <a:stretch/>
        </p:blipFill>
        <p:spPr>
          <a:xfrm>
            <a:off x="8192782" y="3861720"/>
            <a:ext cx="3516516" cy="1081347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6"/>
          <a:srcRect b="380" l="269" r="170" t="664"/>
          <a:stretch/>
        </p:blipFill>
        <p:spPr>
          <a:xfrm>
            <a:off x="380573" y="3907731"/>
            <a:ext cx="3245109" cy="129195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343966" y="798121"/>
            <a:ext cx="11796743" cy="57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en-US" sz="32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Срок реализации программы: 1 год</a:t>
            </a:r>
            <a:endParaRPr lang="en-US"/>
          </a:p>
        </p:txBody>
      </p:sp>
      <p:sp>
        <p:nvSpPr>
          <p:cNvPr id="3" name="Текст. поле 2"/>
          <p:cNvSpPr txBox="1"/>
          <p:nvPr/>
        </p:nvSpPr>
        <p:spPr>
          <a:xfrm>
            <a:off x="395257" y="1435252"/>
            <a:ext cx="11694160" cy="57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en-US" sz="32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Объем освоения программы: 72 часа</a:t>
            </a:r>
            <a:endParaRPr lang="en-US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3966" y="2895342"/>
          <a:ext cx="11694160" cy="27491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47019"/>
                <a:gridCol w="5847141"/>
              </a:tblGrid>
              <a:tr h="523192"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Форма обучения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очная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  <a:tr h="954056"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Режим занятий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Вторник в 16:30 - 17:00</a:t>
                      </a:r>
                    </a:p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Четверг в 16:30-17:00</a:t>
                      </a:r>
                    </a:p>
                  </a:txBody>
                  <a:tcPr/>
                </a:tc>
              </a:tr>
              <a:tr h="523192"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Периодичность занятий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2 раза в неделю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  <a:tr h="748662"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Продолжительность занятия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>
                          <a:latin typeface="Times New Roman" pitchFamily="18" charset="0" panose="02020603050405020304"/>
                          <a:ea typeface="Times New Roman" pitchFamily="18" charset="0" panose="02020603050405020304"/>
                          <a:cs typeface="Times New Roman" pitchFamily="18" charset="0" panose="02020603050405020304"/>
                        </a:rPr>
                        <a:t>30 минут</a:t>
                      </a:r>
                      <a:endParaRPr lang="en-US" sz="2800">
                        <a:latin typeface="Times New Roman" pitchFamily="18" charset="0" panose="02020603050405020304"/>
                        <a:ea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Изображение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037721" y="412749"/>
            <a:ext cx="1690688" cy="16906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нижный клуб">
  <a:themeElements>
    <a:clrScheme name="Новая цветовая гамма 2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9FC3E7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нижный клуб">
      <a:majorFont>
        <a:latin typeface="Calibri bold"/>
        <a:ea typeface=""/>
        <a:cs typeface=""/>
      </a:majorFont>
      <a:minorFont>
        <a:latin typeface="Calibri Light"/>
        <a:ea typeface=""/>
        <a:cs typeface=""/>
      </a:minorFont>
    </a:fontScheme>
    <a:fmtScheme name="Книжный клу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Татьяна</dc:creator>
  <cp:lastModifiedBy>Татьяна</cp:lastModifiedBy>
  <cp:revision>1</cp:revision>
  <dcterms:created xsi:type="dcterms:W3CDTF">2023-04-06T00:21:27Z</dcterms:created>
  <dcterms:modified xsi:type="dcterms:W3CDTF">2023-04-06T08:37:44Z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556388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