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303" r:id="rId4"/>
    <p:sldId id="298" r:id="rId5"/>
    <p:sldId id="277" r:id="rId6"/>
    <p:sldId id="278" r:id="rId7"/>
    <p:sldId id="279" r:id="rId8"/>
    <p:sldId id="282" r:id="rId9"/>
    <p:sldId id="305" r:id="rId10"/>
    <p:sldId id="286" r:id="rId11"/>
    <p:sldId id="304" r:id="rId12"/>
    <p:sldId id="273" r:id="rId13"/>
    <p:sldId id="295" r:id="rId1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788E"/>
    <a:srgbClr val="003399"/>
    <a:srgbClr val="422C16"/>
    <a:srgbClr val="006666"/>
    <a:srgbClr val="0099CC"/>
    <a:srgbClr val="3366CC"/>
    <a:srgbClr val="660033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323" autoAdjust="0"/>
    <p:restoredTop sz="94652" autoAdjust="0"/>
  </p:normalViewPr>
  <p:slideViewPr>
    <p:cSldViewPr>
      <p:cViewPr varScale="1">
        <p:scale>
          <a:sx n="83" d="100"/>
          <a:sy n="83" d="100"/>
        </p:scale>
        <p:origin x="102" y="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1142976" y="692696"/>
            <a:ext cx="6643734" cy="5472607"/>
          </a:xfrm>
        </p:spPr>
        <p:txBody>
          <a:bodyPr/>
          <a:lstStyle/>
          <a:p>
            <a:br>
              <a:rPr lang="ru-RU" sz="4000" b="1" i="1" dirty="0">
                <a:solidFill>
                  <a:srgbClr val="FF0000"/>
                </a:solidFill>
                <a:latin typeface="Georgia" pitchFamily="18" charset="0"/>
              </a:rPr>
            </a:br>
            <a:br>
              <a:rPr lang="ru-RU" sz="4000" b="1" i="1" dirty="0">
                <a:solidFill>
                  <a:srgbClr val="FF0000"/>
                </a:solidFill>
                <a:latin typeface="Georgia" pitchFamily="18" charset="0"/>
              </a:rPr>
            </a:br>
            <a:br>
              <a:rPr lang="ru-RU" sz="4000" b="1" i="1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6000" b="1" i="1" dirty="0">
                <a:solidFill>
                  <a:srgbClr val="FF0000"/>
                </a:solidFill>
                <a:latin typeface="Georgia" pitchFamily="18" charset="0"/>
              </a:rPr>
              <a:t>ИГРА- </a:t>
            </a:r>
            <a:br>
              <a:rPr lang="ru-RU" sz="6000" b="1" i="1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4800" b="1" i="1" dirty="0">
                <a:solidFill>
                  <a:srgbClr val="FF0000"/>
                </a:solidFill>
                <a:latin typeface="Georgia" pitchFamily="18" charset="0"/>
              </a:rPr>
              <a:t>ДЕЛО СЕРЬЁЗНОЕ</a:t>
            </a:r>
            <a:r>
              <a:rPr lang="ru-RU" sz="6000" b="1" i="1" dirty="0">
                <a:solidFill>
                  <a:srgbClr val="FF0000"/>
                </a:solidFill>
                <a:latin typeface="Georgia" pitchFamily="18" charset="0"/>
              </a:rPr>
              <a:t>!</a:t>
            </a:r>
            <a:br>
              <a:rPr lang="ru-RU" sz="4000" b="1" i="1" dirty="0">
                <a:solidFill>
                  <a:srgbClr val="FF0000"/>
                </a:solidFill>
                <a:latin typeface="Georgia" pitchFamily="18" charset="0"/>
              </a:rPr>
            </a:br>
            <a:br>
              <a:rPr lang="ru-RU" sz="4000" b="1" i="1" dirty="0">
                <a:solidFill>
                  <a:srgbClr val="FF0000"/>
                </a:solidFill>
                <a:latin typeface="Georgia" pitchFamily="18" charset="0"/>
              </a:rPr>
            </a:br>
            <a:br>
              <a:rPr lang="ru-RU" sz="4000" b="1" i="1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800" b="1" i="1" dirty="0">
                <a:solidFill>
                  <a:schemeClr val="accent6"/>
                </a:solidFill>
                <a:latin typeface="Georgia" pitchFamily="18" charset="0"/>
              </a:rPr>
              <a:t>ГБОУ школа 842</a:t>
            </a:r>
            <a:br>
              <a:rPr lang="ru-RU" sz="2800" b="1" i="1" dirty="0">
                <a:solidFill>
                  <a:schemeClr val="accent6"/>
                </a:solidFill>
                <a:latin typeface="Georgia" pitchFamily="18" charset="0"/>
              </a:rPr>
            </a:br>
            <a:r>
              <a:rPr lang="ru-RU" sz="2800" b="1" i="1" dirty="0">
                <a:solidFill>
                  <a:schemeClr val="accent6"/>
                </a:solidFill>
                <a:latin typeface="Georgia" pitchFamily="18" charset="0"/>
              </a:rPr>
              <a:t>дошкольное отделение корп.115  </a:t>
            </a:r>
            <a:br>
              <a:rPr lang="ru-RU" sz="2800" b="1" i="1" dirty="0">
                <a:solidFill>
                  <a:schemeClr val="accent6"/>
                </a:solidFill>
                <a:latin typeface="Georgia" pitchFamily="18" charset="0"/>
              </a:rPr>
            </a:br>
            <a:r>
              <a:rPr lang="ru-RU" sz="2800" b="1" i="1" dirty="0">
                <a:solidFill>
                  <a:schemeClr val="accent6"/>
                </a:solidFill>
                <a:latin typeface="Georgia" pitchFamily="18" charset="0"/>
              </a:rPr>
              <a:t>воспитатель: Степанова О.Б.</a:t>
            </a:r>
            <a:br>
              <a:rPr lang="ru-RU" dirty="0">
                <a:solidFill>
                  <a:srgbClr val="FF0000"/>
                </a:solidFill>
              </a:rPr>
            </a:b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Prezentacii.com</a:t>
            </a:r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>
              <a:buNone/>
            </a:pPr>
            <a:r>
              <a:rPr lang="ru-RU" sz="1800" b="1" dirty="0"/>
              <a:t>                 </a:t>
            </a:r>
            <a:r>
              <a:rPr lang="ru-RU" sz="2400" b="1" dirty="0">
                <a:solidFill>
                  <a:srgbClr val="7030A0"/>
                </a:solidFill>
              </a:rPr>
              <a:t>Сюжетно-ролевая игра</a:t>
            </a:r>
            <a:endParaRPr lang="ru-RU" sz="2400" dirty="0">
              <a:solidFill>
                <a:srgbClr val="7030A0"/>
              </a:solidFill>
            </a:endParaRPr>
          </a:p>
          <a:p>
            <a:pPr lvl="0"/>
            <a:r>
              <a:rPr lang="ru-RU" sz="1800" dirty="0"/>
              <a:t>Развитие символической функции мышления, формирование плана действий, построение воображаемой ситуации;</a:t>
            </a:r>
          </a:p>
          <a:p>
            <a:pPr lvl="0"/>
            <a:r>
              <a:rPr lang="ru-RU" sz="1800" dirty="0"/>
              <a:t>Активный способ присвоения социального опыта, его преобразования;</a:t>
            </a:r>
          </a:p>
          <a:p>
            <a:pPr lvl="0"/>
            <a:r>
              <a:rPr lang="ru-RU" sz="1800" dirty="0"/>
              <a:t>Развитие символической функции мышления;</a:t>
            </a:r>
          </a:p>
          <a:p>
            <a:pPr lvl="0"/>
            <a:r>
              <a:rPr lang="ru-RU" sz="1800" dirty="0"/>
              <a:t>Развитие самостоятельности  и готовности </a:t>
            </a:r>
          </a:p>
          <a:p>
            <a:pPr lvl="0">
              <a:buNone/>
            </a:pPr>
            <a:r>
              <a:rPr lang="ru-RU" sz="1800" dirty="0"/>
              <a:t>         к сотрудничеству;</a:t>
            </a:r>
          </a:p>
          <a:p>
            <a:pPr lvl="0"/>
            <a:r>
              <a:rPr lang="ru-RU" sz="1800" dirty="0"/>
              <a:t>Овладение умением согласовывать </a:t>
            </a:r>
          </a:p>
          <a:p>
            <a:pPr lvl="0">
              <a:buNone/>
            </a:pPr>
            <a:r>
              <a:rPr lang="ru-RU" sz="1800" dirty="0"/>
              <a:t>         свои действия;</a:t>
            </a:r>
          </a:p>
          <a:p>
            <a:pPr lvl="0"/>
            <a:r>
              <a:rPr lang="ru-RU" sz="1800" dirty="0"/>
              <a:t>Воспитание культуры </a:t>
            </a:r>
            <a:r>
              <a:rPr lang="ru-RU" sz="1800" dirty="0" err="1"/>
              <a:t>гендерных</a:t>
            </a:r>
            <a:endParaRPr lang="ru-RU" sz="1800" dirty="0"/>
          </a:p>
          <a:p>
            <a:pPr lvl="0">
              <a:buNone/>
            </a:pPr>
            <a:r>
              <a:rPr lang="ru-RU" sz="1800" dirty="0"/>
              <a:t>          взаимоотношений.</a:t>
            </a:r>
          </a:p>
          <a:p>
            <a:endParaRPr lang="ru-RU" sz="1100" dirty="0"/>
          </a:p>
        </p:txBody>
      </p:sp>
      <p:pic>
        <p:nvPicPr>
          <p:cNvPr id="5126" name="Picture 6" descr="http://cs302204.vk.me/v302204472/43c8/iiSi6ARjwnQ.jpg"/>
          <p:cNvPicPr>
            <a:picLocks noChangeAspect="1" noChangeArrowheads="1"/>
          </p:cNvPicPr>
          <p:nvPr/>
        </p:nvPicPr>
        <p:blipFill>
          <a:blip r:embed="rId2"/>
          <a:srcRect t="5173" r="17648" b="13350"/>
          <a:stretch>
            <a:fillRect/>
          </a:stretch>
        </p:blipFill>
        <p:spPr bwMode="auto">
          <a:xfrm>
            <a:off x="5143504" y="2357430"/>
            <a:ext cx="3576435" cy="271464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sz="2800" b="1" dirty="0">
                <a:solidFill>
                  <a:srgbClr val="7030A0"/>
                </a:solidFill>
              </a:rPr>
              <a:t>Настольно-печатные игры</a:t>
            </a:r>
          </a:p>
        </p:txBody>
      </p:sp>
      <p:pic>
        <p:nvPicPr>
          <p:cNvPr id="1026" name="Picture 2" descr="I:\сад №2096\4 старшая гр\фото видио ст гр\игры за столом\20151008_1652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857232"/>
            <a:ext cx="2714644" cy="3919984"/>
          </a:xfrm>
          <a:prstGeom prst="rect">
            <a:avLst/>
          </a:prstGeom>
          <a:noFill/>
        </p:spPr>
      </p:pic>
      <p:pic>
        <p:nvPicPr>
          <p:cNvPr id="14" name="Picture 6" descr="I:\сад №2096\3 средн гр\фото ср гр\игры за столом\DSC039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649200" y="-14644814"/>
            <a:ext cx="2157306" cy="1617980"/>
          </a:xfrm>
          <a:prstGeom prst="rect">
            <a:avLst/>
          </a:prstGeom>
          <a:noFill/>
        </p:spPr>
      </p:pic>
      <p:pic>
        <p:nvPicPr>
          <p:cNvPr id="4098" name="Picture 2" descr="http://cs625830.vk.me/v625830671/45036/qJ_EsOqbkYU.jpg"/>
          <p:cNvPicPr>
            <a:picLocks noChangeAspect="1" noChangeArrowheads="1"/>
          </p:cNvPicPr>
          <p:nvPr/>
        </p:nvPicPr>
        <p:blipFill>
          <a:blip r:embed="rId4"/>
          <a:srcRect l="11170" r="13651" b="-5263"/>
          <a:stretch>
            <a:fillRect/>
          </a:stretch>
        </p:blipFill>
        <p:spPr bwMode="auto">
          <a:xfrm>
            <a:off x="4143372" y="1643050"/>
            <a:ext cx="3643338" cy="285751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58204" cy="5697559"/>
          </a:xfrm>
        </p:spPr>
        <p:txBody>
          <a:bodyPr/>
          <a:lstStyle/>
          <a:p>
            <a:pPr>
              <a:buNone/>
            </a:pPr>
            <a:r>
              <a:rPr lang="ru-RU" sz="1400" b="1" dirty="0"/>
              <a:t>             </a:t>
            </a:r>
            <a:r>
              <a:rPr lang="ru-RU" sz="2400" b="1" dirty="0" err="1">
                <a:solidFill>
                  <a:srgbClr val="7030A0"/>
                </a:solidFill>
              </a:rPr>
              <a:t>Строительно</a:t>
            </a:r>
            <a:r>
              <a:rPr lang="ru-RU" sz="2400" b="1" dirty="0">
                <a:solidFill>
                  <a:srgbClr val="7030A0"/>
                </a:solidFill>
              </a:rPr>
              <a:t>– конструктивные игры</a:t>
            </a:r>
            <a:endParaRPr lang="ru-RU" sz="2400" dirty="0">
              <a:solidFill>
                <a:srgbClr val="7030A0"/>
              </a:solidFill>
            </a:endParaRPr>
          </a:p>
          <a:p>
            <a:pPr lvl="0"/>
            <a:r>
              <a:rPr lang="ru-RU" sz="1800" dirty="0"/>
              <a:t>Развитие конструктивных способностей;</a:t>
            </a:r>
          </a:p>
          <a:p>
            <a:pPr lvl="0"/>
            <a:r>
              <a:rPr lang="ru-RU" sz="1800" dirty="0"/>
              <a:t>Развитие </a:t>
            </a:r>
            <a:r>
              <a:rPr lang="ru-RU" sz="1800" dirty="0" err="1"/>
              <a:t>целепалогания</a:t>
            </a:r>
            <a:r>
              <a:rPr lang="ru-RU" sz="1800" dirty="0"/>
              <a:t> (умственного плана действия);</a:t>
            </a:r>
          </a:p>
          <a:p>
            <a:pPr lvl="0"/>
            <a:r>
              <a:rPr lang="ru-RU" sz="1800" dirty="0"/>
              <a:t>Развитие свойств мышления (анализ, синтез, умение сравнивать);</a:t>
            </a:r>
          </a:p>
          <a:p>
            <a:pPr lvl="0"/>
            <a:r>
              <a:rPr lang="ru-RU" sz="1800" dirty="0"/>
              <a:t>Активный способ присвоения социального опыта,  его преобразования</a:t>
            </a:r>
          </a:p>
        </p:txBody>
      </p:sp>
      <p:pic>
        <p:nvPicPr>
          <p:cNvPr id="3074" name="Picture 2" descr="http://cs307106.vk.me/v307106671/896f/YJnE-CESQ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357430"/>
            <a:ext cx="3357586" cy="2518190"/>
          </a:xfrm>
          <a:prstGeom prst="rect">
            <a:avLst/>
          </a:prstGeom>
          <a:noFill/>
        </p:spPr>
      </p:pic>
      <p:pic>
        <p:nvPicPr>
          <p:cNvPr id="3076" name="Picture 4" descr="http://cs308618.vk.me/v308618671/6a45/t7TobEum81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0" y="2285992"/>
            <a:ext cx="1928826" cy="257176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440159"/>
          </a:xfrm>
        </p:spPr>
        <p:txBody>
          <a:bodyPr/>
          <a:lstStyle/>
          <a:p>
            <a:r>
              <a:rPr lang="ru-RU" sz="4800" b="1" dirty="0">
                <a:solidFill>
                  <a:srgbClr val="FF0000"/>
                </a:solidFill>
              </a:rPr>
              <a:t>Играют дети-</a:t>
            </a:r>
            <a:br>
              <a:rPr lang="ru-RU" sz="4800" b="1" dirty="0">
                <a:solidFill>
                  <a:srgbClr val="FF0000"/>
                </a:solidFill>
              </a:rPr>
            </a:br>
            <a:r>
              <a:rPr lang="ru-RU" sz="4800" b="1" dirty="0">
                <a:solidFill>
                  <a:srgbClr val="FF0000"/>
                </a:solidFill>
              </a:rPr>
              <a:t>играйте вместе!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2420888"/>
            <a:ext cx="3744416" cy="25202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Галина\Downloads\malish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071678"/>
            <a:ext cx="3143272" cy="282894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57290" y="1500174"/>
            <a:ext cx="6472238" cy="3155242"/>
          </a:xfrm>
        </p:spPr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«Игра не пустая забава. Она необходима для счастья детей, для их здоровья и правильного развития».</a:t>
            </a:r>
          </a:p>
          <a:p>
            <a:endParaRPr lang="ru-RU" b="1" dirty="0">
              <a:solidFill>
                <a:srgbClr val="7030A0"/>
              </a:solidFill>
            </a:endParaRPr>
          </a:p>
          <a:p>
            <a:r>
              <a:rPr lang="ru-RU" b="1" dirty="0">
                <a:solidFill>
                  <a:srgbClr val="7030A0"/>
                </a:solidFill>
              </a:rPr>
              <a:t>Д. В. </a:t>
            </a:r>
            <a:r>
              <a:rPr lang="ru-RU" b="1" dirty="0" err="1">
                <a:solidFill>
                  <a:srgbClr val="7030A0"/>
                </a:solidFill>
              </a:rPr>
              <a:t>Менджерицкая</a:t>
            </a:r>
            <a:endParaRPr lang="ru-RU" b="1" dirty="0">
              <a:solidFill>
                <a:srgbClr val="7030A0"/>
              </a:solidFill>
            </a:endParaRPr>
          </a:p>
          <a:p>
            <a:endParaRPr lang="ru-RU" sz="1400" b="1" dirty="0">
              <a:solidFill>
                <a:srgbClr val="7030A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357158" y="428605"/>
            <a:ext cx="8572560" cy="442915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kern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В игре удовлетворяются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kern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потребности ребёнка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2800" b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kern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                          </a:t>
            </a:r>
            <a:r>
              <a:rPr lang="ru-RU" sz="2400" b="1" kern="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в движении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                                в </a:t>
            </a: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общении</a:t>
            </a:r>
            <a:endParaRPr lang="ru-RU" sz="2400" b="1" kern="0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                                в познании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          в</a:t>
            </a: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радости, удовольствии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                                в потребности быть «как взрослый»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                                в </a:t>
            </a: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самореализации, свободе,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         самостоятельности</a:t>
            </a:r>
          </a:p>
        </p:txBody>
      </p:sp>
      <p:pic>
        <p:nvPicPr>
          <p:cNvPr id="1026" name="Picture 2" descr="aa0a79f17c1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000240"/>
            <a:ext cx="1500198" cy="257176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7030A0"/>
                </a:solidFill>
                <a:latin typeface="Georgia" pitchFamily="18" charset="0"/>
              </a:rPr>
              <a:t>ИГРА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285860"/>
            <a:ext cx="3286148" cy="4840303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Творческая </a:t>
            </a:r>
          </a:p>
          <a:p>
            <a:pPr>
              <a:buNone/>
            </a:pPr>
            <a:r>
              <a:rPr lang="ru-RU" sz="2400" b="1" i="1" dirty="0"/>
              <a:t>Сюжетно-ролевые</a:t>
            </a:r>
          </a:p>
          <a:p>
            <a:pPr>
              <a:buNone/>
            </a:pPr>
            <a:r>
              <a:rPr lang="ru-RU" sz="2400" b="1" i="1" dirty="0"/>
              <a:t>Строительные</a:t>
            </a:r>
          </a:p>
          <a:p>
            <a:pPr>
              <a:buNone/>
            </a:pPr>
            <a:r>
              <a:rPr lang="ru-RU" sz="2400" b="1" i="1" dirty="0"/>
              <a:t>Театрализованные</a:t>
            </a:r>
          </a:p>
          <a:p>
            <a:pPr>
              <a:buNone/>
            </a:pPr>
            <a:r>
              <a:rPr lang="ru-RU" sz="2400" b="1" i="1" dirty="0"/>
              <a:t>Режиссёрские</a:t>
            </a:r>
          </a:p>
          <a:p>
            <a:pPr>
              <a:buNone/>
            </a:pPr>
            <a:r>
              <a:rPr lang="ru-RU" sz="2400" b="1" i="1" dirty="0"/>
              <a:t>Игры-забавы</a:t>
            </a:r>
          </a:p>
          <a:p>
            <a:pPr>
              <a:buNone/>
            </a:pPr>
            <a:endParaRPr lang="ru-RU" sz="18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4500562" y="1357298"/>
            <a:ext cx="3786214" cy="4921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ru-RU" sz="3200" b="1" kern="0" dirty="0">
                <a:solidFill>
                  <a:srgbClr val="FF0000"/>
                </a:solidFill>
                <a:latin typeface="+mn-lt"/>
                <a:cs typeface="+mn-cs"/>
              </a:rPr>
              <a:t>С правилами</a:t>
            </a:r>
            <a:r>
              <a:rPr kumimoji="0" lang="ru-RU" sz="3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i="1" kern="0" dirty="0">
                <a:latin typeface="+mn-lt"/>
                <a:cs typeface="+mn-cs"/>
              </a:rPr>
              <a:t>Подвижные</a:t>
            </a:r>
            <a:r>
              <a:rPr lang="ru-RU" kern="0" dirty="0">
                <a:latin typeface="+mn-lt"/>
                <a:cs typeface="+mn-cs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kern="0" dirty="0">
                <a:latin typeface="+mn-lt"/>
                <a:cs typeface="+mn-cs"/>
              </a:rPr>
              <a:t>(сюжетные, бессюжетные,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kern="0" dirty="0">
                <a:latin typeface="+mn-lt"/>
                <a:cs typeface="+mn-cs"/>
              </a:rPr>
              <a:t> с элементами спортивных игр)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Дидактические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kern="0" dirty="0">
                <a:latin typeface="+mn-lt"/>
                <a:cs typeface="+mn-cs"/>
              </a:rPr>
              <a:t>(игры с предметами,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kern="0" dirty="0">
                <a:latin typeface="+mn-lt"/>
                <a:cs typeface="+mn-cs"/>
              </a:rPr>
              <a:t>словесно-дидактические,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kern="0" dirty="0">
                <a:latin typeface="+mn-lt"/>
                <a:cs typeface="+mn-cs"/>
              </a:rPr>
              <a:t>настольно-печатные,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kern="0" dirty="0">
                <a:latin typeface="+mn-lt"/>
                <a:cs typeface="+mn-cs"/>
              </a:rPr>
              <a:t>музыкально-дидактические)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kern="0" dirty="0">
              <a:latin typeface="+mn-lt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>
              <a:buNone/>
            </a:pPr>
            <a:r>
              <a:rPr lang="ru-RU" sz="2000" b="1" dirty="0"/>
              <a:t>       </a:t>
            </a:r>
            <a:r>
              <a:rPr lang="ru-RU" sz="2000" b="1" dirty="0">
                <a:solidFill>
                  <a:srgbClr val="7030A0"/>
                </a:solidFill>
              </a:rPr>
              <a:t>Режиссерские игры                           </a:t>
            </a:r>
            <a:endParaRPr lang="ru-RU" sz="2000" dirty="0">
              <a:solidFill>
                <a:srgbClr val="7030A0"/>
              </a:solidFill>
            </a:endParaRPr>
          </a:p>
          <a:p>
            <a:pPr lvl="0"/>
            <a:r>
              <a:rPr lang="ru-RU" sz="2000" dirty="0"/>
              <a:t>Развитие исследовательской  активности,</a:t>
            </a:r>
          </a:p>
          <a:p>
            <a:pPr lvl="0"/>
            <a:r>
              <a:rPr lang="ru-RU" sz="2000" dirty="0"/>
              <a:t>Открытие новых знаний и преобразование</a:t>
            </a:r>
          </a:p>
          <a:p>
            <a:pPr lvl="0">
              <a:buNone/>
            </a:pPr>
            <a:r>
              <a:rPr lang="ru-RU" sz="2000" dirty="0"/>
              <a:t>      предметов      окружающей действительности;</a:t>
            </a:r>
          </a:p>
          <a:p>
            <a:pPr lvl="0"/>
            <a:r>
              <a:rPr lang="ru-RU" sz="2000" dirty="0"/>
              <a:t>Овладение умением наблюдать, анализировать, сравнивать;</a:t>
            </a:r>
          </a:p>
          <a:p>
            <a:pPr lvl="0"/>
            <a:r>
              <a:rPr lang="ru-RU" sz="2000" dirty="0"/>
              <a:t>Развитие умения выдвигать гипотезы и находить пути их решения;</a:t>
            </a:r>
          </a:p>
          <a:p>
            <a:pPr lvl="0"/>
            <a:r>
              <a:rPr lang="ru-RU" sz="2000" dirty="0"/>
              <a:t>Развитие </a:t>
            </a:r>
            <a:r>
              <a:rPr lang="ru-RU" sz="2000" dirty="0" err="1"/>
              <a:t>креативности</a:t>
            </a:r>
            <a:endParaRPr lang="ru-RU" sz="2000" dirty="0"/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357166"/>
            <a:ext cx="8572560" cy="5768997"/>
          </a:xfrm>
        </p:spPr>
        <p:txBody>
          <a:bodyPr/>
          <a:lstStyle/>
          <a:p>
            <a:pPr algn="ctr">
              <a:buNone/>
            </a:pPr>
            <a:r>
              <a:rPr lang="ru-RU" sz="2400" b="1" dirty="0"/>
              <a:t>    </a:t>
            </a:r>
            <a:r>
              <a:rPr lang="ru-RU" sz="2400" b="1" dirty="0">
                <a:solidFill>
                  <a:srgbClr val="7030A0"/>
                </a:solidFill>
              </a:rPr>
              <a:t>Дидактические и 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7030A0"/>
                </a:solidFill>
              </a:rPr>
              <a:t>развивающие интеллектуальные игры</a:t>
            </a:r>
            <a:endParaRPr lang="ru-RU" sz="2400" dirty="0">
              <a:solidFill>
                <a:srgbClr val="7030A0"/>
              </a:solidFill>
            </a:endParaRPr>
          </a:p>
          <a:p>
            <a:pPr lvl="0"/>
            <a:r>
              <a:rPr lang="ru-RU" sz="1800" dirty="0"/>
              <a:t>Развитие любознательности, познавательной инициативы,</a:t>
            </a:r>
          </a:p>
          <a:p>
            <a:pPr lvl="0"/>
            <a:r>
              <a:rPr lang="ru-RU" sz="1800" dirty="0"/>
              <a:t>Развитие способности к поиску решения новых задач;</a:t>
            </a:r>
          </a:p>
          <a:p>
            <a:pPr lvl="0"/>
            <a:r>
              <a:rPr lang="ru-RU" sz="1800" dirty="0"/>
              <a:t>Развитие сенсорных способностей;</a:t>
            </a:r>
          </a:p>
          <a:p>
            <a:pPr lvl="0"/>
            <a:r>
              <a:rPr lang="ru-RU" sz="1800" dirty="0"/>
              <a:t>Развитие интеллектуальных способностей;</a:t>
            </a:r>
          </a:p>
          <a:p>
            <a:pPr lvl="0"/>
            <a:r>
              <a:rPr lang="ru-RU" sz="1800" dirty="0"/>
              <a:t>Развитие способности к символизации</a:t>
            </a:r>
          </a:p>
          <a:p>
            <a:endParaRPr lang="ru-RU" sz="1600" dirty="0"/>
          </a:p>
        </p:txBody>
      </p:sp>
      <p:pic>
        <p:nvPicPr>
          <p:cNvPr id="9220" name="Picture 4" descr="http://cs628128.vk.me/v628128671/14e48/0jC2zrh3hC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1643050"/>
            <a:ext cx="1908256" cy="3392455"/>
          </a:xfrm>
          <a:prstGeom prst="rect">
            <a:avLst/>
          </a:prstGeom>
          <a:noFill/>
        </p:spPr>
      </p:pic>
      <p:pic>
        <p:nvPicPr>
          <p:cNvPr id="9224" name="Picture 8" descr="http://cs625625.vk.me/v625625671/a847/dkpL4zeY-yw.jpg"/>
          <p:cNvPicPr>
            <a:picLocks noChangeAspect="1" noChangeArrowheads="1"/>
          </p:cNvPicPr>
          <p:nvPr/>
        </p:nvPicPr>
        <p:blipFill>
          <a:blip r:embed="rId3"/>
          <a:srcRect l="10465" r="17587" b="11627"/>
          <a:stretch>
            <a:fillRect/>
          </a:stretch>
        </p:blipFill>
        <p:spPr bwMode="auto">
          <a:xfrm>
            <a:off x="1142976" y="2928934"/>
            <a:ext cx="3000396" cy="207300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r>
              <a:rPr lang="ru-RU" sz="2800" b="1" dirty="0">
                <a:solidFill>
                  <a:srgbClr val="7030A0"/>
                </a:solidFill>
              </a:rPr>
              <a:t>Подвижные игры</a:t>
            </a:r>
          </a:p>
        </p:txBody>
      </p:sp>
      <p:pic>
        <p:nvPicPr>
          <p:cNvPr id="2050" name="Picture 2" descr="I:\сад №2096\3 средн гр\фото ср гр\на физо\DSC041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2609" r="8642" b="7826"/>
          <a:stretch>
            <a:fillRect/>
          </a:stretch>
        </p:blipFill>
        <p:spPr bwMode="auto">
          <a:xfrm>
            <a:off x="928662" y="1571612"/>
            <a:ext cx="3964809" cy="2428892"/>
          </a:xfrm>
          <a:prstGeom prst="rect">
            <a:avLst/>
          </a:prstGeom>
          <a:noFill/>
        </p:spPr>
      </p:pic>
      <p:pic>
        <p:nvPicPr>
          <p:cNvPr id="8194" name="Picture 2" descr="http://cs625619.vk.me/v625619671/4b1b9/aTqD6GVTUCc.jpg"/>
          <p:cNvPicPr>
            <a:picLocks noChangeAspect="1" noChangeArrowheads="1"/>
          </p:cNvPicPr>
          <p:nvPr/>
        </p:nvPicPr>
        <p:blipFill>
          <a:blip r:embed="rId3"/>
          <a:srcRect l="-6522" t="6250" r="4348" b="23750"/>
          <a:stretch>
            <a:fillRect/>
          </a:stretch>
        </p:blipFill>
        <p:spPr bwMode="auto">
          <a:xfrm>
            <a:off x="5143504" y="928670"/>
            <a:ext cx="3357586" cy="400052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pPr>
              <a:buNone/>
            </a:pPr>
            <a:r>
              <a:rPr lang="ru-RU" sz="1800" b="1" dirty="0"/>
              <a:t>                  </a:t>
            </a:r>
            <a:r>
              <a:rPr lang="ru-RU" sz="2400" b="1" dirty="0">
                <a:solidFill>
                  <a:srgbClr val="7030A0"/>
                </a:solidFill>
              </a:rPr>
              <a:t>Театрализованная игры</a:t>
            </a:r>
            <a:endParaRPr lang="ru-RU" sz="2400" dirty="0">
              <a:solidFill>
                <a:srgbClr val="7030A0"/>
              </a:solidFill>
            </a:endParaRPr>
          </a:p>
          <a:p>
            <a:pPr lvl="0"/>
            <a:r>
              <a:rPr lang="ru-RU" sz="1800" dirty="0"/>
              <a:t>Развитие </a:t>
            </a:r>
            <a:r>
              <a:rPr lang="ru-RU" sz="1800" dirty="0" err="1"/>
              <a:t>эмпатии</a:t>
            </a:r>
            <a:r>
              <a:rPr lang="ru-RU" sz="1800" dirty="0"/>
              <a:t>—способности распознавать состояние человека по жестам, мимике, интонациям;</a:t>
            </a:r>
          </a:p>
          <a:p>
            <a:pPr lvl="0"/>
            <a:r>
              <a:rPr lang="ru-RU" sz="1800" dirty="0"/>
              <a:t>Формирование опыта социальных навыков   поведения;</a:t>
            </a:r>
          </a:p>
          <a:p>
            <a:pPr lvl="0"/>
            <a:r>
              <a:rPr lang="ru-RU" sz="1800" dirty="0"/>
              <a:t>Знакомство с окружающим миром во всем его многообразии через образы, краски, звуки.</a:t>
            </a:r>
          </a:p>
          <a:p>
            <a:pPr lvl="0"/>
            <a:r>
              <a:rPr lang="ru-RU" sz="1800" dirty="0"/>
              <a:t>Развитие выразительности речи и коммуникативной компетентности;</a:t>
            </a:r>
          </a:p>
          <a:p>
            <a:pPr lvl="0"/>
            <a:r>
              <a:rPr lang="ru-RU" sz="1800" dirty="0"/>
              <a:t>Развитие художественного вкуса и творческой активности;</a:t>
            </a:r>
          </a:p>
          <a:p>
            <a:pPr lvl="0"/>
            <a:r>
              <a:rPr lang="ru-RU" sz="1800" dirty="0"/>
              <a:t>Стимулирование положительных  эмоций, снятие напряжения.</a:t>
            </a:r>
          </a:p>
          <a:p>
            <a:pPr>
              <a:buNone/>
            </a:pPr>
            <a:r>
              <a:rPr lang="ru-RU" sz="1800" dirty="0"/>
              <a:t> </a:t>
            </a:r>
          </a:p>
          <a:p>
            <a:endParaRPr lang="ru-RU" sz="800" dirty="0"/>
          </a:p>
        </p:txBody>
      </p:sp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642942"/>
          </a:xfrm>
        </p:spPr>
        <p:txBody>
          <a:bodyPr/>
          <a:lstStyle/>
          <a:p>
            <a:r>
              <a:rPr lang="ru-RU" sz="2800" b="1" dirty="0">
                <a:solidFill>
                  <a:srgbClr val="7030A0"/>
                </a:solidFill>
              </a:rPr>
              <a:t>Игры-забавы</a:t>
            </a:r>
          </a:p>
        </p:txBody>
      </p:sp>
      <p:pic>
        <p:nvPicPr>
          <p:cNvPr id="3074" name="Picture 2" descr="I:\сад №2096\3 средн гр\фото ср гр\нед игры и игр\DSC038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500174"/>
            <a:ext cx="3929090" cy="2946818"/>
          </a:xfrm>
          <a:prstGeom prst="rect">
            <a:avLst/>
          </a:prstGeom>
          <a:noFill/>
        </p:spPr>
      </p:pic>
      <p:pic>
        <p:nvPicPr>
          <p:cNvPr id="6146" name="Picture 2" descr="http://cs628019.vk.me/v628019671/1c46a/QrAk-svMYWQ.jpg"/>
          <p:cNvPicPr>
            <a:picLocks noChangeAspect="1" noChangeArrowheads="1"/>
          </p:cNvPicPr>
          <p:nvPr/>
        </p:nvPicPr>
        <p:blipFill>
          <a:blip r:embed="rId3"/>
          <a:srcRect l="10207" r="9839" b="-11897"/>
          <a:stretch>
            <a:fillRect/>
          </a:stretch>
        </p:blipFill>
        <p:spPr bwMode="auto">
          <a:xfrm>
            <a:off x="4857752" y="1357298"/>
            <a:ext cx="3720568" cy="292895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5308</TotalTime>
  <Words>317</Words>
  <Application>Microsoft Office PowerPoint</Application>
  <PresentationFormat>Экран (4:3)</PresentationFormat>
  <Paragraphs>74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Georgia</vt:lpstr>
      <vt:lpstr>Diseño predeterminado</vt:lpstr>
      <vt:lpstr>   ИГРА-  ДЕЛО СЕРЬЁЗНОЕ!   ГБОУ школа 842 дошкольное отделение корп.115   воспитатель: Степанова О.Б. </vt:lpstr>
      <vt:lpstr>Презентация PowerPoint</vt:lpstr>
      <vt:lpstr>Презентация PowerPoint</vt:lpstr>
      <vt:lpstr>ИГРА</vt:lpstr>
      <vt:lpstr>Презентация PowerPoint</vt:lpstr>
      <vt:lpstr>Презентация PowerPoint</vt:lpstr>
      <vt:lpstr>Подвижные игры</vt:lpstr>
      <vt:lpstr>Презентация PowerPoint</vt:lpstr>
      <vt:lpstr>Игры-забавы</vt:lpstr>
      <vt:lpstr>Презентация PowerPoint</vt:lpstr>
      <vt:lpstr>Настольно-печатные игры</vt:lpstr>
      <vt:lpstr>Презентация PowerPoint</vt:lpstr>
      <vt:lpstr>Играют дети- играйте вместе!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Aleks</cp:lastModifiedBy>
  <cp:revision>772</cp:revision>
  <dcterms:created xsi:type="dcterms:W3CDTF">2010-05-23T14:28:12Z</dcterms:created>
  <dcterms:modified xsi:type="dcterms:W3CDTF">2017-10-12T07:38:03Z</dcterms:modified>
</cp:coreProperties>
</file>