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61" r:id="rId4"/>
    <p:sldId id="262" r:id="rId5"/>
    <p:sldId id="264" r:id="rId6"/>
    <p:sldId id="266" r:id="rId7"/>
    <p:sldId id="267" r:id="rId8"/>
    <p:sldId id="268" r:id="rId9"/>
    <p:sldId id="269" r:id="rId10"/>
    <p:sldId id="295" r:id="rId11"/>
    <p:sldId id="271" r:id="rId12"/>
    <p:sldId id="273" r:id="rId13"/>
    <p:sldId id="275" r:id="rId14"/>
    <p:sldId id="276" r:id="rId15"/>
    <p:sldId id="301" r:id="rId16"/>
    <p:sldId id="277" r:id="rId17"/>
    <p:sldId id="279" r:id="rId18"/>
    <p:sldId id="281" r:id="rId19"/>
    <p:sldId id="282" r:id="rId20"/>
    <p:sldId id="283" r:id="rId21"/>
    <p:sldId id="285" r:id="rId22"/>
    <p:sldId id="286" r:id="rId23"/>
    <p:sldId id="288" r:id="rId24"/>
    <p:sldId id="289" r:id="rId25"/>
    <p:sldId id="287" r:id="rId26"/>
    <p:sldId id="299" r:id="rId27"/>
    <p:sldId id="29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3105"/>
    <a:srgbClr val="542804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Олифирова Т.И.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D8C198"/>
              </a:clrFrom>
              <a:clrTo>
                <a:srgbClr val="D8C1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223"/>
          <a:stretch>
            <a:fillRect/>
          </a:stretch>
        </p:blipFill>
        <p:spPr bwMode="auto">
          <a:xfrm rot="20935439">
            <a:off x="3814348" y="32097"/>
            <a:ext cx="2185005" cy="258201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7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8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0" y="97101"/>
            <a:ext cx="2521622" cy="1696592"/>
            <a:chOff x="0" y="97101"/>
            <a:chExt cx="2521622" cy="1696592"/>
          </a:xfrm>
        </p:grpSpPr>
        <p:pic>
          <p:nvPicPr>
            <p:cNvPr id="8" name="Picture 8" descr="http://www.ktgs.ru/upload/medialibrary/a92/uumdnnyeve%20bo%20pnhksuiiqhaevz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97101"/>
              <a:ext cx="2521622" cy="1428580"/>
            </a:xfrm>
            <a:prstGeom prst="rect">
              <a:avLst/>
            </a:prstGeom>
            <a:noFill/>
          </p:spPr>
        </p:pic>
        <p:pic>
          <p:nvPicPr>
            <p:cNvPr id="9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32656"/>
              <a:ext cx="2267743" cy="1461037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5085184"/>
            <a:ext cx="2946690" cy="1772816"/>
            <a:chOff x="-107504" y="5085184"/>
            <a:chExt cx="2946690" cy="1772816"/>
          </a:xfrm>
        </p:grpSpPr>
        <p:pic>
          <p:nvPicPr>
            <p:cNvPr id="11" name="Picture 8" descr="http://ru2.anyfad.com/items/t1@c28eb76f-5ba3-4995-9d1e-743d31e88836/Drevnyaya-kniga-soderzhashhaya-svod-magicheskih-zakonov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520" y="5129808"/>
              <a:ext cx="2587666" cy="1728192"/>
            </a:xfrm>
            <a:prstGeom prst="rect">
              <a:avLst/>
            </a:prstGeom>
            <a:noFill/>
          </p:spPr>
        </p:pic>
        <p:pic>
          <p:nvPicPr>
            <p:cNvPr id="12" name="Picture 6" descr="http://xn--24-6kc6aoaofcg6p.xn--p1ai/images/css/svech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07504" y="5085184"/>
              <a:ext cx="2373549" cy="161537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14908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14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15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21108-13E1-4354-A8C9-72D09190F013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945903">
            <a:off x="1662875" y="2824052"/>
            <a:ext cx="49715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Gautami" pitchFamily="2"/>
              </a:rPr>
              <a:t>            </a:t>
            </a:r>
          </a:p>
          <a:p>
            <a:r>
              <a:rPr lang="ru-RU" sz="6000" b="1" dirty="0">
                <a:ln w="10541" cmpd="sng">
                  <a:solidFill>
                    <a:srgbClr val="542804"/>
                  </a:solidFill>
                  <a:prstDash val="solid"/>
                </a:ln>
                <a:solidFill>
                  <a:srgbClr val="542804"/>
                </a:solidFill>
                <a:latin typeface="Monotype Corsiva" pitchFamily="66" charset="0"/>
              </a:rPr>
              <a:t>Древней Руси</a:t>
            </a:r>
            <a:endParaRPr lang="ru-RU" sz="4400" b="1" dirty="0">
              <a:ln w="10541" cmpd="sng">
                <a:solidFill>
                  <a:srgbClr val="542804"/>
                </a:solidFill>
                <a:prstDash val="solid"/>
              </a:ln>
              <a:solidFill>
                <a:srgbClr val="542804"/>
              </a:solidFill>
              <a:latin typeface="Monotype Corsiva" pitchFamily="66" charset="0"/>
              <a:cs typeface="Gautami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29077">
            <a:off x="2628732" y="4722049"/>
            <a:ext cx="3792512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Авторы: </a:t>
            </a:r>
            <a:r>
              <a:rPr lang="ru-RU" sz="1700" b="1" i="1" dirty="0" err="1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Клочкова</a:t>
            </a:r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 Нина Валерьевна, </a:t>
            </a:r>
          </a:p>
          <a:p>
            <a:pPr algn="ctr"/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учитель истории и обществознания, </a:t>
            </a:r>
          </a:p>
          <a:p>
            <a:pPr algn="ctr"/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МБОУ СОШ №77;</a:t>
            </a:r>
          </a:p>
          <a:p>
            <a:pPr algn="ctr"/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Гасанова Раиса Викторовна,</a:t>
            </a:r>
          </a:p>
          <a:p>
            <a:pPr algn="ctr"/>
            <a:r>
              <a:rPr lang="ru-RU" sz="1700" b="1" i="1" dirty="0">
                <a:solidFill>
                  <a:srgbClr val="542804"/>
                </a:solidFill>
                <a:latin typeface="Cambria Math" pitchFamily="18" charset="0"/>
                <a:ea typeface="Cambria Math" pitchFamily="18" charset="0"/>
              </a:rPr>
              <a:t>Учитель ОПК, МБОУ СОШ №77</a:t>
            </a:r>
          </a:p>
        </p:txBody>
      </p:sp>
      <p:sp>
        <p:nvSpPr>
          <p:cNvPr id="7" name="Прямоугольник 6"/>
          <p:cNvSpPr/>
          <p:nvPr/>
        </p:nvSpPr>
        <p:spPr>
          <a:xfrm rot="20980181">
            <a:off x="2746746" y="2706480"/>
            <a:ext cx="25074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1905">
                  <a:solidFill>
                    <a:srgbClr val="542804"/>
                  </a:solidFill>
                </a:ln>
                <a:solidFill>
                  <a:srgbClr val="54280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Gautami" pitchFamily="2"/>
              </a:rPr>
              <a:t>Культура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71941a3b8d3cdc098e3c5e86030b4ba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9685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alalaika24.ru/sites/default/files/articles/x_fc9375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88843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09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4018458"/>
          </a:xfrm>
        </p:spPr>
        <p:txBody>
          <a:bodyPr/>
          <a:lstStyle/>
          <a:p>
            <a:r>
              <a:rPr lang="ru-RU" b="1" u="sng" dirty="0">
                <a:latin typeface="Monotype Corsiva" panose="03010101010201010101" pitchFamily="66" charset="0"/>
              </a:rPr>
              <a:t>Патриотизм </a:t>
            </a:r>
            <a:r>
              <a:rPr lang="ru-RU" b="1" dirty="0">
                <a:latin typeface="Monotype Corsiva" panose="03010101010201010101" pitchFamily="66" charset="0"/>
              </a:rPr>
              <a:t>– преданность и любовь к своему отечеству, к своему народу и готовность к любым жертвам и подвигам во имя интересов своей Родины.</a:t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b="1" dirty="0">
                <a:latin typeface="Monotype Corsiva" panose="03010101010201010101" pitchFamily="66" charset="0"/>
              </a:rPr>
              <a:t> 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65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igslide.ru/images/1/264/831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607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247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lh4.googleusercontent.com/proxy/Nizjk6heOfWv2pFaHyK6piBG5LgW4fy1UNuOTOph8VOuE-81Nh-FA0EaErQADD4d2UNYC05lCnbXcx8P=s0-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388296" cy="37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dn01.ru/files/users/images/86/54/8654b0543d83a90b4381a0e454aa7d3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00200"/>
            <a:ext cx="4316288" cy="395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586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media.nsu.ru/culture/DATA/obj3776/PIC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0977"/>
            <a:ext cx="1883544" cy="241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st.depositphotos.com/1657009/1232/v/950/depositphotos_12324985-Initial-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2904257" cy="338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www.ruicon.ru/images/miniatura/Afon-g/2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676294"/>
            <a:ext cx="1712067" cy="3519621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82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Monotype Corsiva" panose="03010101010201010101" pitchFamily="66" charset="0"/>
              </a:rPr>
              <a:t>Миниатюра</a:t>
            </a:r>
            <a:r>
              <a:rPr lang="ru-RU" dirty="0">
                <a:latin typeface="Monotype Corsiva" panose="03010101010201010101" pitchFamily="66" charset="0"/>
              </a:rPr>
              <a:t> (от лат. </a:t>
            </a:r>
            <a:r>
              <a:rPr lang="ru-RU" dirty="0" err="1">
                <a:latin typeface="Monotype Corsiva" panose="03010101010201010101" pitchFamily="66" charset="0"/>
              </a:rPr>
              <a:t>minium</a:t>
            </a:r>
            <a:r>
              <a:rPr lang="ru-RU" dirty="0">
                <a:latin typeface="Monotype Corsiva" panose="03010101010201010101" pitchFamily="66" charset="0"/>
              </a:rPr>
              <a:t> — красные краски, применявшиеся в оформлении рукописных книг) — в изобразительном искусстве живописные, скульптурные и графические произведения малых форм, а также искусство их создания.</a:t>
            </a:r>
          </a:p>
        </p:txBody>
      </p:sp>
    </p:spTree>
    <p:extLst>
      <p:ext uri="{BB962C8B-B14F-4D97-AF65-F5344CB8AC3E}">
        <p14:creationId xmlns:p14="http://schemas.microsoft.com/office/powerpoint/2010/main" val="1391587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930226"/>
          </a:xfrm>
        </p:spPr>
        <p:txBody>
          <a:bodyPr/>
          <a:lstStyle/>
          <a:p>
            <a:r>
              <a:rPr lang="ru-RU" sz="4000" b="1" u="sng" dirty="0">
                <a:latin typeface="Monotype Corsiva" panose="03010101010201010101" pitchFamily="66" charset="0"/>
              </a:rPr>
              <a:t>В 1113 году монахом </a:t>
            </a:r>
            <a:r>
              <a:rPr lang="ru-RU" sz="4000" b="1" u="sng" dirty="0" err="1">
                <a:latin typeface="Monotype Corsiva" panose="03010101010201010101" pitchFamily="66" charset="0"/>
              </a:rPr>
              <a:t>Киево</a:t>
            </a:r>
            <a:r>
              <a:rPr lang="ru-RU" sz="4000" b="1" u="sng" dirty="0">
                <a:latin typeface="Monotype Corsiva" panose="03010101010201010101" pitchFamily="66" charset="0"/>
              </a:rPr>
              <a:t>-Печорского монастыря Нестором была написана летопись «Повесть временных лет».</a:t>
            </a:r>
            <a:r>
              <a:rPr lang="ru-RU" sz="4000" b="1" i="1" dirty="0">
                <a:latin typeface="Monotype Corsiva" panose="03010101010201010101" pitchFamily="66" charset="0"/>
              </a:rPr>
              <a:t> 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pic>
        <p:nvPicPr>
          <p:cNvPr id="10242" name="Picture 2" descr="http://www.art-catalog.ru/data_picture_2016/picture/18/33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2232248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afonru.ru/uploads/news/2012/Nestor/nestor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150864"/>
            <a:ext cx="3301920" cy="470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im1-tub-ru.yandex.net/i?id=2154ec326321586507c9cb734f7c16eb&amp;n=33&amp;h=215&amp;w=2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108" y="2150864"/>
            <a:ext cx="3271496" cy="459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563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954562"/>
          </a:xfrm>
        </p:spPr>
        <p:txBody>
          <a:bodyPr/>
          <a:lstStyle/>
          <a:p>
            <a:br>
              <a:rPr lang="ru-RU" b="1" u="sng" dirty="0">
                <a:latin typeface="Monotype Corsiva" panose="03010101010201010101" pitchFamily="66" charset="0"/>
              </a:rPr>
            </a:br>
            <a:r>
              <a:rPr lang="ru-RU" sz="4800" b="1" dirty="0">
                <a:latin typeface="Monotype Corsiva" panose="03010101010201010101" pitchFamily="66" charset="0"/>
              </a:rPr>
              <a:t>Через все произведения красной нитью проходит идея величия Руси, ее особой роли в христианском мире.</a:t>
            </a: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302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Деревянное зодчество</a:t>
            </a:r>
          </a:p>
        </p:txBody>
      </p:sp>
      <p:pic>
        <p:nvPicPr>
          <p:cNvPr id="3" name="Picture 16" descr="terem_tver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124744"/>
            <a:ext cx="4404025" cy="2592288"/>
          </a:xfrm>
          <a:prstGeom prst="rect">
            <a:avLst/>
          </a:prstGeom>
          <a:ln w="762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1266" name="Picture 2" descr="http://el-ab.ru/foto2.png?i=35505&amp;k=derevyannoe-zodchestvo-drevnej-rusi-fot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08403"/>
            <a:ext cx="3452065" cy="2592289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7313" y="3895085"/>
            <a:ext cx="4032448" cy="2688277"/>
          </a:xfrm>
          <a:prstGeom prst="rect">
            <a:avLst/>
          </a:prstGeom>
          <a:noFill/>
          <a:ln w="57150">
            <a:solidFill>
              <a:srgbClr val="542804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3856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iliconvalleyventurefunds.com/photo/56b17f149bb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369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/>
          <a:lstStyle/>
          <a:p>
            <a:br>
              <a:rPr lang="ru-RU" sz="6000" b="1" u="sng" dirty="0">
                <a:latin typeface="Monotype Corsiva" pitchFamily="66" charset="0"/>
              </a:rPr>
            </a:br>
            <a:r>
              <a:rPr lang="ru-RU" sz="6000" b="1" u="sng" dirty="0">
                <a:latin typeface="Monotype Corsiva" pitchFamily="66" charset="0"/>
              </a:rPr>
              <a:t>Проблема: Можно ли считать культуру Древней Руси самобытной?</a:t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b="1" dirty="0">
                <a:latin typeface="Monotype Corsiva" pitchFamily="66" charset="0"/>
              </a:rPr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>
                <a:latin typeface="Monotype Corsiva" pitchFamily="66" charset="0"/>
              </a:rPr>
              <a:t>София Византийская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8680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6600">
                <a:latin typeface="Monotype Corsiva" pitchFamily="66" charset="0"/>
              </a:rPr>
              <a:t>София Киевская</a:t>
            </a:r>
            <a:endParaRPr lang="ru-RU" sz="6600" dirty="0">
              <a:latin typeface="Monotype Corsiva" pitchFamily="66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501122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504" y="285728"/>
            <a:ext cx="8477309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>
                <a:latin typeface="Monotype Corsiva" pitchFamily="66" charset="0"/>
              </a:rPr>
              <a:t>Изобразительное искусство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357430"/>
            <a:ext cx="5786478" cy="432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00108"/>
            <a:ext cx="778674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Фреска</a:t>
            </a:r>
            <a:r>
              <a:rPr lang="ru-RU" sz="32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- техника живописи красками по свежей, сырой штукатурке, которая при высыхании образует тончайшую пленку, делающую фреску долговечной.</a:t>
            </a:r>
            <a:endParaRPr lang="ru-RU" sz="3200" dirty="0">
              <a:latin typeface="Monotype Corsiva" pitchFamily="66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Мозаика</a:t>
            </a:r>
            <a:r>
              <a:rPr lang="ru-RU" sz="32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– картина из вдавленных в сырую штукатурку стекловидных камешков.</a:t>
            </a:r>
            <a:endParaRPr lang="ru-RU" sz="3200" dirty="0">
              <a:latin typeface="Monotype Corsiva" pitchFamily="66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Иконопись</a:t>
            </a:r>
            <a:r>
              <a:rPr lang="ru-RU" sz="3200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-</a:t>
            </a:r>
            <a:r>
              <a:rPr lang="ru-RU" sz="3200" dirty="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это искусство изображения святых по строго определенным канонам.</a:t>
            </a:r>
            <a:endParaRPr lang="ru-RU" sz="3200" dirty="0"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iapress.ru/images/news/2010/07/22/9237_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61384" y="332657"/>
            <a:ext cx="385908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ravoslavie.ru/sas/image/101300/130018.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027" y="332656"/>
            <a:ext cx="4696297" cy="340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ravmir.ru/wp-content/uploads/2013/04/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078213"/>
            <a:ext cx="5221142" cy="371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abng.ru/art/c/cavallin/mosaic/2scene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67" y="3120398"/>
            <a:ext cx="3596953" cy="363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900igr.net/up/datas/71359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18140" cy="646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425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err="1">
                <a:latin typeface="Monotype Corsiva" panose="03010101010201010101" pitchFamily="66" charset="0"/>
              </a:rPr>
              <a:t>Синквейн</a:t>
            </a:r>
            <a:endParaRPr lang="ru-RU" sz="6600" b="1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Культура.</a:t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Античная, русская.</a:t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Просвещает, развивает, совершенствует.</a:t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Культура всегда появляется из бескультурья.</a:t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Творчество.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53136" y="1571612"/>
            <a:ext cx="4690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Культура</a:t>
            </a:r>
          </a:p>
          <a:p>
            <a:pPr algn="ctr"/>
            <a:r>
              <a:rPr lang="ru-RU" sz="2400" b="1" dirty="0">
                <a:latin typeface="Monotype Corsiva" pitchFamily="66" charset="0"/>
              </a:rPr>
              <a:t> Материальная, нравственная! Воспитывает, учит, совершенствует</a:t>
            </a:r>
          </a:p>
          <a:p>
            <a:pPr algn="ctr"/>
            <a:r>
              <a:rPr lang="ru-RU" sz="2400" b="1" dirty="0">
                <a:latin typeface="Monotype Corsiva" pitchFamily="66" charset="0"/>
              </a:rPr>
              <a:t> Культура – историческая память человечества! </a:t>
            </a:r>
          </a:p>
          <a:p>
            <a:pPr algn="ctr"/>
            <a:r>
              <a:rPr lang="ru-RU" sz="2400" b="1" dirty="0">
                <a:latin typeface="Monotype Corsiva" pitchFamily="66" charset="0"/>
              </a:rPr>
              <a:t>Наследие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4820" y="4725144"/>
            <a:ext cx="56475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1" dirty="0">
                <a:solidFill>
                  <a:srgbClr val="000000"/>
                </a:solidFill>
                <a:latin typeface="Monotype Corsiva" pitchFamily="66" charset="0"/>
              </a:rPr>
              <a:t>Культура – </a:t>
            </a:r>
          </a:p>
          <a:p>
            <a:pPr algn="ctr" fontAlgn="base"/>
            <a:r>
              <a:rPr lang="ru-RU" sz="2400" b="1" i="1" dirty="0">
                <a:solidFill>
                  <a:srgbClr val="000000"/>
                </a:solidFill>
                <a:latin typeface="Monotype Corsiva" pitchFamily="66" charset="0"/>
              </a:rPr>
              <a:t>Древнерусская, богатая</a:t>
            </a:r>
            <a:r>
              <a:rPr lang="ru-RU" sz="2400" b="1" i="1">
                <a:solidFill>
                  <a:srgbClr val="000000"/>
                </a:solidFill>
                <a:latin typeface="Monotype Corsiva" pitchFamily="66" charset="0"/>
              </a:rPr>
              <a:t>, самобытная</a:t>
            </a:r>
            <a:endParaRPr lang="ru-RU" sz="2400" b="1" i="1" dirty="0">
              <a:solidFill>
                <a:srgbClr val="000000"/>
              </a:solidFill>
              <a:latin typeface="Monotype Corsiva" pitchFamily="66" charset="0"/>
            </a:endParaRPr>
          </a:p>
          <a:p>
            <a:pPr algn="ctr" fontAlgn="base"/>
            <a:r>
              <a:rPr lang="ru-RU" sz="2400" b="1" i="1" dirty="0">
                <a:solidFill>
                  <a:srgbClr val="000000"/>
                </a:solidFill>
                <a:latin typeface="Monotype Corsiva" pitchFamily="66" charset="0"/>
              </a:rPr>
              <a:t>Восхищает, учит, воспитывает </a:t>
            </a:r>
          </a:p>
          <a:p>
            <a:pPr algn="ctr" fontAlgn="base"/>
            <a:r>
              <a:rPr lang="ru-RU" sz="2400" b="1" i="1" dirty="0">
                <a:solidFill>
                  <a:srgbClr val="000000"/>
                </a:solidFill>
                <a:latin typeface="Monotype Corsiva" pitchFamily="66" charset="0"/>
              </a:rPr>
              <a:t>Я люблю, хочу знать эту культуру, изучаю</a:t>
            </a:r>
          </a:p>
          <a:p>
            <a:pPr algn="ctr" fontAlgn="base"/>
            <a:r>
              <a:rPr lang="ru-RU" sz="2400" b="1" i="1" dirty="0">
                <a:solidFill>
                  <a:srgbClr val="000000"/>
                </a:solidFill>
                <a:latin typeface="Monotype Corsiva" pitchFamily="66" charset="0"/>
              </a:rPr>
              <a:t>Гордость</a:t>
            </a:r>
            <a:endParaRPr lang="ru-RU" sz="2400" b="0" i="0" dirty="0">
              <a:solidFill>
                <a:srgbClr val="000000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743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859216" cy="3672408"/>
          </a:xfrm>
        </p:spPr>
        <p:txBody>
          <a:bodyPr/>
          <a:lstStyle/>
          <a:p>
            <a:r>
              <a:rPr lang="ru-RU" sz="6000" b="1" u="sng" dirty="0">
                <a:latin typeface="Monotype Corsiva" panose="03010101010201010101" pitchFamily="66" charset="0"/>
              </a:rPr>
              <a:t>Культура</a:t>
            </a:r>
            <a:r>
              <a:rPr lang="ru-RU" sz="6000" u="sng" dirty="0">
                <a:latin typeface="Monotype Corsiva" panose="03010101010201010101" pitchFamily="66" charset="0"/>
              </a:rPr>
              <a:t> </a:t>
            </a:r>
            <a:r>
              <a:rPr lang="ru-RU" sz="6000" dirty="0">
                <a:latin typeface="Monotype Corsiva" panose="03010101010201010101" pitchFamily="66" charset="0"/>
              </a:rPr>
              <a:t>- </a:t>
            </a:r>
            <a:r>
              <a:rPr lang="ru-RU" sz="6000" b="1" dirty="0">
                <a:latin typeface="Monotype Corsiva" panose="03010101010201010101" pitchFamily="66" charset="0"/>
              </a:rPr>
              <a:t>совокупность созданных обществом материальных и духовных ценностей.</a:t>
            </a:r>
            <a:br>
              <a:rPr lang="ru-RU" sz="6000" dirty="0">
                <a:latin typeface="Monotype Corsiva" panose="03010101010201010101" pitchFamily="66" charset="0"/>
              </a:rPr>
            </a:br>
            <a:endParaRPr lang="ru-RU" sz="60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Особенности культуры Древней Руси</a:t>
            </a:r>
          </a:p>
        </p:txBody>
      </p:sp>
      <p:sp>
        <p:nvSpPr>
          <p:cNvPr id="3" name="Овал 2"/>
          <p:cNvSpPr/>
          <p:nvPr/>
        </p:nvSpPr>
        <p:spPr>
          <a:xfrm>
            <a:off x="2628156" y="910531"/>
            <a:ext cx="3744416" cy="288032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Культура Древней Руси</a:t>
            </a:r>
          </a:p>
        </p:txBody>
      </p:sp>
      <p:sp>
        <p:nvSpPr>
          <p:cNvPr id="4" name="Овал 3"/>
          <p:cNvSpPr/>
          <p:nvPr/>
        </p:nvSpPr>
        <p:spPr>
          <a:xfrm>
            <a:off x="2919288" y="4714751"/>
            <a:ext cx="3467100" cy="1752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Наследие восточных славян, язычество</a:t>
            </a:r>
          </a:p>
        </p:txBody>
      </p:sp>
      <p:sp>
        <p:nvSpPr>
          <p:cNvPr id="5" name="Овал 4"/>
          <p:cNvSpPr/>
          <p:nvPr/>
        </p:nvSpPr>
        <p:spPr>
          <a:xfrm>
            <a:off x="5669915" y="3348112"/>
            <a:ext cx="3467100" cy="1752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Культура неславянских народов и соседей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86444" y="3501008"/>
            <a:ext cx="3467100" cy="1752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Культура Византии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847840" y="6934200"/>
            <a:ext cx="1400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000240" y="7086600"/>
            <a:ext cx="1400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925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>
                <a:latin typeface="Monotype Corsiva" panose="03010101010201010101" pitchFamily="66" charset="0"/>
              </a:rPr>
              <a:t>Двоеверие</a:t>
            </a:r>
          </a:p>
        </p:txBody>
      </p:sp>
      <p:pic>
        <p:nvPicPr>
          <p:cNvPr id="1030" name="Picture 6" descr="http://s1.thingpic.com/images/Fc/QzfLcNaePHDzpfz8VgDpAzd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71" y="1417638"/>
            <a:ext cx="8774882" cy="532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928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ru-RU" b="1" u="sng" dirty="0"/>
              <a:t>Христианство и славянская письменность. Устное народное творчество.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168" y="1963452"/>
            <a:ext cx="3059832" cy="458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68" y="2276872"/>
            <a:ext cx="5715000" cy="312420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335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8.alphacoders.com/377/3778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562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496944" cy="3154362"/>
          </a:xfrm>
        </p:spPr>
        <p:txBody>
          <a:bodyPr/>
          <a:lstStyle/>
          <a:p>
            <a:r>
              <a:rPr lang="ru-RU" b="1" i="1" dirty="0">
                <a:latin typeface="Monotype Corsiva" panose="03010101010201010101" pitchFamily="66" charset="0"/>
              </a:rPr>
              <a:t> Вы постойте-ка  за веру, за отечество,</a:t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b="1" i="1" dirty="0">
                <a:latin typeface="Monotype Corsiva" panose="03010101010201010101" pitchFamily="66" charset="0"/>
              </a:rPr>
              <a:t>           Вы постойте-ка за славный стольный Киев-град.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5229200"/>
            <a:ext cx="5050165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чем своеобразие русских былин?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47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sz="5400" b="1" dirty="0"/>
              <a:t>Своеобразие русских былин:</a:t>
            </a:r>
            <a:br>
              <a:rPr lang="ru-RU" sz="5400" b="1" dirty="0"/>
            </a:br>
            <a:br>
              <a:rPr lang="ru-RU" sz="5400" b="1" dirty="0"/>
            </a:br>
            <a:r>
              <a:rPr lang="ru-RU" sz="4000" dirty="0"/>
              <a:t>1.</a:t>
            </a:r>
            <a:r>
              <a:rPr lang="ru-RU" sz="4000" b="1" dirty="0"/>
              <a:t>Основная идея былин – защита русской земли от врагов.</a:t>
            </a:r>
            <a:br>
              <a:rPr lang="ru-RU" sz="4000" dirty="0"/>
            </a:br>
            <a:r>
              <a:rPr lang="ru-RU" sz="4000" dirty="0"/>
              <a:t>2.</a:t>
            </a:r>
            <a:r>
              <a:rPr lang="ru-RU" sz="4000" b="1" dirty="0"/>
              <a:t>Освобождение своей земли.</a:t>
            </a:r>
            <a:br>
              <a:rPr lang="ru-RU" sz="4000" dirty="0"/>
            </a:br>
            <a:r>
              <a:rPr lang="ru-RU" sz="4000" dirty="0"/>
              <a:t>3.</a:t>
            </a:r>
            <a:r>
              <a:rPr lang="ru-RU" sz="4000" b="1" dirty="0"/>
              <a:t>Отсутствует тема борьбы за славу и богатство.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64288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6633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361</Words>
  <Application>Microsoft Office PowerPoint</Application>
  <PresentationFormat>Экран (4:3)</PresentationFormat>
  <Paragraphs>42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Monotype Corsiva</vt:lpstr>
      <vt:lpstr>Times New Roman</vt:lpstr>
      <vt:lpstr>Тема Office</vt:lpstr>
      <vt:lpstr>Презентация PowerPoint</vt:lpstr>
      <vt:lpstr> Проблема: Можно ли считать культуру Древней Руси самобытной?   </vt:lpstr>
      <vt:lpstr>Культура - совокупность созданных обществом материальных и духовных ценностей. </vt:lpstr>
      <vt:lpstr>Особенности культуры Древней Руси</vt:lpstr>
      <vt:lpstr>Двоеверие</vt:lpstr>
      <vt:lpstr>Христианство и славянская письменность. Устное народное творчество.</vt:lpstr>
      <vt:lpstr>Презентация PowerPoint</vt:lpstr>
      <vt:lpstr> Вы постойте-ка  за веру, за отечество,            Вы постойте-ка за славный стольный Киев-град.</vt:lpstr>
      <vt:lpstr>Своеобразие русских былин:  1.Основная идея былин – защита русской земли от врагов. 2.Освобождение своей земли. 3.Отсутствует тема борьбы за славу и богатство. </vt:lpstr>
      <vt:lpstr>Презентация PowerPoint</vt:lpstr>
      <vt:lpstr>Патриотизм – преданность и любовь к своему отечеству, к своему народу и готовность к любым жертвам и подвигам во имя интересов своей Родины.   </vt:lpstr>
      <vt:lpstr>Презентация PowerPoint</vt:lpstr>
      <vt:lpstr>Презентация PowerPoint</vt:lpstr>
      <vt:lpstr>Презентация PowerPoint</vt:lpstr>
      <vt:lpstr>Миниатюра (от лат. minium — красные краски, применявшиеся в оформлении рукописных книг) — в изобразительном искусстве живописные, скульптурные и графические произведения малых форм, а также искусство их создания.</vt:lpstr>
      <vt:lpstr>В 1113 году монахом Киево-Печорского монастыря Нестором была написана летопись «Повесть временных лет». </vt:lpstr>
      <vt:lpstr> Через все произведения красной нитью проходит идея величия Руси, ее особой роли в христианском мире.  </vt:lpstr>
      <vt:lpstr>Деревянное зодчество</vt:lpstr>
      <vt:lpstr>Презентация PowerPoint</vt:lpstr>
      <vt:lpstr>София Византийская</vt:lpstr>
      <vt:lpstr>София Киевская</vt:lpstr>
      <vt:lpstr>Презентация PowerPoint</vt:lpstr>
      <vt:lpstr>Изобразительное искусство</vt:lpstr>
      <vt:lpstr>Презентация PowerPoint</vt:lpstr>
      <vt:lpstr>Презентация PowerPoint</vt:lpstr>
      <vt:lpstr>Презентация PowerPoint</vt:lpstr>
      <vt:lpstr>Синквейн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Татьяна Перегудова</cp:lastModifiedBy>
  <cp:revision>63</cp:revision>
  <dcterms:created xsi:type="dcterms:W3CDTF">2016-01-18T19:20:57Z</dcterms:created>
  <dcterms:modified xsi:type="dcterms:W3CDTF">2023-04-11T07:44:10Z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568978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