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9" r:id="rId8"/>
    <p:sldId id="270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2BF"/>
    <a:srgbClr val="C5B89D"/>
    <a:srgbClr val="E0A8A6"/>
    <a:srgbClr val="BE7C7C"/>
    <a:srgbClr val="CA2C17"/>
    <a:srgbClr val="C82D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CEB4E-85FE-4DFB-9056-D60C7C56A4B0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D364B-5F5D-487A-8367-BEC820D6E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297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CEB4E-85FE-4DFB-9056-D60C7C56A4B0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D364B-5F5D-487A-8367-BEC820D6E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16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CEB4E-85FE-4DFB-9056-D60C7C56A4B0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D364B-5F5D-487A-8367-BEC820D6E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269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CEB4E-85FE-4DFB-9056-D60C7C56A4B0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D364B-5F5D-487A-8367-BEC820D6E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855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CEB4E-85FE-4DFB-9056-D60C7C56A4B0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D364B-5F5D-487A-8367-BEC820D6E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192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CEB4E-85FE-4DFB-9056-D60C7C56A4B0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D364B-5F5D-487A-8367-BEC820D6E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85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CEB4E-85FE-4DFB-9056-D60C7C56A4B0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D364B-5F5D-487A-8367-BEC820D6E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813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CEB4E-85FE-4DFB-9056-D60C7C56A4B0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D364B-5F5D-487A-8367-BEC820D6E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141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CEB4E-85FE-4DFB-9056-D60C7C56A4B0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D364B-5F5D-487A-8367-BEC820D6E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169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CEB4E-85FE-4DFB-9056-D60C7C56A4B0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D364B-5F5D-487A-8367-BEC820D6E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226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CEB4E-85FE-4DFB-9056-D60C7C56A4B0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D364B-5F5D-487A-8367-BEC820D6E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624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CEB4E-85FE-4DFB-9056-D60C7C56A4B0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6D364B-5F5D-487A-8367-BEC820D6E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668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264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947080" y="1815153"/>
            <a:ext cx="8720920" cy="2265528"/>
          </a:xfrm>
          <a:prstGeom prst="rect">
            <a:avLst/>
          </a:prstGeom>
          <a:solidFill>
            <a:srgbClr val="E6E2BF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Тот, кто хочет много знать, должен         все постигать! 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57518" y="2894152"/>
            <a:ext cx="13693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сам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970702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264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947080" y="1815153"/>
            <a:ext cx="8720920" cy="2265528"/>
          </a:xfrm>
          <a:prstGeom prst="rect">
            <a:avLst/>
          </a:prstGeom>
          <a:solidFill>
            <a:srgbClr val="E6E2B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12, 18, 24, 100, 16, 4, 8, 28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05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0" cy="685264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844721" y="1944545"/>
            <a:ext cx="8502555" cy="3302759"/>
          </a:xfrm>
          <a:prstGeom prst="rect">
            <a:avLst/>
          </a:prstGeom>
          <a:solidFill>
            <a:srgbClr val="E6E2B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ru-RU" sz="4800" dirty="0">
                <a:solidFill>
                  <a:schemeClr val="tx1"/>
                </a:solidFill>
              </a:rPr>
              <a:t>15:х=5 (</a:t>
            </a:r>
            <a:r>
              <a:rPr lang="ru-RU" sz="4800" dirty="0">
                <a:solidFill>
                  <a:srgbClr val="CA2C17"/>
                </a:solidFill>
              </a:rPr>
              <a:t>М</a:t>
            </a:r>
            <a:r>
              <a:rPr lang="ru-RU" sz="4800" dirty="0">
                <a:solidFill>
                  <a:schemeClr val="tx1"/>
                </a:solidFill>
              </a:rPr>
              <a:t>)                 </a:t>
            </a:r>
            <a:r>
              <a:rPr lang="ru-RU" sz="4800" dirty="0" smtClean="0">
                <a:solidFill>
                  <a:schemeClr val="tx1"/>
                </a:solidFill>
              </a:rPr>
              <a:t>х+38=104 (</a:t>
            </a:r>
            <a:r>
              <a:rPr lang="ru-RU" sz="4800" dirty="0" smtClean="0">
                <a:solidFill>
                  <a:srgbClr val="CA2C17"/>
                </a:solidFill>
              </a:rPr>
              <a:t>Е</a:t>
            </a:r>
            <a:r>
              <a:rPr lang="ru-RU" sz="4800" dirty="0" smtClean="0">
                <a:solidFill>
                  <a:schemeClr val="tx1"/>
                </a:solidFill>
              </a:rPr>
              <a:t>)</a:t>
            </a:r>
            <a:endParaRPr lang="ru-RU" sz="48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4800" dirty="0" smtClean="0">
                <a:solidFill>
                  <a:schemeClr val="tx1"/>
                </a:solidFill>
              </a:rPr>
              <a:t>24:х=3 (</a:t>
            </a:r>
            <a:r>
              <a:rPr lang="ru-RU" sz="4800" dirty="0">
                <a:solidFill>
                  <a:srgbClr val="CA2C17"/>
                </a:solidFill>
              </a:rPr>
              <a:t>Л</a:t>
            </a:r>
            <a:r>
              <a:rPr lang="ru-RU" sz="4800" dirty="0">
                <a:solidFill>
                  <a:schemeClr val="tx1"/>
                </a:solidFill>
              </a:rPr>
              <a:t>)                  114-х=77 (</a:t>
            </a:r>
            <a:r>
              <a:rPr lang="ru-RU" sz="4800" dirty="0">
                <a:solidFill>
                  <a:srgbClr val="CA2C17"/>
                </a:solidFill>
              </a:rPr>
              <a:t>И</a:t>
            </a:r>
            <a:r>
              <a:rPr lang="ru-RU" sz="4800" dirty="0">
                <a:solidFill>
                  <a:schemeClr val="tx1"/>
                </a:solidFill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ru-RU" sz="4800" dirty="0">
                <a:solidFill>
                  <a:schemeClr val="tx1"/>
                </a:solidFill>
              </a:rPr>
              <a:t>х·7=14 (</a:t>
            </a:r>
            <a:r>
              <a:rPr lang="ru-RU" sz="4800" dirty="0">
                <a:solidFill>
                  <a:srgbClr val="C82D13"/>
                </a:solidFill>
              </a:rPr>
              <a:t>Д</a:t>
            </a:r>
            <a:r>
              <a:rPr lang="ru-RU" sz="4800" dirty="0">
                <a:solidFill>
                  <a:schemeClr val="tx1"/>
                </a:solidFill>
              </a:rPr>
              <a:t>)                 </a:t>
            </a:r>
            <a:r>
              <a:rPr lang="ru-RU" sz="4800" dirty="0" smtClean="0">
                <a:solidFill>
                  <a:schemeClr val="tx1"/>
                </a:solidFill>
              </a:rPr>
              <a:t>  </a:t>
            </a:r>
            <a:r>
              <a:rPr lang="ru-RU" sz="4800" dirty="0">
                <a:solidFill>
                  <a:schemeClr val="tx1"/>
                </a:solidFill>
              </a:rPr>
              <a:t>х-38=97 </a:t>
            </a:r>
            <a:r>
              <a:rPr lang="ru-RU" sz="4800" dirty="0" smtClean="0">
                <a:solidFill>
                  <a:schemeClr val="tx1"/>
                </a:solidFill>
              </a:rPr>
              <a:t> (</a:t>
            </a:r>
            <a:r>
              <a:rPr lang="ru-RU" sz="4800" dirty="0">
                <a:solidFill>
                  <a:srgbClr val="CA2C17"/>
                </a:solidFill>
              </a:rPr>
              <a:t>О</a:t>
            </a:r>
            <a:r>
              <a:rPr lang="ru-RU" sz="4800" dirty="0">
                <a:solidFill>
                  <a:schemeClr val="tx1"/>
                </a:solidFill>
              </a:rPr>
              <a:t>)</a:t>
            </a:r>
          </a:p>
          <a:p>
            <a:pPr algn="ctr"/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82452" y="790463"/>
            <a:ext cx="4965512" cy="724438"/>
          </a:xfrm>
          <a:prstGeom prst="rect">
            <a:avLst/>
          </a:prstGeom>
          <a:solidFill>
            <a:srgbClr val="E6E2B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CA2C17"/>
                </a:solidFill>
              </a:rPr>
              <a:t>Д Е Л И М О Е</a:t>
            </a:r>
            <a:endParaRPr lang="ru-RU" sz="5400" dirty="0">
              <a:solidFill>
                <a:srgbClr val="CA2C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371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264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75731" y="1470583"/>
            <a:ext cx="10097069" cy="2836803"/>
          </a:xfrm>
          <a:prstGeom prst="rect">
            <a:avLst/>
          </a:prstGeom>
          <a:solidFill>
            <a:srgbClr val="E6E2B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Тема: Решение </a:t>
            </a:r>
            <a:r>
              <a:rPr lang="ru-RU" sz="5400" dirty="0">
                <a:solidFill>
                  <a:schemeClr val="tx1"/>
                </a:solidFill>
              </a:rPr>
              <a:t>уравнений на нахождение неизвестного делимого</a:t>
            </a:r>
          </a:p>
        </p:txBody>
      </p:sp>
    </p:spTree>
    <p:extLst>
      <p:ext uri="{BB962C8B-B14F-4D97-AF65-F5344CB8AC3E}">
        <p14:creationId xmlns:p14="http://schemas.microsoft.com/office/powerpoint/2010/main" val="318275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264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59976" y="1359848"/>
            <a:ext cx="8720920" cy="3075673"/>
          </a:xfrm>
          <a:prstGeom prst="rect">
            <a:avLst/>
          </a:prstGeom>
          <a:solidFill>
            <a:srgbClr val="E6E2B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План:</a:t>
            </a:r>
          </a:p>
          <a:p>
            <a:r>
              <a:rPr lang="ru-RU" sz="5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·</a:t>
            </a:r>
            <a:r>
              <a:rPr lang="ru-RU" sz="5400" dirty="0" smtClean="0">
                <a:solidFill>
                  <a:schemeClr val="tx1"/>
                </a:solidFill>
              </a:rPr>
              <a:t>Узнаем</a:t>
            </a:r>
            <a:r>
              <a:rPr lang="ru-RU" sz="5400" dirty="0">
                <a:solidFill>
                  <a:schemeClr val="tx1"/>
                </a:solidFill>
              </a:rPr>
              <a:t>…</a:t>
            </a:r>
          </a:p>
          <a:p>
            <a:r>
              <a:rPr lang="ru-RU" sz="5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·</a:t>
            </a:r>
            <a:r>
              <a:rPr lang="ru-RU" sz="5400" dirty="0" smtClean="0">
                <a:solidFill>
                  <a:schemeClr val="tx1"/>
                </a:solidFill>
              </a:rPr>
              <a:t>Научимся</a:t>
            </a:r>
            <a:r>
              <a:rPr lang="ru-RU" sz="5400" dirty="0">
                <a:solidFill>
                  <a:schemeClr val="tx1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4050446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264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52901" y="1218051"/>
            <a:ext cx="10686197" cy="4416543"/>
          </a:xfrm>
          <a:prstGeom prst="rect">
            <a:avLst/>
          </a:prstGeom>
          <a:solidFill>
            <a:srgbClr val="E6E2B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План:</a:t>
            </a:r>
          </a:p>
          <a:p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·</a:t>
            </a:r>
            <a:r>
              <a:rPr lang="ru-RU" sz="4800" dirty="0" smtClean="0">
                <a:solidFill>
                  <a:schemeClr val="tx1"/>
                </a:solidFill>
              </a:rPr>
              <a:t>Узнаем</a:t>
            </a:r>
            <a:r>
              <a:rPr lang="ru-RU" sz="4800" dirty="0">
                <a:solidFill>
                  <a:schemeClr val="tx1"/>
                </a:solidFill>
              </a:rPr>
              <a:t>, что число, которое делят, называется </a:t>
            </a:r>
            <a:r>
              <a:rPr lang="ru-RU" sz="4800" dirty="0" smtClean="0">
                <a:solidFill>
                  <a:schemeClr val="tx1"/>
                </a:solidFill>
              </a:rPr>
              <a:t>делимым.</a:t>
            </a:r>
            <a:endParaRPr lang="ru-RU" sz="4800" dirty="0">
              <a:solidFill>
                <a:schemeClr val="tx1"/>
              </a:solidFill>
            </a:endParaRPr>
          </a:p>
          <a:p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·</a:t>
            </a:r>
            <a:r>
              <a:rPr lang="ru-RU" sz="4800" dirty="0" smtClean="0">
                <a:solidFill>
                  <a:schemeClr val="tx1"/>
                </a:solidFill>
              </a:rPr>
              <a:t>Научимся </a:t>
            </a:r>
            <a:r>
              <a:rPr lang="ru-RU" sz="4800" dirty="0">
                <a:solidFill>
                  <a:schemeClr val="tx1"/>
                </a:solidFill>
              </a:rPr>
              <a:t>решать уравнения, в которых нужно найти неизвестное делимое</a:t>
            </a:r>
          </a:p>
        </p:txBody>
      </p:sp>
    </p:spTree>
    <p:extLst>
      <p:ext uri="{BB962C8B-B14F-4D97-AF65-F5344CB8AC3E}">
        <p14:creationId xmlns:p14="http://schemas.microsoft.com/office/powerpoint/2010/main" val="244124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2646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7565920"/>
              </p:ext>
            </p:extLst>
          </p:nvPr>
        </p:nvGraphicFramePr>
        <p:xfrm>
          <a:off x="524682" y="652643"/>
          <a:ext cx="7568441" cy="55473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3427246"/>
                <a:gridCol w="4141195"/>
              </a:tblGrid>
              <a:tr h="28332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Вариант </a:t>
                      </a:r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I                                       </a:t>
                      </a:r>
                      <a:endParaRPr lang="tt-RU" sz="3200" b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r>
                        <a:rPr lang="en-US" sz="3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</a:t>
                      </a:r>
                      <a:r>
                        <a:rPr lang="ru-RU" sz="3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. 24:х=8</a:t>
                      </a:r>
                      <a:r>
                        <a:rPr lang="en-US" sz="3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                                      </a:t>
                      </a:r>
                      <a:endParaRPr lang="ru-RU" sz="3200" b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r>
                        <a:rPr lang="ru-RU" sz="3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    Х=24:8</a:t>
                      </a:r>
                    </a:p>
                    <a:p>
                      <a:r>
                        <a:rPr lang="ru-RU" sz="3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   </a:t>
                      </a:r>
                      <a:r>
                        <a:rPr lang="ru-RU" sz="3200" b="0" dirty="0" smtClean="0">
                          <a:solidFill>
                            <a:srgbClr val="E0A8A6"/>
                          </a:solidFill>
                          <a:latin typeface="+mn-lt"/>
                        </a:rPr>
                        <a:t> </a:t>
                      </a:r>
                      <a:r>
                        <a:rPr lang="ru-RU" sz="3200" b="0" u="sng" dirty="0" smtClean="0">
                          <a:solidFill>
                            <a:schemeClr val="tx1"/>
                          </a:solidFill>
                          <a:latin typeface="+mn-lt"/>
                        </a:rPr>
                        <a:t>Х=3</a:t>
                      </a:r>
                      <a:endParaRPr lang="ru-RU" sz="3200" b="0" u="sng" dirty="0" smtClean="0">
                        <a:solidFill>
                          <a:srgbClr val="E0A8A6"/>
                        </a:solidFill>
                        <a:latin typeface="+mn-lt"/>
                      </a:endParaRPr>
                    </a:p>
                    <a:p>
                      <a:r>
                        <a:rPr lang="ru-RU" sz="3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    24:3=8</a:t>
                      </a:r>
                    </a:p>
                    <a:p>
                      <a:r>
                        <a:rPr lang="ru-RU" sz="3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          8=8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2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Вариант </a:t>
                      </a:r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II                                       </a:t>
                      </a:r>
                      <a:endParaRPr lang="ru-RU" sz="3200" b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0" indent="0">
                        <a:buNone/>
                      </a:pPr>
                      <a:r>
                        <a:rPr lang="ru-RU" sz="3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1. 32:х=4</a:t>
                      </a:r>
                      <a:endParaRPr lang="tt-RU" sz="3200" b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US" sz="3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   </a:t>
                      </a:r>
                      <a:r>
                        <a:rPr lang="tt-RU" sz="3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х=32:4 </a:t>
                      </a:r>
                    </a:p>
                    <a:p>
                      <a:pPr marL="0" indent="0">
                        <a:buNone/>
                      </a:pPr>
                      <a:r>
                        <a:rPr lang="tt-RU" sz="3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   х=8</a:t>
                      </a:r>
                    </a:p>
                    <a:p>
                      <a:pPr marL="0" indent="0">
                        <a:buNone/>
                      </a:pPr>
                      <a:r>
                        <a:rPr lang="tt-RU" sz="3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   32:8=4</a:t>
                      </a:r>
                    </a:p>
                    <a:p>
                      <a:pPr marL="0" indent="0">
                        <a:buNone/>
                      </a:pPr>
                      <a:r>
                        <a:rPr lang="tt-RU" sz="3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         4=4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2BF"/>
                    </a:solidFill>
                  </a:tcPr>
                </a:tc>
              </a:tr>
              <a:tr h="2516701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2. х:7=4</a:t>
                      </a:r>
                    </a:p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    х=7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·4</a:t>
                      </a:r>
                    </a:p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ru-RU" sz="3200" u="sng" dirty="0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х=28</a:t>
                      </a:r>
                    </a:p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    28:7=4</a:t>
                      </a:r>
                    </a:p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          4=4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2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х:6=3</a:t>
                      </a:r>
                    </a:p>
                    <a:p>
                      <a:r>
                        <a:rPr lang="tt-RU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х=6</a:t>
                      </a:r>
                      <a:r>
                        <a:rPr lang="tt-RU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·3</a:t>
                      </a:r>
                    </a:p>
                    <a:p>
                      <a:r>
                        <a:rPr lang="tt-RU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   х=18</a:t>
                      </a:r>
                    </a:p>
                    <a:p>
                      <a:r>
                        <a:rPr lang="tt-RU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  18:6=3</a:t>
                      </a:r>
                    </a:p>
                    <a:p>
                      <a:r>
                        <a:rPr lang="tt-RU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       3=3</a:t>
                      </a:r>
                      <a:endParaRPr lang="ru-RU" sz="3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2BF"/>
                    </a:solidFill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8388824" y="4981920"/>
            <a:ext cx="3507474" cy="1738730"/>
          </a:xfrm>
          <a:prstGeom prst="rect">
            <a:avLst/>
          </a:prstGeom>
          <a:solidFill>
            <a:srgbClr val="E6E2BF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</a:rPr>
              <a:t>Если </a:t>
            </a:r>
            <a:r>
              <a:rPr lang="ru-RU" sz="2400" dirty="0">
                <a:solidFill>
                  <a:schemeClr val="tx1"/>
                </a:solidFill>
              </a:rPr>
              <a:t>верно решено – «5»</a:t>
            </a:r>
          </a:p>
          <a:p>
            <a:r>
              <a:rPr lang="ru-RU" sz="2400" dirty="0">
                <a:solidFill>
                  <a:schemeClr val="tx1"/>
                </a:solidFill>
              </a:rPr>
              <a:t>Есть одна ошибка – «4»</a:t>
            </a:r>
          </a:p>
          <a:p>
            <a:r>
              <a:rPr lang="ru-RU" sz="2400" dirty="0">
                <a:solidFill>
                  <a:schemeClr val="tx1"/>
                </a:solidFill>
              </a:rPr>
              <a:t>Если выполнено без проверки – «3»</a:t>
            </a:r>
          </a:p>
        </p:txBody>
      </p:sp>
    </p:spTree>
    <p:extLst>
      <p:ext uri="{BB962C8B-B14F-4D97-AF65-F5344CB8AC3E}">
        <p14:creationId xmlns:p14="http://schemas.microsoft.com/office/powerpoint/2010/main" val="422126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264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52901" y="1218051"/>
            <a:ext cx="10686197" cy="4416543"/>
          </a:xfrm>
          <a:prstGeom prst="rect">
            <a:avLst/>
          </a:prstGeom>
          <a:solidFill>
            <a:srgbClr val="E6E2B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План:</a:t>
            </a:r>
          </a:p>
          <a:p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·</a:t>
            </a:r>
            <a:r>
              <a:rPr lang="ru-RU" sz="4800" dirty="0" smtClean="0">
                <a:solidFill>
                  <a:schemeClr val="tx1"/>
                </a:solidFill>
              </a:rPr>
              <a:t>Узнаем</a:t>
            </a:r>
            <a:r>
              <a:rPr lang="ru-RU" sz="4800" dirty="0">
                <a:solidFill>
                  <a:schemeClr val="tx1"/>
                </a:solidFill>
              </a:rPr>
              <a:t>, что число, которое делят, называется </a:t>
            </a:r>
            <a:r>
              <a:rPr lang="ru-RU" sz="4800" dirty="0" smtClean="0">
                <a:solidFill>
                  <a:schemeClr val="tx1"/>
                </a:solidFill>
              </a:rPr>
              <a:t>делимым.</a:t>
            </a:r>
            <a:endParaRPr lang="ru-RU" sz="4800" dirty="0">
              <a:solidFill>
                <a:schemeClr val="tx1"/>
              </a:solidFill>
            </a:endParaRPr>
          </a:p>
          <a:p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·</a:t>
            </a:r>
            <a:r>
              <a:rPr lang="ru-RU" sz="4800" dirty="0" smtClean="0">
                <a:solidFill>
                  <a:schemeClr val="tx1"/>
                </a:solidFill>
              </a:rPr>
              <a:t>Научимся </a:t>
            </a:r>
            <a:r>
              <a:rPr lang="ru-RU" sz="4800" dirty="0">
                <a:solidFill>
                  <a:schemeClr val="tx1"/>
                </a:solidFill>
              </a:rPr>
              <a:t>решать уравнения, в которых нужно найти неизвестное делимое</a:t>
            </a:r>
          </a:p>
        </p:txBody>
      </p:sp>
    </p:spTree>
    <p:extLst>
      <p:ext uri="{BB962C8B-B14F-4D97-AF65-F5344CB8AC3E}">
        <p14:creationId xmlns:p14="http://schemas.microsoft.com/office/powerpoint/2010/main" val="179972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264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785" y="272955"/>
            <a:ext cx="10890914" cy="6417861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</p:spTree>
    <p:extLst>
      <p:ext uri="{BB962C8B-B14F-4D97-AF65-F5344CB8AC3E}">
        <p14:creationId xmlns:p14="http://schemas.microsoft.com/office/powerpoint/2010/main" val="365267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194</Words>
  <Application>Microsoft Office PowerPoint</Application>
  <PresentationFormat>Широкоэкранный</PresentationFormat>
  <Paragraphs>42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7</cp:revision>
  <dcterms:created xsi:type="dcterms:W3CDTF">2023-04-04T18:17:25Z</dcterms:created>
  <dcterms:modified xsi:type="dcterms:W3CDTF">2023-04-04T19:29:36Z</dcterms:modified>
</cp:coreProperties>
</file>