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77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37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A1%D0%A1%D0%A0" TargetMode="External"/><Relationship Id="rId7" Type="http://schemas.openxmlformats.org/officeDocument/2006/relationships/image" Target="../media/image15.jpeg"/><Relationship Id="rId2" Type="http://schemas.openxmlformats.org/officeDocument/2006/relationships/hyperlink" Target="https://ru.wikipedia.org/wiki/%D0%9C%D0%BE%D1%81%D0%BA%D0%B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80_%D0%B3%D0%BE%D0%B4" TargetMode="External"/><Relationship Id="rId5" Type="http://schemas.openxmlformats.org/officeDocument/2006/relationships/hyperlink" Target="https://ru.wikipedia.org/wiki/3_%D0%B0%D0%B2%D0%B3%D1%83%D1%81%D1%82%D0%B0" TargetMode="External"/><Relationship Id="rId4" Type="http://schemas.openxmlformats.org/officeDocument/2006/relationships/hyperlink" Target="https://ru.wikipedia.org/wiki/19_%D0%B8%D1%8E%D0%BB%D1%8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s://ru.wikipedia.org/wiki/23_%D1%84%D0%B5%D0%B2%D1%80%D0%B0%D0%BB%D1%8F" TargetMode="Externa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2800" y="1676400"/>
            <a:ext cx="5107632" cy="2667000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развития олимпийского движения в России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2348"/>
            <a:ext cx="3600400" cy="25560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914400"/>
            <a:ext cx="891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ГАПОУ СО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Вольский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медицинский колледж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им.З.И.Маресевой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5181600"/>
            <a:ext cx="5562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Подготовил:  преподаватель физической культуры  Миронов Е.А.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3791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257800" y="381000"/>
            <a:ext cx="3706688" cy="624980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Октябрьская революция 1917 года, создание СССР, а также своеобразная внешняя и внутренняя политика не позволяли принимать участия нашим спортсменам в Олимпийских играх вплоть до 1951 года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4572000" cy="36639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6121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990656" cy="290363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</a:rPr>
              <a:t>Российский олимпийский комитет </a:t>
            </a:r>
            <a:r>
              <a:rPr lang="ru-RU" sz="6000" dirty="0">
                <a:solidFill>
                  <a:schemeClr val="bg2">
                    <a:lumMod val="10000"/>
                  </a:schemeClr>
                </a:solidFill>
              </a:rPr>
              <a:t>был упразднен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440" y="3501009"/>
            <a:ext cx="3663864" cy="2736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7550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140968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chemeClr val="bg2">
                    <a:lumMod val="10000"/>
                  </a:schemeClr>
                </a:solidFill>
              </a:rPr>
              <a:t>23 апреля 1951 года Олимпийский комитет в нашей стране был образован снова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32656"/>
            <a:ext cx="3044056" cy="2736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7785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ЛЕТНИЕ ОЛИМПИЙСКИЕ ИГРЫ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7213350"/>
              </p:ext>
            </p:extLst>
          </p:nvPr>
        </p:nvGraphicFramePr>
        <p:xfrm>
          <a:off x="179512" y="1052736"/>
          <a:ext cx="8712969" cy="736092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822296"/>
                <a:gridCol w="1265936"/>
                <a:gridCol w="1440160"/>
                <a:gridCol w="864098"/>
                <a:gridCol w="936102"/>
                <a:gridCol w="936104"/>
                <a:gridCol w="1296144"/>
                <a:gridCol w="1152129"/>
              </a:tblGrid>
              <a:tr h="26657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Номер ОИ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 проведения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команда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медалей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 (по сумме медалей)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 (золотые медали)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34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золото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серебро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бронза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80789545"/>
              </p:ext>
            </p:extLst>
          </p:nvPr>
        </p:nvGraphicFramePr>
        <p:xfrm>
          <a:off x="179513" y="1844820"/>
          <a:ext cx="8784975" cy="5013176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774686"/>
                <a:gridCol w="1261159"/>
                <a:gridCol w="1487875"/>
                <a:gridCol w="784783"/>
                <a:gridCol w="978454"/>
                <a:gridCol w="993139"/>
                <a:gridCol w="1261159"/>
                <a:gridCol w="1243720"/>
              </a:tblGrid>
              <a:tr h="626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XV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1952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СССР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6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XVI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1956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6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XVII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6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XVIII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1964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6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XIX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1968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6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XX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1972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6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XXI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1976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6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XXII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54083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ЗИМНИЕ ОЛИМПИЙСКИЕ ИГРЫ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31146631"/>
              </p:ext>
            </p:extLst>
          </p:nvPr>
        </p:nvGraphicFramePr>
        <p:xfrm>
          <a:off x="0" y="1052736"/>
          <a:ext cx="9144000" cy="736092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899592"/>
                <a:gridCol w="1350197"/>
                <a:gridCol w="1386107"/>
                <a:gridCol w="864096"/>
                <a:gridCol w="1008112"/>
                <a:gridCol w="881443"/>
                <a:gridCol w="1386815"/>
                <a:gridCol w="1367638"/>
              </a:tblGrid>
              <a:tr h="2667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Номер ОИ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 проведения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команда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медалей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 (по сумме медалей)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 (золотые медали)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золото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серебро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бронза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16439155"/>
              </p:ext>
            </p:extLst>
          </p:nvPr>
        </p:nvGraphicFramePr>
        <p:xfrm>
          <a:off x="-1" y="1772822"/>
          <a:ext cx="9144001" cy="5085180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940099"/>
                <a:gridCol w="1290727"/>
                <a:gridCol w="1548681"/>
                <a:gridCol w="816855"/>
                <a:gridCol w="948698"/>
                <a:gridCol w="988825"/>
                <a:gridCol w="1315567"/>
                <a:gridCol w="1294549"/>
              </a:tblGrid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I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1924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rowSpan="4"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Не </a:t>
                      </a:r>
                      <a:r>
                        <a:rPr lang="ru-RU" sz="1300" dirty="0" err="1">
                          <a:effectLst/>
                        </a:rPr>
                        <a:t>учавствовала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II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1928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III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1932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IV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1936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1940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rowSpan="2"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Не состоялись из-за 2мировой войны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1944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V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1948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rowSpan="2"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Не учавствовала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VI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1952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VII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1956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СССР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VIII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1960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СССР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IX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1964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СССР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X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1968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СССР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XI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1972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СССР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XII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1976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СССР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</a:tr>
              <a:tr h="339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XIII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СССР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309" marR="6430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2542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32656"/>
            <a:ext cx="3672408" cy="674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ЛЕТНИЕ ОЛИМПИЙСКИЕ ИГРЫ 1980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года(официальное 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название —</a:t>
            </a:r>
            <a:r>
              <a:rPr lang="ru-RU" sz="3200" b="1" dirty="0" err="1">
                <a:solidFill>
                  <a:schemeClr val="bg2">
                    <a:lumMod val="10000"/>
                  </a:schemeClr>
                </a:solidFill>
              </a:rPr>
              <a:t>И́гры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 XXII </a:t>
            </a:r>
            <a:r>
              <a:rPr lang="ru-RU" sz="3200" b="1" dirty="0" err="1">
                <a:solidFill>
                  <a:schemeClr val="bg2">
                    <a:lumMod val="10000"/>
                  </a:schemeClr>
                </a:solidFill>
              </a:rPr>
              <a:t>Олимпиа́ды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) проходили в </a:t>
            </a:r>
            <a:r>
              <a:rPr lang="ru-RU" sz="3200" u="sng" dirty="0">
                <a:solidFill>
                  <a:schemeClr val="bg2">
                    <a:lumMod val="10000"/>
                  </a:schemeClr>
                </a:solidFill>
                <a:hlinkClick r:id="rId2" tooltip="Москва"/>
              </a:rPr>
              <a:t>Москве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, столице </a:t>
            </a:r>
            <a:r>
              <a:rPr lang="ru-RU" sz="3200" u="sng" dirty="0">
                <a:solidFill>
                  <a:schemeClr val="bg2">
                    <a:lumMod val="10000"/>
                  </a:schemeClr>
                </a:solidFill>
                <a:hlinkClick r:id="rId3" tooltip="СССР"/>
              </a:rPr>
              <a:t>СССР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, с </a:t>
            </a:r>
            <a:r>
              <a:rPr lang="ru-RU" sz="3200" u="sng" dirty="0">
                <a:solidFill>
                  <a:schemeClr val="bg2">
                    <a:lumMod val="10000"/>
                  </a:schemeClr>
                </a:solidFill>
                <a:hlinkClick r:id="rId4" tooltip="19 июля"/>
              </a:rPr>
              <a:t>19 июля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 по </a:t>
            </a:r>
            <a:r>
              <a:rPr lang="ru-RU" sz="3200" u="sng" dirty="0">
                <a:solidFill>
                  <a:schemeClr val="bg2">
                    <a:lumMod val="10000"/>
                  </a:schemeClr>
                </a:solidFill>
                <a:hlinkClick r:id="rId5" tooltip="3 августа"/>
              </a:rPr>
              <a:t>3 августа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sz="3200" u="sng" dirty="0">
                <a:solidFill>
                  <a:schemeClr val="bg2">
                    <a:lumMod val="10000"/>
                  </a:schemeClr>
                </a:solidFill>
                <a:hlinkClick r:id="rId6" tooltip="1980 год"/>
              </a:rPr>
              <a:t>1980 года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32656"/>
            <a:ext cx="4569972" cy="60932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6937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1"/>
            <a:ext cx="8352928" cy="3168352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bg2">
                    <a:lumMod val="10000"/>
                  </a:schemeClr>
                </a:solidFill>
              </a:rPr>
              <a:t>Б</a:t>
            </a: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олее </a:t>
            </a:r>
            <a:r>
              <a:rPr lang="ru-RU" sz="4400" dirty="0">
                <a:solidFill>
                  <a:schemeClr val="bg2">
                    <a:lumMod val="10000"/>
                  </a:schemeClr>
                </a:solidFill>
              </a:rPr>
              <a:t>50 стран бойкотировали Олимпиаду в связи с </a:t>
            </a:r>
            <a:r>
              <a:rPr lang="ru-RU" sz="4400" u="sng" dirty="0" smtClean="0">
                <a:solidFill>
                  <a:schemeClr val="bg2">
                    <a:lumMod val="10000"/>
                  </a:schemeClr>
                </a:solidFill>
              </a:rPr>
              <a:t>вводом в 1979 </a:t>
            </a:r>
            <a:r>
              <a:rPr lang="ru-RU" sz="5400" u="sng" dirty="0" smtClean="0">
                <a:solidFill>
                  <a:schemeClr val="bg2">
                    <a:lumMod val="10000"/>
                  </a:schemeClr>
                </a:solidFill>
              </a:rPr>
              <a:t>советских</a:t>
            </a:r>
            <a:r>
              <a:rPr lang="ru-RU" sz="4400" u="sng" dirty="0" smtClean="0">
                <a:solidFill>
                  <a:schemeClr val="bg2">
                    <a:lumMod val="10000"/>
                  </a:schemeClr>
                </a:solidFill>
              </a:rPr>
              <a:t> войск в </a:t>
            </a:r>
            <a:r>
              <a:rPr lang="ru-RU" sz="4400" u="sng" dirty="0">
                <a:solidFill>
                  <a:schemeClr val="bg2">
                    <a:lumMod val="10000"/>
                  </a:schemeClr>
                </a:solidFill>
              </a:rPr>
              <a:t>А</a:t>
            </a:r>
            <a:r>
              <a:rPr lang="ru-RU" sz="4400" u="sng" dirty="0" smtClean="0">
                <a:solidFill>
                  <a:schemeClr val="bg2">
                    <a:lumMod val="10000"/>
                  </a:schemeClr>
                </a:solidFill>
              </a:rPr>
              <a:t>фганистан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525082"/>
            <a:ext cx="5091462" cy="41529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4845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395536"/>
            <a:ext cx="4824536" cy="6525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 smtClean="0">
                <a:solidFill>
                  <a:schemeClr val="bg2">
                    <a:lumMod val="10000"/>
                  </a:schemeClr>
                </a:solidFill>
              </a:rPr>
              <a:t>19июня 1980года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</a:rPr>
              <a:t>ровно за месяц до открытия Игр, олимпийский огонь по традиции был зажжён в греческой </a:t>
            </a:r>
            <a:r>
              <a:rPr lang="ru-RU" sz="4000" u="sng" dirty="0" err="1" smtClean="0">
                <a:solidFill>
                  <a:schemeClr val="bg2">
                    <a:lumMod val="10000"/>
                  </a:schemeClr>
                </a:solidFill>
              </a:rPr>
              <a:t>Олимнии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</a:rPr>
              <a:t>Общая протяжённость эстафеты составила 4992 км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0648"/>
            <a:ext cx="3438128" cy="6237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60082"/>
            <a:ext cx="1778227" cy="13336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07527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539552"/>
            <a:ext cx="8591816" cy="5616624"/>
          </a:xfrm>
        </p:spPr>
        <p:txBody>
          <a:bodyPr>
            <a:normAutofit/>
          </a:bodyPr>
          <a:lstStyle/>
          <a:p>
            <a:pPr algn="r"/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В 1975—1980 годах в рамках подготовки к проведению Олимпийских игр в соответствии с генеральным планом развития </a:t>
            </a:r>
            <a:r>
              <a:rPr lang="ru-RU" sz="3600" u="sng" dirty="0" smtClean="0">
                <a:solidFill>
                  <a:schemeClr val="bg2">
                    <a:lumMod val="10000"/>
                  </a:schemeClr>
                </a:solidFill>
              </a:rPr>
              <a:t>Москвы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 были построены и реконструированы порядка 20 спортивных и других сооружений для проведения Олимпиады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83778"/>
            <a:ext cx="3744416" cy="26376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9242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76457"/>
            <a:ext cx="8686801" cy="6552727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bg2">
                    <a:lumMod val="10000"/>
                  </a:schemeClr>
                </a:solidFill>
              </a:rPr>
              <a:t>Среди них можно </a:t>
            </a:r>
            <a:r>
              <a:rPr lang="ru-RU" sz="2400" b="1" u="sng" dirty="0" smtClean="0">
                <a:solidFill>
                  <a:schemeClr val="bg2">
                    <a:lumMod val="10000"/>
                  </a:schemeClr>
                </a:solidFill>
              </a:rPr>
              <a:t>выделить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спортивный комплекс «Олимпийский»,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Центральный стадион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имени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В. И. Ленина (сейчас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—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стадион </a:t>
            </a:r>
            <a:r>
              <a:rPr lang="ru-RU" sz="2400" u="sng" dirty="0" smtClean="0">
                <a:solidFill>
                  <a:schemeClr val="bg2">
                    <a:lumMod val="10000"/>
                  </a:schemeClr>
                </a:solidFill>
              </a:rPr>
              <a:t>«Лужники»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),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аэропорт 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Шереметьево-2</a:t>
            </a:r>
          </a:p>
          <a:p>
            <a:r>
              <a:rPr lang="ru-RU" sz="2400" u="sng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сейчас — терминал 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F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аэропорта Шереметьево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),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стадион имени Кирова в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Ленинграде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Республиканский стадион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 в Киеве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стадион «Динамо»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 в Минске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</a:rPr>
              <a:t>Таллинская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телебашня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024" y="258344"/>
            <a:ext cx="3105067" cy="30243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933055"/>
            <a:ext cx="3478875" cy="26737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6009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2388096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Олимпи́йские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и́гры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крупнейшие международные комплексные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спортивные</a:t>
            </a:r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соревнования</a:t>
            </a:r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которые проводятся раз в четыре года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45024"/>
            <a:ext cx="3024336" cy="22682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386" y="4959794"/>
            <a:ext cx="2520280" cy="18902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96508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3812645" cy="5184576"/>
          </a:xfrm>
        </p:spPr>
        <p:txBody>
          <a:bodyPr/>
          <a:lstStyle/>
          <a:p>
            <a:r>
              <a:rPr lang="ru-RU" sz="4400" dirty="0">
                <a:solidFill>
                  <a:schemeClr val="bg2">
                    <a:lumMod val="10000"/>
                  </a:schemeClr>
                </a:solidFill>
              </a:rPr>
              <a:t>Талисманом московской Олимпиады стал </a:t>
            </a: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Олимпийский мишка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764704"/>
            <a:ext cx="4011910" cy="53492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119735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075240" cy="930093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МЕДАЛИ НА ОЛИМПИАДЕ 1980ГОДА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73" y="4373724"/>
            <a:ext cx="3312368" cy="24842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728192"/>
            <a:ext cx="3348016" cy="46852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38" y="1668166"/>
            <a:ext cx="5349974" cy="27055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6677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338667"/>
            <a:ext cx="8291264" cy="1434149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bg2">
                    <a:lumMod val="10000"/>
                  </a:schemeClr>
                </a:solidFill>
              </a:rPr>
              <a:t>ЛЕТНИЕ ОЛИМПИЙСКИЕ ИГРЫ 1980ГОДА (монеты)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60" y="1772816"/>
            <a:ext cx="4896544" cy="243778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4361892"/>
            <a:ext cx="4992216" cy="24961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748021"/>
            <a:ext cx="2342291" cy="234229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361892"/>
            <a:ext cx="2425452" cy="24254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27951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885" y="116632"/>
            <a:ext cx="8892479" cy="165618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Летние олимпийские игры</a:t>
            </a:r>
            <a:b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79078851"/>
              </p:ext>
            </p:extLst>
          </p:nvPr>
        </p:nvGraphicFramePr>
        <p:xfrm>
          <a:off x="107505" y="980728"/>
          <a:ext cx="8928993" cy="842382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842683"/>
                <a:gridCol w="1245548"/>
                <a:gridCol w="1706306"/>
                <a:gridCol w="741966"/>
                <a:gridCol w="1008112"/>
                <a:gridCol w="936104"/>
                <a:gridCol w="1112794"/>
                <a:gridCol w="1335480"/>
              </a:tblGrid>
              <a:tr h="1950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Номер ОИ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 проведения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команда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медалей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 (по сумме медалей)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 (золотые медали)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97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золото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серебро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бронза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82422101"/>
              </p:ext>
            </p:extLst>
          </p:nvPr>
        </p:nvGraphicFramePr>
        <p:xfrm>
          <a:off x="107504" y="1844824"/>
          <a:ext cx="9036494" cy="4896545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793625"/>
                <a:gridCol w="1284468"/>
                <a:gridCol w="1738331"/>
                <a:gridCol w="792088"/>
                <a:gridCol w="1080120"/>
                <a:gridCol w="781748"/>
                <a:gridCol w="1291990"/>
                <a:gridCol w="1274124"/>
              </a:tblGrid>
              <a:tr h="568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XXIII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1984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СССР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Проигнорировали игры в США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8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XXIV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1988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СССР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8532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XXV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Объединенная команда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5892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XXVI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5892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XXVII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5892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XXVIII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568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XXIX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568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XXX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26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06503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9361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ЗИМНИЕ ОЛИМПИЙСКИЕ ИГРЫ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708815758"/>
              </p:ext>
            </p:extLst>
          </p:nvPr>
        </p:nvGraphicFramePr>
        <p:xfrm>
          <a:off x="179512" y="1052736"/>
          <a:ext cx="8790683" cy="736092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648072"/>
                <a:gridCol w="792088"/>
                <a:gridCol w="1872208"/>
                <a:gridCol w="936104"/>
                <a:gridCol w="936104"/>
                <a:gridCol w="952069"/>
                <a:gridCol w="1337706"/>
                <a:gridCol w="1316332"/>
              </a:tblGrid>
              <a:tr h="41023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Номер ОИ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87" marR="45587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 проведения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87" marR="45587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команда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87" marR="45587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медалей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87" marR="45587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 (по сумме медалей)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87" marR="45587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 (золотые медали)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87" marR="45587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98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золото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87" marR="45587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серебро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87" marR="45587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бронза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87" marR="45587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44379255"/>
              </p:ext>
            </p:extLst>
          </p:nvPr>
        </p:nvGraphicFramePr>
        <p:xfrm>
          <a:off x="251520" y="1844824"/>
          <a:ext cx="8784976" cy="4824536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504056"/>
                <a:gridCol w="870983"/>
                <a:gridCol w="1909777"/>
                <a:gridCol w="891648"/>
                <a:gridCol w="936104"/>
                <a:gridCol w="936104"/>
                <a:gridCol w="1368152"/>
                <a:gridCol w="1368152"/>
              </a:tblGrid>
              <a:tr h="404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XIV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1984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СССР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404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XV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1988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СССР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437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XVI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1992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Объединённая команда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5535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XVII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1994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5535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XVIII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1998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527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XIX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2002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614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2006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674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XXI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  <a:tr h="6551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XXII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Российская Федерация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43" marR="567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56912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332656"/>
            <a:ext cx="8496944" cy="6192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u="sng" dirty="0" smtClean="0">
                <a:solidFill>
                  <a:schemeClr val="bg2">
                    <a:lumMod val="10000"/>
                  </a:schemeClr>
                </a:solidFill>
              </a:rPr>
              <a:t>Зимние олимпийские</a:t>
            </a:r>
          </a:p>
          <a:p>
            <a:pPr marL="0" indent="0">
              <a:buNone/>
            </a:pPr>
            <a:r>
              <a:rPr lang="ru-RU" sz="3600" b="1" u="sng" dirty="0" smtClean="0">
                <a:solidFill>
                  <a:schemeClr val="bg2">
                    <a:lumMod val="10000"/>
                  </a:schemeClr>
                </a:solidFill>
              </a:rPr>
              <a:t> игры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 2014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(официальное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название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XXII Олимпийские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зимние игры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) — 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международное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спортивное мероприятие, проходившее в </a:t>
            </a:r>
            <a:r>
              <a:rPr lang="ru-RU" sz="3600" u="sng" dirty="0" smtClean="0">
                <a:solidFill>
                  <a:schemeClr val="bg2">
                    <a:lumMod val="10000"/>
                  </a:schemeClr>
                </a:solidFill>
              </a:rPr>
              <a:t>российском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 городе </a:t>
            </a:r>
            <a:r>
              <a:rPr lang="ru-RU" sz="3600" u="sng" dirty="0" smtClean="0">
                <a:solidFill>
                  <a:schemeClr val="bg2">
                    <a:lumMod val="10000"/>
                  </a:schemeClr>
                </a:solidFill>
              </a:rPr>
              <a:t>Сочи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 с </a:t>
            </a:r>
            <a:r>
              <a:rPr lang="ru-RU" sz="3600" u="sng" dirty="0" smtClean="0">
                <a:solidFill>
                  <a:schemeClr val="bg2">
                    <a:lumMod val="10000"/>
                  </a:schemeClr>
                </a:solidFill>
              </a:rPr>
              <a:t>7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 по </a:t>
            </a:r>
            <a:r>
              <a:rPr lang="ru-RU" sz="3600" u="sng" dirty="0" smtClean="0">
                <a:solidFill>
                  <a:schemeClr val="bg2">
                    <a:lumMod val="10000"/>
                  </a:schemeClr>
                </a:solidFill>
              </a:rPr>
              <a:t>23</a:t>
            </a:r>
            <a:r>
              <a:rPr lang="ru-RU" sz="3600" u="sng" dirty="0" smtClean="0">
                <a:solidFill>
                  <a:schemeClr val="bg2">
                    <a:lumMod val="10000"/>
                  </a:schemeClr>
                </a:solidFill>
                <a:hlinkClick r:id="rId2" tooltip="23 февраля"/>
              </a:rPr>
              <a:t> </a:t>
            </a:r>
            <a:r>
              <a:rPr lang="ru-RU" sz="3600" u="sng" dirty="0" smtClean="0">
                <a:solidFill>
                  <a:schemeClr val="bg2">
                    <a:lumMod val="10000"/>
                  </a:schemeClr>
                </a:solidFill>
              </a:rPr>
              <a:t>февраля 2014года</a:t>
            </a:r>
            <a:endParaRPr lang="ru-RU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013" y="620688"/>
            <a:ext cx="4198987" cy="31523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72701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>Талисманы олимпийских игр в Сочи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54475"/>
            <a:ext cx="6806819" cy="5105115"/>
          </a:xfrm>
        </p:spPr>
      </p:pic>
    </p:spTree>
    <p:extLst>
      <p:ext uri="{BB962C8B-B14F-4D97-AF65-F5344CB8AC3E}">
        <p14:creationId xmlns="" xmlns:p14="http://schemas.microsoft.com/office/powerpoint/2010/main" val="8497743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>Слоган олимпийских игр в Сочи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4221088"/>
            <a:ext cx="4586395" cy="256701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29645"/>
            <a:ext cx="4392488" cy="3147949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2736304" cy="20522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941168"/>
            <a:ext cx="2160240" cy="16263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06229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252728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chemeClr val="bg2">
                    <a:lumMod val="10000"/>
                  </a:schemeClr>
                </a:solidFill>
              </a:rPr>
              <a:t>Олимпийские часы</a:t>
            </a:r>
            <a:r>
              <a:rPr lang="ru-RU" sz="6600" b="1" dirty="0"/>
              <a:t/>
            </a:r>
            <a:br>
              <a:rPr lang="ru-RU" sz="6600" b="1" dirty="0"/>
            </a:br>
            <a:endParaRPr lang="ru-RU" sz="6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7668852" cy="5112568"/>
          </a:xfrm>
        </p:spPr>
      </p:pic>
    </p:spTree>
    <p:extLst>
      <p:ext uri="{BB962C8B-B14F-4D97-AF65-F5344CB8AC3E}">
        <p14:creationId xmlns="" xmlns:p14="http://schemas.microsoft.com/office/powerpoint/2010/main" val="2740157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66800"/>
            <a:ext cx="3025080" cy="5562600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000" b="1" u="sng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000" b="1" u="sng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000" b="1" u="sng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000" b="1" u="sng" dirty="0" smtClean="0">
                <a:solidFill>
                  <a:schemeClr val="bg2">
                    <a:lumMod val="10000"/>
                  </a:schemeClr>
                </a:solidFill>
              </a:rPr>
              <a:t> Олимпийский огонь</a:t>
            </a:r>
            <a:br>
              <a:rPr lang="ru-RU" sz="4000" b="1" u="sng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Эстафету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олимпийского огня накануне Олимпиады по улицам Сочи пронесли 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Пан Ги Мун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 и Томас Бах</a:t>
            </a:r>
            <a:br>
              <a:rPr lang="ru-RU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Эстафета Олимпийского огня началась в Москве 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7 октября 2013 года и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закончилась в Сочи 7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февраля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2014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года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28600"/>
            <a:ext cx="3168352" cy="2376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672" y="1676400"/>
            <a:ext cx="2952328" cy="19682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753" y="3733800"/>
            <a:ext cx="3953247" cy="29620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152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19257" cy="2226237"/>
          </a:xfrm>
        </p:spPr>
        <p:txBody>
          <a:bodyPr>
            <a:noAutofit/>
          </a:bodyPr>
          <a:lstStyle/>
          <a:p>
            <a:pPr algn="ctr"/>
            <a:r>
              <a:rPr lang="ru-RU" sz="6000" b="1" smtClean="0">
                <a:solidFill>
                  <a:schemeClr val="bg2">
                    <a:lumMod val="10000"/>
                  </a:schemeClr>
                </a:solidFill>
              </a:rPr>
              <a:t>История олимпийского движения в России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139952" y="2438400"/>
            <a:ext cx="4824535" cy="4419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Первые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национальные спортивные федерации стали формироваться в России вскоре после отмены крепостного права, с началом бурного развития промышленного производства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2708920"/>
            <a:ext cx="3917235" cy="3214365"/>
          </a:xfrm>
        </p:spPr>
      </p:pic>
    </p:spTree>
    <p:extLst>
      <p:ext uri="{BB962C8B-B14F-4D97-AF65-F5344CB8AC3E}">
        <p14:creationId xmlns="" xmlns:p14="http://schemas.microsoft.com/office/powerpoint/2010/main" val="33333753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757"/>
            <a:ext cx="8363272" cy="2042091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</a:rPr>
              <a:t>Медали на олимпиаде в Сочи</a:t>
            </a:r>
            <a:endParaRPr lang="ru-RU" sz="6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42447"/>
            <a:ext cx="7128792" cy="47126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34182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8667"/>
            <a:ext cx="8210872" cy="129013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</a:rPr>
              <a:t>МОНЕТЫ И БАНКНОТЫ </a:t>
            </a:r>
            <a:endParaRPr lang="ru-RU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824"/>
            <a:ext cx="4104456" cy="48637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473" y="2209800"/>
            <a:ext cx="4752527" cy="31683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06956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651575" cy="3871160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bg2">
                    <a:lumMod val="10000"/>
                  </a:schemeClr>
                </a:solidFill>
              </a:rPr>
              <a:t>По данным, приведённым </a:t>
            </a:r>
            <a:r>
              <a:rPr lang="ru-RU" sz="4400" u="sng" dirty="0">
                <a:solidFill>
                  <a:schemeClr val="bg2">
                    <a:lumMod val="10000"/>
                  </a:schemeClr>
                </a:solidFill>
              </a:rPr>
              <a:t>Владимиром Путиным</a:t>
            </a:r>
            <a:r>
              <a:rPr lang="ru-RU" sz="4400" dirty="0">
                <a:solidFill>
                  <a:schemeClr val="bg2">
                    <a:lumMod val="10000"/>
                  </a:schemeClr>
                </a:solidFill>
              </a:rPr>
              <a:t>, непосредственно на олимпийские объекты истрачено </a:t>
            </a: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214</a:t>
            </a:r>
            <a:r>
              <a:rPr lang="ru-RU" sz="4400" dirty="0">
                <a:solidFill>
                  <a:schemeClr val="bg2">
                    <a:lumMod val="10000"/>
                  </a:schemeClr>
                </a:solidFill>
              </a:rPr>
              <a:t> млрд рублей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180729"/>
            <a:ext cx="4355976" cy="26544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480" y="4114800"/>
            <a:ext cx="4680520" cy="27203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24175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2924944"/>
            <a:ext cx="8712968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Россия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на </a:t>
            </a:r>
            <a:r>
              <a:rPr lang="ru-RU" sz="4000" b="1" u="sng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Паралимпийских</a:t>
            </a:r>
            <a:r>
              <a:rPr lang="ru-RU" sz="40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играх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впервые приняла участие отдельной командой в </a:t>
            </a:r>
            <a:r>
              <a:rPr lang="ru-RU" sz="40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1994 году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на зимних Играх в </a:t>
            </a:r>
            <a:r>
              <a:rPr lang="ru-RU" sz="4000" b="1" u="sng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Лиллехаммере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и с тех пор, принимает участие на всех </a:t>
            </a:r>
            <a:r>
              <a:rPr lang="ru-RU" sz="40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летних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и </a:t>
            </a:r>
            <a:r>
              <a:rPr lang="ru-RU" sz="40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зимних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Играх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267" y="188640"/>
            <a:ext cx="4139213" cy="27363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56" y="204664"/>
            <a:ext cx="3731221" cy="26538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99523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5" cy="136815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Летние </a:t>
            </a:r>
            <a:r>
              <a:rPr lang="ru-RU" sz="4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паралимпийские</a:t>
            </a: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игры</a:t>
            </a:r>
            <a:b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3488334"/>
              </p:ext>
            </p:extLst>
          </p:nvPr>
        </p:nvGraphicFramePr>
        <p:xfrm>
          <a:off x="11970" y="661917"/>
          <a:ext cx="9132030" cy="76179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3929"/>
                <a:gridCol w="757944"/>
                <a:gridCol w="757944"/>
                <a:gridCol w="757944"/>
                <a:gridCol w="884418"/>
                <a:gridCol w="1015343"/>
                <a:gridCol w="1015343"/>
                <a:gridCol w="1015343"/>
                <a:gridCol w="869275"/>
                <a:gridCol w="184547"/>
              </a:tblGrid>
              <a:tr h="484249">
                <a:tc row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команда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row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3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Количество медалей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место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92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золото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серебро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бронза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 сумме мед.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Зол. медали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Сер. медали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Бронзмед.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613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1960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rowSpan="13" gridSpan="7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 </a:t>
                      </a:r>
                      <a:r>
                        <a:rPr lang="ru-RU" sz="1400" dirty="0" err="1">
                          <a:effectLst/>
                        </a:rPr>
                        <a:t>учавствовала</a:t>
                      </a:r>
                      <a:endParaRPr lang="ru-RU" sz="1400" dirty="0">
                        <a:effectLst/>
                      </a:endParaRPr>
                    </a:p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rowSpan="1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44613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1964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45">
                <a:tc row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row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1968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668"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44613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1972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613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1976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613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1980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022">
                <a:tc rowSpan="6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СССР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rowSpan="6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1984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098"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84249"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84249"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84249"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9247"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vMerge="1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6539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1988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6539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Объединенная команда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1992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6539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1996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6539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6539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6539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6539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375" marR="313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052253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1"/>
            <a:ext cx="8928991" cy="5760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Зимние </a:t>
            </a:r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паралимпийские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игры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73547766"/>
              </p:ext>
            </p:extLst>
          </p:nvPr>
        </p:nvGraphicFramePr>
        <p:xfrm>
          <a:off x="179511" y="620687"/>
          <a:ext cx="8964488" cy="6120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0447"/>
                <a:gridCol w="882983"/>
                <a:gridCol w="882095"/>
                <a:gridCol w="755828"/>
                <a:gridCol w="1005699"/>
                <a:gridCol w="1005699"/>
                <a:gridCol w="221594"/>
                <a:gridCol w="879427"/>
                <a:gridCol w="934561"/>
                <a:gridCol w="221594"/>
                <a:gridCol w="934561"/>
              </a:tblGrid>
              <a:tr h="278212">
                <a:tc row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команда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row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год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3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Количество медалей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место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золото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серебро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бронза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 сумме медалей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Зол. медали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Сереб. медали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Бронз. медали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</a:tr>
              <a:tr h="278212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1976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rowSpan="2" gridSpan="9">
                  <a:txBody>
                    <a:bodyPr/>
                    <a:lstStyle/>
                    <a:p>
                      <a:pPr marR="1905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212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1980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9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212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1984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9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 учувствовала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212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СССР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1988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</a:tr>
              <a:tr h="695532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Объединенная команда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1992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</a:tr>
              <a:tr h="556426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1994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</a:tr>
              <a:tr h="556426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1998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</a:tr>
              <a:tr h="556426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</a:tr>
              <a:tr h="556426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</a:tr>
              <a:tr h="556426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</a:tr>
              <a:tr h="556426"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Российская Федерация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gridSpan="2">
                  <a:txBody>
                    <a:bodyPr/>
                    <a:lstStyle/>
                    <a:p>
                      <a:pPr marR="1905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760" marR="287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body" sz="half" idx="2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96629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7518"/>
            <a:ext cx="7990656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Зимние </a:t>
            </a:r>
            <a:r>
              <a:rPr lang="ru-RU" sz="4000" b="1" u="sng" dirty="0" err="1">
                <a:solidFill>
                  <a:schemeClr val="bg2">
                    <a:lumMod val="10000"/>
                  </a:schemeClr>
                </a:solidFill>
              </a:rPr>
              <a:t>Паралимпийские</a:t>
            </a:r>
            <a:r>
              <a:rPr lang="ru-RU" sz="4000" b="1" u="sng" dirty="0">
                <a:solidFill>
                  <a:schemeClr val="bg2">
                    <a:lumMod val="10000"/>
                  </a:schemeClr>
                </a:solidFill>
              </a:rPr>
              <a:t> игры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 2014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 (официально — 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XI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</a:rPr>
              <a:t>Паралимпийские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 зимние игры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) проходили в 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Сочи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 (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Россия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) с 7 по 16 марта 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2014 </a:t>
            </a:r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года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10000"/>
                  </a:schemeClr>
                </a:solidFill>
              </a:rPr>
              <a:t>Паралимпийские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игры проводились на тех же аренах, которые были использованы для </a:t>
            </a:r>
            <a:r>
              <a:rPr lang="ru-RU" u="sng" dirty="0">
                <a:solidFill>
                  <a:schemeClr val="bg2">
                    <a:lumMod val="10000"/>
                  </a:schemeClr>
                </a:solidFill>
              </a:rPr>
              <a:t>зимних Олимпийских игр 2014 </a:t>
            </a:r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года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57798"/>
            <a:ext cx="3888432" cy="29228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912412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5112568" cy="2429934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bg2">
                    <a:lumMod val="10000"/>
                  </a:schemeClr>
                </a:solidFill>
              </a:rPr>
              <a:t>Талисманами </a:t>
            </a: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>зимних </a:t>
            </a:r>
            <a:r>
              <a:rPr lang="ru-RU" sz="4800" dirty="0" err="1">
                <a:solidFill>
                  <a:schemeClr val="bg2">
                    <a:lumMod val="10000"/>
                  </a:schemeClr>
                </a:solidFill>
              </a:rPr>
              <a:t>Паралимпийских</a:t>
            </a:r>
            <a:r>
              <a:rPr lang="ru-RU" sz="4800" dirty="0">
                <a:solidFill>
                  <a:schemeClr val="bg2">
                    <a:lumMod val="10000"/>
                  </a:schemeClr>
                </a:solidFill>
              </a:rPr>
              <a:t> игр 2014 года стали </a:t>
            </a:r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Лучик</a:t>
            </a:r>
            <a:r>
              <a:rPr lang="ru-RU" sz="4800" dirty="0">
                <a:solidFill>
                  <a:schemeClr val="bg2">
                    <a:lumMod val="10000"/>
                  </a:schemeClr>
                </a:solidFill>
              </a:rPr>
              <a:t> и </a:t>
            </a:r>
            <a:r>
              <a:rPr lang="ru-RU" sz="4800" b="1" dirty="0">
                <a:solidFill>
                  <a:schemeClr val="bg2">
                    <a:lumMod val="10000"/>
                  </a:schemeClr>
                </a:solidFill>
              </a:rPr>
              <a:t>Снежинка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371" y="-30511"/>
            <a:ext cx="4609629" cy="3686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57" y="4305061"/>
            <a:ext cx="3237666" cy="23027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357055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8928992" cy="307800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</a:rPr>
              <a:t>СПАСИБО ЗА ВНИМАНИЕ!!!</a:t>
            </a:r>
            <a:endParaRPr lang="ru-RU" sz="6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1004"/>
            <a:ext cx="3240360" cy="45855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32656"/>
            <a:ext cx="1913176" cy="13607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941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548680"/>
            <a:ext cx="3818467" cy="576063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Алексей Дмитриевич 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</a:rPr>
              <a:t>Бутовский</a:t>
            </a:r>
            <a:endParaRPr lang="ru-RU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(1838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 — 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1917) генерал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 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Русской армии,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педагог и спортивный функционер, один из учредителей и член 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Международного олимпийского комитета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 (МОК)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(1894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 — 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1900).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21" y="332656"/>
            <a:ext cx="4176464" cy="55630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4454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91264" cy="1506157"/>
          </a:xfrm>
        </p:spPr>
        <p:txBody>
          <a:bodyPr>
            <a:noAutofit/>
          </a:bodyPr>
          <a:lstStyle/>
          <a:p>
            <a:pPr algn="ctr"/>
            <a:r>
              <a:rPr lang="ru-RU" sz="4400" b="1" u="sng" dirty="0">
                <a:solidFill>
                  <a:schemeClr val="bg2">
                    <a:lumMod val="10000"/>
                  </a:schemeClr>
                </a:solidFill>
              </a:rPr>
              <a:t>Летние Олимпийские игры 1908</a:t>
            </a:r>
            <a:br>
              <a:rPr lang="ru-RU" sz="4400" b="1" u="sng" dirty="0">
                <a:solidFill>
                  <a:schemeClr val="bg2">
                    <a:lumMod val="10000"/>
                  </a:schemeClr>
                </a:solidFill>
              </a:rPr>
            </a:br>
            <a:endParaRPr lang="ru-RU" sz="44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015036" y="908720"/>
            <a:ext cx="4661420" cy="4896543"/>
          </a:xfrm>
        </p:spPr>
        <p:txBody>
          <a:bodyPr>
            <a:normAutofit/>
          </a:bodyPr>
          <a:lstStyle/>
          <a:p>
            <a:pPr algn="r"/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Ф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игурист 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Николай </a:t>
            </a:r>
            <a:r>
              <a:rPr lang="ru-RU" sz="3200" dirty="0" err="1">
                <a:solidFill>
                  <a:schemeClr val="bg2">
                    <a:lumMod val="10000"/>
                  </a:schemeClr>
                </a:solidFill>
              </a:rPr>
              <a:t>Панин-Коломенкин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 стал первым в истории отечественного спорта олимпийским чемпионом, показав лучший результат в исполнении специальных фигур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3619500" cy="5334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12807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3873"/>
            <a:ext cx="8435280" cy="1748943"/>
          </a:xfrm>
        </p:spPr>
        <p:txBody>
          <a:bodyPr>
            <a:noAutofit/>
          </a:bodyPr>
          <a:lstStyle/>
          <a:p>
            <a:pPr algn="ctr"/>
            <a:r>
              <a:rPr lang="ru-RU" sz="4400" b="1" u="sng" dirty="0">
                <a:solidFill>
                  <a:schemeClr val="bg2">
                    <a:lumMod val="10000"/>
                  </a:schemeClr>
                </a:solidFill>
              </a:rPr>
              <a:t>Летние Олимпийские игры 1908</a:t>
            </a:r>
            <a:r>
              <a:rPr lang="ru-RU" sz="4400" b="1" u="sng" dirty="0"/>
              <a:t/>
            </a:r>
            <a:br>
              <a:rPr lang="ru-RU" sz="4400" b="1" u="sng" dirty="0"/>
            </a:b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34721" y="4292571"/>
            <a:ext cx="8676456" cy="223224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Б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орцы 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Николай Орлов и Алексей Петров завоевали серебряные медали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30" y="1124744"/>
            <a:ext cx="5695950" cy="31337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9435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-531440"/>
            <a:ext cx="5904656" cy="6480720"/>
          </a:xfrm>
        </p:spPr>
        <p:txBody>
          <a:bodyPr>
            <a:normAutofit/>
          </a:bodyPr>
          <a:lstStyle/>
          <a:p>
            <a:pPr algn="r"/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Российский олимпийский комитет (РОК) 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</a:rPr>
              <a:t>был основан в марте 1911 года и сразу призвал спортивные организации страны принять активное участие в подготовке к Играм V Олимпиады в Стокгольме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3593449" cy="5085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4088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1412776"/>
            <a:ext cx="3206373" cy="3312368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851920" y="548680"/>
            <a:ext cx="5040560" cy="612068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Председателем РОК стал один из наиболее авторитетных деятелей в российском спортивном движении Вячеслав Срезневский - основатель и бессменный </a:t>
            </a:r>
            <a:r>
              <a:rPr lang="ru-RU" sz="3200" dirty="0" err="1" smtClean="0">
                <a:solidFill>
                  <a:schemeClr val="bg2">
                    <a:lumMod val="10000"/>
                  </a:schemeClr>
                </a:solidFill>
              </a:rPr>
              <a:t>руководительСанкт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-Петербургского 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общества любителей бега на коньках</a:t>
            </a:r>
          </a:p>
        </p:txBody>
      </p:sp>
    </p:spTree>
    <p:extLst>
      <p:ext uri="{BB962C8B-B14F-4D97-AF65-F5344CB8AC3E}">
        <p14:creationId xmlns="" xmlns:p14="http://schemas.microsoft.com/office/powerpoint/2010/main" val="2055194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136815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bg2">
                    <a:lumMod val="10000"/>
                  </a:schemeClr>
                </a:solidFill>
              </a:rPr>
              <a:t>Летние Олимпийские игры 1912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1340768"/>
            <a:ext cx="4456584" cy="5112568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От России </a:t>
            </a:r>
            <a:r>
              <a:rPr lang="ru-RU" sz="3600" dirty="0" err="1" smtClean="0">
                <a:solidFill>
                  <a:schemeClr val="bg2">
                    <a:lumMod val="10000"/>
                  </a:schemeClr>
                </a:solidFill>
              </a:rPr>
              <a:t>учавствовало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 170 спортсменов, вернулись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домой лишь с двумя серебряными и двумя бронзовыми медалями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29" y="939078"/>
            <a:ext cx="4119363" cy="52034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04131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529</TotalTime>
  <Words>920</Words>
  <Application>Microsoft Office PowerPoint</Application>
  <PresentationFormat>Экран (4:3)</PresentationFormat>
  <Paragraphs>569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Волна</vt:lpstr>
      <vt:lpstr>История развития олимпийского движения в России</vt:lpstr>
      <vt:lpstr>Олимпи́йские и́гры — крупнейшие международные комплексные спортивные соревнования , которые проводятся раз в четыре года</vt:lpstr>
      <vt:lpstr>История олимпийского движения в России </vt:lpstr>
      <vt:lpstr>Слайд 4</vt:lpstr>
      <vt:lpstr>Летние Олимпийские игры 1908 </vt:lpstr>
      <vt:lpstr>Летние Олимпийские игры 1908 </vt:lpstr>
      <vt:lpstr>Российский олимпийский комитет (РОК) был основан в марте 1911 года и сразу призвал спортивные организации страны принять активное участие в подготовке к Играм V Олимпиады в Стокгольме</vt:lpstr>
      <vt:lpstr>Слайд 8</vt:lpstr>
      <vt:lpstr>Летние Олимпийские игры 1912 </vt:lpstr>
      <vt:lpstr>Слайд 10</vt:lpstr>
      <vt:lpstr>Российский олимпийский комитет был упразднен</vt:lpstr>
      <vt:lpstr>Слайд 12</vt:lpstr>
      <vt:lpstr> ЛЕТНИЕ ОЛИМПИЙСКИЕ ИГРЫ</vt:lpstr>
      <vt:lpstr>ЗИМНИЕ ОЛИМПИЙСКИЕ ИГРЫ</vt:lpstr>
      <vt:lpstr>Слайд 15</vt:lpstr>
      <vt:lpstr>Более 50 стран бойкотировали Олимпиаду в связи с вводом в 1979 советских войск в Афганистан</vt:lpstr>
      <vt:lpstr>19июня 1980года, ровно за месяц до открытия Игр, олимпийский огонь по традиции был зажжён в греческой Олимнии. Общая протяжённость эстафеты составила 4992 км</vt:lpstr>
      <vt:lpstr>В 1975—1980 годах в рамках подготовки к проведению Олимпийских игр в соответствии с генеральным планом развития Москвы были построены и реконструированы порядка 20 спортивных и других сооружений для проведения Олимпиады</vt:lpstr>
      <vt:lpstr>Слайд 19</vt:lpstr>
      <vt:lpstr>Талисманом московской Олимпиады стал  Олимпийский мишка</vt:lpstr>
      <vt:lpstr>МЕДАЛИ НА ОЛИМПИАДЕ 1980ГОДА</vt:lpstr>
      <vt:lpstr>ЛЕТНИЕ ОЛИМПИЙСКИЕ ИГРЫ 1980ГОДА (монеты)</vt:lpstr>
      <vt:lpstr>Летние олимпийские игры </vt:lpstr>
      <vt:lpstr>ЗИМНИЕ ОЛИМПИЙСКИЕ ИГРЫ</vt:lpstr>
      <vt:lpstr>Слайд 25</vt:lpstr>
      <vt:lpstr>Талисманы олимпийских игр в Сочи</vt:lpstr>
      <vt:lpstr>Слоган олимпийских игр в Сочи</vt:lpstr>
      <vt:lpstr>Олимпийские часы </vt:lpstr>
      <vt:lpstr>   Олимпийский огонь Эстафету олимпийского огня накануне Олимпиады по улицам Сочи пронесли Пан Ги Мун и Томас Бах Эстафета Олимпийского огня началась в Москве 7 октября 2013 года и закончилась в Сочи 7 февраля 2014 года</vt:lpstr>
      <vt:lpstr>Медали на олимпиаде в Сочи</vt:lpstr>
      <vt:lpstr>МОНЕТЫ И БАНКНОТЫ </vt:lpstr>
      <vt:lpstr>По данным, приведённым Владимиром Путиным, непосредственно на олимпийские объекты истрачено  214 млрд рублей</vt:lpstr>
      <vt:lpstr>Слайд 33</vt:lpstr>
      <vt:lpstr>Летние паралимпийские игры </vt:lpstr>
      <vt:lpstr>Зимние паралимпийские игры</vt:lpstr>
      <vt:lpstr>Зимние Паралимпийские игры 2014 (официально — XI Паралимпийские зимние игры) проходили в Сочи (Россия) с 7 по 16 марта 2014 года. Паралимпийские игры проводились на тех же аренах, которые были использованы для зимних Олимпийских игр 2014 года </vt:lpstr>
      <vt:lpstr>Талисманами  зимних Паралимпийских игр 2014 года стали  Лучик и Снежинка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HP</cp:lastModifiedBy>
  <cp:revision>29</cp:revision>
  <dcterms:created xsi:type="dcterms:W3CDTF">2015-04-13T12:55:50Z</dcterms:created>
  <dcterms:modified xsi:type="dcterms:W3CDTF">2023-04-11T06:29:09Z</dcterms:modified>
</cp:coreProperties>
</file>