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568"/>
    <p:restoredTop sz="94605"/>
  </p:normalViewPr>
  <p:slideViewPr>
    <p:cSldViewPr snapToGrid="0" snapToObjects="1">
      <p:cViewPr varScale="1">
        <p:scale>
          <a:sx n="98" d="100"/>
          <a:sy n="98" d="100"/>
        </p:scale>
        <p:origin x="200" y="3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4/11/23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ое изображение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Чтобы добавить рисунок, перетащите его в заполнитель или щелкните значок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4/11/23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4/11/23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4/11/23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с имен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4/11/23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4/11/23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 с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Чтобы добавить рисунок, перетащите его в заполнитель или щелкните значок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Чтобы добавить рисунок, перетащите его в заполнитель или щелкните значок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Чтобы добавить рисунок, перетащите его в заполнитель или щелкните значок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4/11/23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4/11/23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4/11/23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4/11/23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4/11/23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4/11/23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4/11/23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4/11/23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4/11/23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4/11/23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Чтобы добавить рисунок, перетащите его в заполнитель или щелкните значок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4/11/23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 cstate="email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4/11/23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dirty="0"/>
              <a:t>Режим дня дошкольников в детском сад</a:t>
            </a:r>
            <a:r>
              <a:rPr lang="ru-RU" dirty="0"/>
              <a:t>у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Выполнила: воспитатель Пожидаева Ольга Николаевна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021305" y="985838"/>
            <a:ext cx="7208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ГБОУ Школа №1015 ДО №2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71988" y="5857875"/>
            <a:ext cx="2814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Москва 2023</a:t>
            </a:r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8116" y="2733709"/>
            <a:ext cx="1406554" cy="1346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593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Приём пищи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8851" y="2336800"/>
            <a:ext cx="3143536" cy="378968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0322" y="2336873"/>
            <a:ext cx="3790078" cy="954968"/>
          </a:xfrm>
        </p:spPr>
        <p:txBody>
          <a:bodyPr/>
          <a:lstStyle/>
          <a:p>
            <a:r>
              <a:rPr lang="ru-RU" dirty="0"/>
              <a:t>К завтраку готовы мы, нас ждут накрытые столы</a:t>
            </a:r>
            <a:r>
              <a:rPr lang="mr-IN" dirty="0"/>
              <a:t>…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80321" y="3474720"/>
            <a:ext cx="471463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Время приёма пищи практически во всех детских садиках одинаковое. Некоторые изменения встречаются в частных детских садах.</a:t>
            </a:r>
          </a:p>
          <a:p>
            <a:r>
              <a:rPr lang="ru-RU" dirty="0"/>
              <a:t>Второй завтрак, как правило, состоит из фруктов, витаминизированных блюд. Ужинают дети в период с 18.30 до 19.00.</a:t>
            </a:r>
          </a:p>
        </p:txBody>
      </p:sp>
    </p:spTree>
    <p:extLst>
      <p:ext uri="{BB962C8B-B14F-4D97-AF65-F5344CB8AC3E}">
        <p14:creationId xmlns:p14="http://schemas.microsoft.com/office/powerpoint/2010/main" val="564938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Меню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3356" y="2336800"/>
            <a:ext cx="3914526" cy="359886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Огромное значение в режиме дня в детском саду играет не только время приёма пищи, но и состав блюд.</a:t>
            </a:r>
          </a:p>
          <a:p>
            <a:r>
              <a:rPr lang="ru-RU" dirty="0"/>
              <a:t>Приблизительное меню в обязательном порядке должно включать: молочные продукты, овощи, фрукты, мясные и рыбные продукты, хлеб.</a:t>
            </a:r>
          </a:p>
        </p:txBody>
      </p:sp>
    </p:spTree>
    <p:extLst>
      <p:ext uri="{BB962C8B-B14F-4D97-AF65-F5344CB8AC3E}">
        <p14:creationId xmlns:p14="http://schemas.microsoft.com/office/powerpoint/2010/main" val="20785261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Занятия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1187" y="2336800"/>
            <a:ext cx="3598863" cy="359886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Большое значение для полноценного развития ребёнка играют занятия в детском саду. Длительность занятий, как правило, не превышает 30 минут, чтобы ребёнок не успел устать.</a:t>
            </a:r>
          </a:p>
          <a:p>
            <a:r>
              <a:rPr lang="ru-RU" dirty="0"/>
              <a:t>Все занятия с детьми проводятся по группам в зависимости от возраста ребёнка. </a:t>
            </a:r>
          </a:p>
          <a:p>
            <a:r>
              <a:rPr lang="ru-RU" dirty="0"/>
              <a:t>Время занятий в старшей и подготовительной группе являются более продолжительными, чем в младшей и ясельной.</a:t>
            </a:r>
          </a:p>
        </p:txBody>
      </p:sp>
    </p:spTree>
    <p:extLst>
      <p:ext uri="{BB962C8B-B14F-4D97-AF65-F5344CB8AC3E}">
        <p14:creationId xmlns:p14="http://schemas.microsoft.com/office/powerpoint/2010/main" val="1023756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Основные  занятия в детском саду</a:t>
            </a:r>
            <a:br>
              <a:rPr lang="ru-RU" dirty="0"/>
            </a:br>
            <a:r>
              <a:rPr lang="ru-RU" sz="1600" dirty="0"/>
              <a:t>Воспитатели и педагоги накануне занятия пишут конспект, продумывая деятельность, чтобы уложиться в чётко установленные временные рамки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59"/>
          </a:xfrm>
        </p:spPr>
        <p:txBody>
          <a:bodyPr/>
          <a:lstStyle/>
          <a:p>
            <a:r>
              <a:rPr lang="ru-RU" sz="1800" dirty="0"/>
              <a:t>Музыкальные занятия</a:t>
            </a:r>
          </a:p>
        </p:txBody>
      </p:sp>
      <p:pic>
        <p:nvPicPr>
          <p:cNvPr id="15" name="Рисунок 14"/>
          <p:cNvPicPr>
            <a:picLocks noGrp="1" noChangeAspect="1"/>
          </p:cNvPicPr>
          <p:nvPr>
            <p:ph type="pic" idx="1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0" name="Текст 9"/>
          <p:cNvSpPr>
            <a:spLocks noGrp="1"/>
          </p:cNvSpPr>
          <p:nvPr>
            <p:ph type="body" sz="half" idx="18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Занятия на развитие речи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z="1800" dirty="0"/>
              <a:t>Физкультура</a:t>
            </a:r>
          </a:p>
        </p:txBody>
      </p:sp>
      <p:pic>
        <p:nvPicPr>
          <p:cNvPr id="16" name="Рисунок 15"/>
          <p:cNvPicPr>
            <a:picLocks noGrp="1" noChangeAspect="1"/>
          </p:cNvPicPr>
          <p:nvPr>
            <p:ph type="pic" idx="2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Текст 10"/>
          <p:cNvSpPr>
            <a:spLocks noGrp="1"/>
          </p:cNvSpPr>
          <p:nvPr>
            <p:ph type="body" sz="half" idx="19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Изобразительное искусство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sz="1800" dirty="0"/>
              <a:t>Формирование первичных математических навыков </a:t>
            </a:r>
          </a:p>
        </p:txBody>
      </p:sp>
      <p:pic>
        <p:nvPicPr>
          <p:cNvPr id="17" name="Рисунок 16"/>
          <p:cNvPicPr>
            <a:picLocks noGrp="1" noChangeAspect="1"/>
          </p:cNvPicPr>
          <p:nvPr>
            <p:ph type="pic" idx="2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2" name="Текст 11"/>
          <p:cNvSpPr>
            <a:spLocks noGrp="1"/>
          </p:cNvSpPr>
          <p:nvPr>
            <p:ph type="body" sz="half" idx="20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Бассейн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595360" y="1371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16818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Прогулка</a:t>
            </a:r>
          </a:p>
        </p:txBody>
      </p:sp>
      <p:pic>
        <p:nvPicPr>
          <p:cNvPr id="15" name="Объект 1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6300" y="2558802"/>
            <a:ext cx="5608638" cy="3154858"/>
          </a:xfrm>
        </p:spPr>
      </p:pic>
      <p:sp>
        <p:nvSpPr>
          <p:cNvPr id="14" name="Текст 1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Чтобы были мы здоровы,</a:t>
            </a:r>
          </a:p>
          <a:p>
            <a:r>
              <a:rPr lang="ru-RU" dirty="0"/>
              <a:t>Пойдём на улицу гулять,</a:t>
            </a:r>
          </a:p>
          <a:p>
            <a:r>
              <a:rPr lang="ru-RU" dirty="0"/>
              <a:t>Дождик, снег и ветер сильный, </a:t>
            </a:r>
          </a:p>
          <a:p>
            <a:r>
              <a:rPr lang="ru-RU" dirty="0"/>
              <a:t>нам не смогут помешать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50518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Обед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1377" y="2336800"/>
            <a:ext cx="4798484" cy="359886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Работники пищеблока должны успеть приготовить еду, расставить тарелочки с горячим супом, чтобы он не остыл, затем без заминок подать второе и третье.</a:t>
            </a:r>
          </a:p>
        </p:txBody>
      </p:sp>
    </p:spTree>
    <p:extLst>
      <p:ext uri="{BB962C8B-B14F-4D97-AF65-F5344CB8AC3E}">
        <p14:creationId xmlns:p14="http://schemas.microsoft.com/office/powerpoint/2010/main" val="953541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Тихий час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5013" y="2336800"/>
            <a:ext cx="4811212" cy="359886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Помощники воспитателя должны заранее подготовить кроватки перед сном, проветрить помещение.</a:t>
            </a:r>
          </a:p>
          <a:p>
            <a:r>
              <a:rPr lang="ru-RU" dirty="0"/>
              <a:t>Во время тихого часа дети отдыхают. Даже если ребёнок не хочет спать днём, то он просто лежит на кровати. Во время сна клетки головного мозга восстанавливаются </a:t>
            </a:r>
            <a:r>
              <a:rPr lang="mr-IN" dirty="0"/>
              <a:t>–</a:t>
            </a:r>
            <a:r>
              <a:rPr lang="ru-RU" dirty="0"/>
              <a:t>поэтому после пробуждения ребёнок лучше воспринимает информацию. Как правило, время дневного сна составляет от 2 до 3 часов.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01997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Подъём, гимнастика после сна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Мы проснулись, потянулись,</a:t>
            </a:r>
          </a:p>
          <a:p>
            <a:r>
              <a:rPr lang="ru-RU" dirty="0"/>
              <a:t>С боку на бок повернулись,</a:t>
            </a:r>
          </a:p>
          <a:p>
            <a:r>
              <a:rPr lang="ru-RU" dirty="0"/>
              <a:t>Умываемся водой, одеваемся с </a:t>
            </a:r>
          </a:p>
          <a:p>
            <a:r>
              <a:rPr lang="ru-RU" dirty="0"/>
              <a:t>тобой.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7316" y="2336800"/>
            <a:ext cx="3666606" cy="3598863"/>
          </a:xfrm>
        </p:spPr>
      </p:pic>
    </p:spTree>
    <p:extLst>
      <p:ext uri="{BB962C8B-B14F-4D97-AF65-F5344CB8AC3E}">
        <p14:creationId xmlns:p14="http://schemas.microsoft.com/office/powerpoint/2010/main" val="3615931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Полдник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4496" y="2336800"/>
            <a:ext cx="5432246" cy="359886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Вот и полдник подошёл. Сели дети все за стол. Чтобы не было беды выполняем правила еды: </a:t>
            </a:r>
          </a:p>
          <a:p>
            <a:r>
              <a:rPr lang="ru-RU" dirty="0"/>
              <a:t>Наши ноги не стучат, наши язычки молчат.</a:t>
            </a:r>
          </a:p>
        </p:txBody>
      </p:sp>
    </p:spTree>
    <p:extLst>
      <p:ext uri="{BB962C8B-B14F-4D97-AF65-F5344CB8AC3E}">
        <p14:creationId xmlns:p14="http://schemas.microsoft.com/office/powerpoint/2010/main" val="14557439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Самостоятельная деятельность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3798" y="2336800"/>
            <a:ext cx="4193641" cy="359886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Время свободной деятельности в режиме дня в детском саду предусмотрено для самостоятельных игр. Также, дети играют друг с другом во время прогулки на свежем воздухе. Если на улице плохая погода, то вместо прогулки дети проводят время в группе.</a:t>
            </a:r>
          </a:p>
        </p:txBody>
      </p:sp>
    </p:spTree>
    <p:extLst>
      <p:ext uri="{BB962C8B-B14F-4D97-AF65-F5344CB8AC3E}">
        <p14:creationId xmlns:p14="http://schemas.microsoft.com/office/powerpoint/2010/main" val="115193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Режим дня дошкольников в детском саду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dirty="0"/>
              <a:t>В каждом детском саду есть режим дня. Сон, игры, приём пищи и занятия в детском саду проводятся в строго определённые часы.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dirty="0"/>
              <a:t>Режим дня- это чёткий распорядок жизни в течении суток, предусматривающий чередование бодрствования и сна, а также рациональную организацию различных видов деятельности.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dirty="0"/>
              <a:t>Организация режима работы в детском саду производится таким образом, чтобы у детей в зависимости от возраста было достаточно времени для активных игр, занятий и отдыха.  Правильный, соответствующий возрастным возможностям ребёнка режим укрепляет здоровье, обеспечивает работоспособность, успешное осуществление разнообразной деятельности, предохраняет от переутомления.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dirty="0"/>
              <a:t>Правильный приём пищи в одно и тоже время способствует росту здорового организма.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dirty="0"/>
              <a:t>Режим дня для ребёнка в детском саду может быть различным, но каждое дошкольное учебное заведение придерживается единых общих правил.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dirty="0"/>
              <a:t>Итак, каков же режим в стандартном российском государственном детском саду?</a:t>
            </a:r>
          </a:p>
        </p:txBody>
      </p:sp>
    </p:spTree>
    <p:extLst>
      <p:ext uri="{BB962C8B-B14F-4D97-AF65-F5344CB8AC3E}">
        <p14:creationId xmlns:p14="http://schemas.microsoft.com/office/powerpoint/2010/main" val="8594852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Прогулка во второй половине дня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1280" y="2478900"/>
            <a:ext cx="3863658" cy="228339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0322" y="2336873"/>
            <a:ext cx="3541158" cy="1930327"/>
          </a:xfrm>
        </p:spPr>
        <p:txBody>
          <a:bodyPr/>
          <a:lstStyle/>
          <a:p>
            <a:r>
              <a:rPr lang="ru-RU" dirty="0"/>
              <a:t>Чтобы ушки не болели. Быстро шапочку одели, а потом и куртку для длительной прогулки.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3440" y="4632960"/>
            <a:ext cx="5227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На участке погуляем, за погодой наблюдаем!</a:t>
            </a:r>
          </a:p>
        </p:txBody>
      </p:sp>
    </p:spTree>
    <p:extLst>
      <p:ext uri="{BB962C8B-B14F-4D97-AF65-F5344CB8AC3E}">
        <p14:creationId xmlns:p14="http://schemas.microsoft.com/office/powerpoint/2010/main" val="9496638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Ужин. Самостоятельная деятельность.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4616" y="2336800"/>
            <a:ext cx="2692006" cy="359886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На того, кто ест опрятно и смотреть всегда приятно. Мы едим всегда красиво, после скажем мы «спасибо».</a:t>
            </a:r>
          </a:p>
        </p:txBody>
      </p:sp>
    </p:spTree>
    <p:extLst>
      <p:ext uri="{BB962C8B-B14F-4D97-AF65-F5344CB8AC3E}">
        <p14:creationId xmlns:p14="http://schemas.microsoft.com/office/powerpoint/2010/main" val="748644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Уход детей домой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5996" y="2336800"/>
            <a:ext cx="2907496" cy="3598863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7863" y="2336800"/>
            <a:ext cx="2662893" cy="2384743"/>
          </a:xfrm>
        </p:spPr>
      </p:pic>
      <p:sp>
        <p:nvSpPr>
          <p:cNvPr id="10" name="TextBox 9"/>
          <p:cNvSpPr txBox="1"/>
          <p:nvPr/>
        </p:nvSpPr>
        <p:spPr>
          <a:xfrm>
            <a:off x="4937760" y="14173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602479" y="2575560"/>
            <a:ext cx="35356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Пришли родители за нами!</a:t>
            </a:r>
          </a:p>
          <a:p>
            <a:r>
              <a:rPr lang="ru-RU" dirty="0"/>
              <a:t>Мы спешим навстречу  к маме!</a:t>
            </a:r>
          </a:p>
          <a:p>
            <a:r>
              <a:rPr lang="ru-RU" dirty="0"/>
              <a:t>День  прошёл, мы не устали:</a:t>
            </a:r>
          </a:p>
          <a:p>
            <a:r>
              <a:rPr lang="ru-RU" dirty="0"/>
              <a:t>С друзьями весело играли!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7174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05000" y="1691640"/>
            <a:ext cx="75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/>
              <a:t>Спасибо </a:t>
            </a:r>
            <a:r>
              <a:rPr lang="ru-RU" sz="5400"/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658841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Примерный режим дня дошкольника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525101" y="2742304"/>
            <a:ext cx="3600450" cy="2693193"/>
          </a:xfrm>
        </p:spPr>
      </p:pic>
      <p:sp>
        <p:nvSpPr>
          <p:cNvPr id="5" name="TextBox 4"/>
          <p:cNvSpPr txBox="1"/>
          <p:nvPr/>
        </p:nvSpPr>
        <p:spPr>
          <a:xfrm>
            <a:off x="680321" y="2288675"/>
            <a:ext cx="648502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/>
              <a:t>Дома</a:t>
            </a:r>
          </a:p>
          <a:p>
            <a:r>
              <a:rPr lang="ru-RU" dirty="0"/>
              <a:t>6.30-7.30 Подъём, утренний туалет</a:t>
            </a:r>
          </a:p>
          <a:p>
            <a:r>
              <a:rPr lang="ru-RU" u="sng" dirty="0"/>
              <a:t>В дошкольном учреждении</a:t>
            </a:r>
          </a:p>
          <a:p>
            <a:r>
              <a:rPr lang="ru-RU" dirty="0"/>
              <a:t>7.00-8.00 Приём, осмотр, игры, самостоятельная деятельность, утренняя гимнастика (в тёплый период года рекомендуется принимать детей на участке д/с)</a:t>
            </a:r>
          </a:p>
          <a:p>
            <a:r>
              <a:rPr lang="ru-RU" dirty="0"/>
              <a:t>8.00-8.20 Подготовка к завтраку, дежурство, завтрак. (</a:t>
            </a:r>
            <a:r>
              <a:rPr lang="ru-RU" dirty="0" err="1"/>
              <a:t>Возравщение</a:t>
            </a:r>
            <a:r>
              <a:rPr lang="ru-RU" dirty="0"/>
              <a:t> с прогулки </a:t>
            </a:r>
            <a:r>
              <a:rPr lang="mr-IN" dirty="0"/>
              <a:t>–</a:t>
            </a:r>
            <a:r>
              <a:rPr lang="ru-RU" dirty="0"/>
              <a:t> в тёплое время года)</a:t>
            </a:r>
          </a:p>
          <a:p>
            <a:r>
              <a:rPr lang="ru-RU" dirty="0"/>
              <a:t>8.20-8.30 Самостоятельная деятельность</a:t>
            </a:r>
          </a:p>
          <a:p>
            <a:r>
              <a:rPr lang="ru-RU" dirty="0"/>
              <a:t>8.30-9.00 Занятия по группам (с перерывом 10 минут)</a:t>
            </a:r>
          </a:p>
          <a:p>
            <a:r>
              <a:rPr lang="ru-RU" dirty="0"/>
              <a:t>9.00-09.20 Подготовка к прогулке</a:t>
            </a:r>
          </a:p>
          <a:p>
            <a:r>
              <a:rPr lang="ru-RU" dirty="0"/>
              <a:t>9.20-11.20 Прогулка (игры, наблюдения, труд)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4868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Примерный режим дня дошкольника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4705" y="2702560"/>
            <a:ext cx="3760006" cy="3598863"/>
          </a:xfrm>
        </p:spPr>
      </p:pic>
      <p:sp>
        <p:nvSpPr>
          <p:cNvPr id="5" name="TextBox 4"/>
          <p:cNvSpPr txBox="1"/>
          <p:nvPr/>
        </p:nvSpPr>
        <p:spPr>
          <a:xfrm>
            <a:off x="518160" y="2118360"/>
            <a:ext cx="652272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11.20-11.45 Возращение с прогулки, самостоятельная деятельность, подготовка к обеду</a:t>
            </a:r>
          </a:p>
          <a:p>
            <a:r>
              <a:rPr lang="ru-RU" dirty="0"/>
              <a:t>11.45-12.20 Обед</a:t>
            </a:r>
          </a:p>
          <a:p>
            <a:r>
              <a:rPr lang="ru-RU" dirty="0"/>
              <a:t>12.00-12.30 Спокойные игры </a:t>
            </a:r>
          </a:p>
          <a:p>
            <a:r>
              <a:rPr lang="ru-RU" dirty="0"/>
              <a:t>12.30 -15.15 Подготовка ко сну, дневной сон</a:t>
            </a:r>
          </a:p>
          <a:p>
            <a:r>
              <a:rPr lang="ru-RU" dirty="0"/>
              <a:t>15.15 -15.25 Постепенный подъём, одевание, бодрящая гимнастика, самостоятельная игровая деятельность</a:t>
            </a:r>
          </a:p>
          <a:p>
            <a:r>
              <a:rPr lang="ru-RU" dirty="0"/>
              <a:t>15.25-15.40 Подготовка к полднику, полдник</a:t>
            </a:r>
          </a:p>
          <a:p>
            <a:r>
              <a:rPr lang="ru-RU" dirty="0"/>
              <a:t>15.40-16.40 Совместная деятельность воспитателя с детьми, индивидуальная работа</a:t>
            </a:r>
          </a:p>
          <a:p>
            <a:r>
              <a:rPr lang="ru-RU" dirty="0"/>
              <a:t>16.40-19.00 Подготовка к прогулке, прогулка, игры и труд детей на участке, самостоятельная игровая деятельность детей в группе, уход домой.</a:t>
            </a:r>
          </a:p>
          <a:p>
            <a:r>
              <a:rPr lang="ru-RU" dirty="0"/>
              <a:t>Следует учитывать, что в каждой возрастной группе режим дня варьируется в соответствии с возрастными особенностями детей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9567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752475"/>
            <a:ext cx="9798050" cy="877888"/>
          </a:xfrm>
        </p:spPr>
        <p:txBody>
          <a:bodyPr>
            <a:normAutofit/>
          </a:bodyPr>
          <a:lstStyle/>
          <a:p>
            <a:r>
              <a:rPr lang="ru-RU" sz="1800" u="sng" dirty="0"/>
              <a:t>Режим дня в детском саду необходим, так как распорядок, повторяющийся изо дня в день формирует у ребёнка стабильное психическое и физиологическое здоровье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717" y="2286000"/>
            <a:ext cx="3059046" cy="3176588"/>
          </a:xfrm>
        </p:spPr>
      </p:pic>
      <p:sp>
        <p:nvSpPr>
          <p:cNvPr id="5" name="TextBox 4"/>
          <p:cNvSpPr txBox="1"/>
          <p:nvPr/>
        </p:nvSpPr>
        <p:spPr>
          <a:xfrm>
            <a:off x="3840480" y="1463040"/>
            <a:ext cx="635508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Типовой режим рассчитан на 12-часовое пребывание в дошкольном учреждении. Общие положения о времени бодрствования, количестве и длительности занятий должны оставаться неизменными, как прописано в </a:t>
            </a:r>
            <a:r>
              <a:rPr lang="ru-RU" sz="1600" dirty="0" err="1"/>
              <a:t>СанПине</a:t>
            </a:r>
            <a:r>
              <a:rPr lang="ru-RU" sz="1600" dirty="0"/>
              <a:t> (санитарно-эпидемиологические правила и нормативы </a:t>
            </a:r>
            <a:r>
              <a:rPr lang="ru-RU" sz="1600" dirty="0" err="1"/>
              <a:t>СанПин</a:t>
            </a:r>
            <a:r>
              <a:rPr lang="ru-RU" sz="1600" dirty="0"/>
              <a:t> 2.4.1. 2660-10):</a:t>
            </a:r>
          </a:p>
          <a:p>
            <a:r>
              <a:rPr lang="ru-RU" sz="1600" dirty="0"/>
              <a:t>12.4 Режим дня должен соответствовать возрастным особенностям детей  и способствовать их гармоничному развитию.</a:t>
            </a:r>
          </a:p>
          <a:p>
            <a:r>
              <a:rPr lang="ru-RU" sz="1600" dirty="0"/>
              <a:t>Максимальная продолжительность непрерывного бодрствования детей 3-7 лет составляет 5,5 </a:t>
            </a:r>
            <a:r>
              <a:rPr lang="mr-IN" sz="1600" dirty="0"/>
              <a:t>–</a:t>
            </a:r>
            <a:r>
              <a:rPr lang="ru-RU" sz="1600" dirty="0"/>
              <a:t> 6 часов, до 3 лет </a:t>
            </a:r>
            <a:r>
              <a:rPr lang="mr-IN" sz="1600" dirty="0"/>
              <a:t>–</a:t>
            </a:r>
            <a:r>
              <a:rPr lang="ru-RU" sz="1600" dirty="0"/>
              <a:t> в соответствии с медицинскими рекомендациями.</a:t>
            </a:r>
          </a:p>
          <a:p>
            <a:r>
              <a:rPr lang="ru-RU" sz="1600" dirty="0"/>
              <a:t>12.10. Максимально допустимый объём недельной образовательной нагрузки6 включая занятия по дополнительному образованию, для детей дошкольного возраста составляет: в младшей группе (дети четвёртого года жизни) -11 занятий, в средней группе (дети пятого года жизни)-12, в старшей группе (дети шестого года жизни)- 15, в подготовительной (дети седьмого года жизни)-17 занятий.</a:t>
            </a:r>
          </a:p>
          <a:p>
            <a:r>
              <a:rPr lang="ru-RU" sz="1600" dirty="0"/>
              <a:t> 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405228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/>
              <a:t>Для холодного и теплого времени года предусмотрены 2 вида режимов, они различаются тем, что в тёплое время года детей встречают воспитатели на улице, а также большинство физической активности проводится именно на свежем воздухе.</a:t>
            </a:r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3741" y="2336800"/>
            <a:ext cx="2692006" cy="3598863"/>
          </a:xfrm>
        </p:spPr>
      </p:pic>
      <p:pic>
        <p:nvPicPr>
          <p:cNvPr id="15" name="Объект 14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4120" y="2358935"/>
            <a:ext cx="2217492" cy="3576727"/>
          </a:xfrm>
        </p:spPr>
      </p:pic>
    </p:spTree>
    <p:extLst>
      <p:ext uri="{BB962C8B-B14F-4D97-AF65-F5344CB8AC3E}">
        <p14:creationId xmlns:p14="http://schemas.microsoft.com/office/powerpoint/2010/main" val="425335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Утро. Приём детей.</a:t>
            </a:r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0189" y="2336800"/>
            <a:ext cx="3740860" cy="3598863"/>
          </a:xfrm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680322" y="2336873"/>
            <a:ext cx="3790078" cy="1716968"/>
          </a:xfrm>
        </p:spPr>
        <p:txBody>
          <a:bodyPr/>
          <a:lstStyle/>
          <a:p>
            <a:r>
              <a:rPr lang="ru-RU" dirty="0"/>
              <a:t>В детский садик, как на праздник</a:t>
            </a:r>
          </a:p>
          <a:p>
            <a:r>
              <a:rPr lang="ru-RU" dirty="0"/>
              <a:t>Утром рано мы идём. </a:t>
            </a:r>
          </a:p>
          <a:p>
            <a:r>
              <a:rPr lang="ru-RU" dirty="0"/>
              <a:t>Платье новое надели,</a:t>
            </a:r>
          </a:p>
          <a:p>
            <a:r>
              <a:rPr lang="ru-RU" dirty="0"/>
              <a:t>В руках туфельки несём.</a:t>
            </a:r>
          </a:p>
        </p:txBody>
      </p:sp>
    </p:spTree>
    <p:extLst>
      <p:ext uri="{BB962C8B-B14F-4D97-AF65-F5344CB8AC3E}">
        <p14:creationId xmlns:p14="http://schemas.microsoft.com/office/powerpoint/2010/main" val="1338237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Утренняя гимнастика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5282" y="2336800"/>
            <a:ext cx="3290673" cy="359886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0322" y="2336873"/>
            <a:ext cx="3790078" cy="1244528"/>
          </a:xfrm>
        </p:spPr>
        <p:txBody>
          <a:bodyPr/>
          <a:lstStyle/>
          <a:p>
            <a:r>
              <a:rPr lang="ru-RU" dirty="0"/>
              <a:t>Чтобы нам не болеть и не простужаться, мы зарядкой с тобой будем заниматься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80321" y="3368040"/>
            <a:ext cx="45012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Не случайно говорят, что утро определяет день. Утренняя зарядка помогают отойти ото сна, приобрести бодрость и хорошее рабочее настроение.</a:t>
            </a:r>
          </a:p>
        </p:txBody>
      </p:sp>
    </p:spTree>
    <p:extLst>
      <p:ext uri="{BB962C8B-B14F-4D97-AF65-F5344CB8AC3E}">
        <p14:creationId xmlns:p14="http://schemas.microsoft.com/office/powerpoint/2010/main" val="170724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Гигиена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1456" y="2336873"/>
            <a:ext cx="2694584" cy="359886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0322" y="2336873"/>
            <a:ext cx="2855358" cy="2799008"/>
          </a:xfrm>
        </p:spPr>
        <p:txBody>
          <a:bodyPr/>
          <a:lstStyle/>
          <a:p>
            <a:r>
              <a:rPr lang="ru-RU" dirty="0"/>
              <a:t>Чтобы нам здоровыми </a:t>
            </a:r>
          </a:p>
          <a:p>
            <a:r>
              <a:rPr lang="ru-RU" dirty="0"/>
              <a:t>быть, будем руки с мылом </a:t>
            </a:r>
          </a:p>
          <a:p>
            <a:r>
              <a:rPr lang="ru-RU" dirty="0"/>
              <a:t>мыть.</a:t>
            </a:r>
          </a:p>
          <a:p>
            <a:r>
              <a:rPr lang="ru-RU" dirty="0"/>
              <a:t>До еды, после прогулки, </a:t>
            </a:r>
          </a:p>
          <a:p>
            <a:r>
              <a:rPr lang="ru-RU" dirty="0"/>
              <a:t>если мы к врачу ходили. </a:t>
            </a:r>
          </a:p>
          <a:p>
            <a:r>
              <a:rPr lang="ru-RU" dirty="0"/>
              <a:t>Чтоб микробы вместе с </a:t>
            </a:r>
          </a:p>
          <a:p>
            <a:r>
              <a:rPr lang="ru-RU" dirty="0"/>
              <a:t>булкой и борщом не </a:t>
            </a:r>
          </a:p>
          <a:p>
            <a:r>
              <a:rPr lang="ru-RU" dirty="0"/>
              <a:t>проглотили</a:t>
            </a:r>
          </a:p>
        </p:txBody>
      </p:sp>
    </p:spTree>
    <p:extLst>
      <p:ext uri="{BB962C8B-B14F-4D97-AF65-F5344CB8AC3E}">
        <p14:creationId xmlns:p14="http://schemas.microsoft.com/office/powerpoint/2010/main" val="1539896604"/>
      </p:ext>
    </p:extLst>
  </p:cSld>
  <p:clrMapOvr>
    <a:masterClrMapping/>
  </p:clrMapOvr>
</p:sld>
</file>

<file path=ppt/theme/theme1.xml><?xml version="1.0" encoding="utf-8"?>
<a:theme xmlns:a="http://schemas.openxmlformats.org/drawingml/2006/main" name="TM04033917[[fn=Berlin]]_novariants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M04033917[[fn=Berlin]]_novariants" id="{309C13C0-3BE0-4E8F-8916-1D5516B3B5DD}" vid="{18E1BE87-7240-45DF-8788-3CAEB7F17AB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Берлин</Template>
  <TotalTime>319</TotalTime>
  <Words>1147</Words>
  <Application>Microsoft Macintosh PowerPoint</Application>
  <PresentationFormat>Широкоэкранный</PresentationFormat>
  <Paragraphs>104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Arial</vt:lpstr>
      <vt:lpstr>Trebuchet MS</vt:lpstr>
      <vt:lpstr>TM04033917[[fn=Berlin]]_novariants</vt:lpstr>
      <vt:lpstr>Режим дня дошкольников в детском саду</vt:lpstr>
      <vt:lpstr>Режим дня дошкольников в детском саду</vt:lpstr>
      <vt:lpstr>Примерный режим дня дошкольника</vt:lpstr>
      <vt:lpstr>Примерный режим дня дошкольника</vt:lpstr>
      <vt:lpstr>Режим дня в детском саду необходим, так как распорядок, повторяющийся изо дня в день формирует у ребёнка стабильное психическое и физиологическое здоровье</vt:lpstr>
      <vt:lpstr>Для холодного и теплого времени года предусмотрены 2 вида режимов, они различаются тем, что в тёплое время года детей встречают воспитатели на улице, а также большинство физической активности проводится именно на свежем воздухе.</vt:lpstr>
      <vt:lpstr>Утро. Приём детей.</vt:lpstr>
      <vt:lpstr>Утренняя гимнастика</vt:lpstr>
      <vt:lpstr>Гигиена</vt:lpstr>
      <vt:lpstr>Приём пищи</vt:lpstr>
      <vt:lpstr>Меню</vt:lpstr>
      <vt:lpstr>Занятия</vt:lpstr>
      <vt:lpstr>Основные  занятия в детском саду Воспитатели и педагоги накануне занятия пишут конспект, продумывая деятельность, чтобы уложиться в чётко установленные временные рамки</vt:lpstr>
      <vt:lpstr>Прогулка</vt:lpstr>
      <vt:lpstr>Обед</vt:lpstr>
      <vt:lpstr>Тихий час</vt:lpstr>
      <vt:lpstr>Подъём, гимнастика после сна</vt:lpstr>
      <vt:lpstr>Полдник</vt:lpstr>
      <vt:lpstr>Самостоятельная деятельность</vt:lpstr>
      <vt:lpstr>Прогулка во второй половине дня</vt:lpstr>
      <vt:lpstr>Ужин. Самостоятельная деятельность.</vt:lpstr>
      <vt:lpstr>Уход детей домой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Режим дня дошкольников в детском саду</dc:title>
  <dc:creator>пользователь Microsoft Office</dc:creator>
  <cp:lastModifiedBy>Microsoft Office User</cp:lastModifiedBy>
  <cp:revision>42</cp:revision>
  <dcterms:created xsi:type="dcterms:W3CDTF">2019-01-10T12:24:49Z</dcterms:created>
  <dcterms:modified xsi:type="dcterms:W3CDTF">2023-04-11T17:21:34Z</dcterms:modified>
</cp:coreProperties>
</file>