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9" r:id="rId11"/>
    <p:sldId id="290" r:id="rId12"/>
    <p:sldId id="291" r:id="rId13"/>
    <p:sldId id="265" r:id="rId14"/>
    <p:sldId id="281" r:id="rId15"/>
    <p:sldId id="292" r:id="rId16"/>
    <p:sldId id="283" r:id="rId17"/>
    <p:sldId id="284" r:id="rId18"/>
    <p:sldId id="288" r:id="rId19"/>
    <p:sldId id="294" r:id="rId20"/>
    <p:sldId id="285" r:id="rId21"/>
    <p:sldId id="293" r:id="rId22"/>
    <p:sldId id="28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7" autoAdjust="0"/>
  </p:normalViewPr>
  <p:slideViewPr>
    <p:cSldViewPr>
      <p:cViewPr varScale="1">
        <p:scale>
          <a:sx n="70" d="100"/>
          <a:sy n="70" d="100"/>
        </p:scale>
        <p:origin x="-11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9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18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9F5DB-E2CD-4143-B8A1-484F77CD42D0}" type="datetimeFigureOut">
              <a:rPr lang="ru-RU" smtClean="0"/>
              <a:pPr/>
              <a:t>20.04.2010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5AE9A-389A-49AE-ADAB-2EB60A5ED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F7D97FF-95B9-4A35-84A7-F5258524FFBC}" type="datetimeFigureOut">
              <a:rPr lang="ru-RU" smtClean="0"/>
              <a:pPr/>
              <a:t>20.04.2010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CA30478-42C4-4BA3-AF40-16873187AEA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image" Target="file:///C:\Users\&#1051;&#1072;&#1088;&#1080;&#1089;&#1072;%20&#1042;&#1103;&#1095;&#1077;&#1089;&#1083;&#1072;&#1074;&#1086;&#1074;&#1085;&#1072;\Desktop\4SMO7CAAUQT97CAOL5MY6CA5WVS0LCAAUUB73CAXFI0ENCA5TB8CECAEE2927CAK17TQECA7K2T9YCAAWO6IVCAXRFVATCAQCWL09CARS55O2CA4G6V7JCA1AAAA3CAOUL6ZUCAO5O033CA37Z01A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072;&#1088;&#1080;&#1089;&#1072;%20&#1042;&#1103;&#1095;&#1077;&#1089;&#1083;&#1072;&#1074;&#1086;&#1074;&#1085;&#1072;\Desktop\&#1087;&#1088;&#1086;&#1077;&#1082;&#1090;%20&#1086;&#1089;&#1085;\detskie_pesni_-_ot_ulibki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file:///C:\Users\&#1051;&#1072;&#1088;&#1080;&#1089;&#1072;%20&#1042;&#1103;&#1095;&#1077;&#1089;&#1083;&#1072;&#1074;&#1086;&#1074;&#1085;&#1072;\Desktop\MN87ZCAP263TKCACDVIAOCAM94TSLCAEA7CHUCAHVJELSCAEMLHSICAGX0JU7CA74JYLSCAB0BEA9CAWA5U5ZCAO7TVBTCAGI2AJ0CA6AH51CCASVCYE3CA8T1VD6CA776JUZCA8RZIRTCAXZ9PL4.jpg" TargetMode="External"/><Relationship Id="rId9" Type="http://schemas.openxmlformats.org/officeDocument/2006/relationships/image" Target="file:///C:\Users\&#1051;&#1072;&#1088;&#1080;&#1089;&#1072;%20&#1042;&#1103;&#1095;&#1077;&#1089;&#1083;&#1072;&#1074;&#1086;&#1074;&#1085;&#1072;\Desktop\K84S6CAR0IUCHCAN8RDVHCA3E07PRCAL3GE1LCA6GJL74CAS08L7QCAB6KF0XCA6LURD7CAY20I97CADPBTLGCA0W271KCA2YS6AACA70QILHCASI5ULDCAWK8DCTCA0K2IQUCAPPMUZICA6MCJP5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image" Target="file:///C:\Users\&#1051;&#1072;&#1088;&#1080;&#1089;&#1072;%20&#1042;&#1103;&#1095;&#1077;&#1089;&#1083;&#1072;&#1074;&#1086;&#1074;&#1085;&#1072;\Desktop\&#1087;&#1088;&#1086;&#1077;&#1082;&#1090;%20&#1086;&#1089;&#1085;\&#1087;&#1083;&#1072;&#1082;&#1072;&#1090;&#1099;%20&#1042;&#1054;&#1042;\1178560762_0002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072;&#1088;&#1080;&#1089;&#1072;%20&#1042;&#1103;&#1095;&#1077;&#1089;&#1083;&#1072;&#1074;&#1086;&#1074;&#1085;&#1072;\Desktop\&#1087;&#1088;&#1086;&#1077;&#1082;&#1090;%20&#1086;&#1089;&#1085;\Red_Army_Choir_The_Sacred_War.mp3" TargetMode="External"/><Relationship Id="rId6" Type="http://schemas.openxmlformats.org/officeDocument/2006/relationships/image" Target="../media/image9.jpeg"/><Relationship Id="rId11" Type="http://schemas.openxmlformats.org/officeDocument/2006/relationships/image" Target="file:///C:\Users\&#1051;&#1072;&#1088;&#1080;&#1089;&#1072;%20&#1042;&#1103;&#1095;&#1077;&#1089;&#1083;&#1072;&#1074;&#1086;&#1074;&#1085;&#1072;\Desktop\&#1087;&#1088;&#1086;&#1077;&#1082;&#1090;%20&#1086;&#1089;&#1085;\&#1087;&#1083;&#1072;&#1082;&#1072;&#1090;&#1099;%20&#1042;&#1054;&#1042;\1210248623_poster_3_rjorrrrrjoss-srrrrs.jpg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file:///C:\Users\&#1051;&#1072;&#1088;&#1080;&#1089;&#1072;%20&#1042;&#1103;&#1095;&#1077;&#1089;&#1083;&#1072;&#1074;&#1086;&#1074;&#1085;&#1072;\Desktop\&#1087;&#1088;&#1086;&#1077;&#1082;&#1090;%20&#1086;&#1089;&#1085;\&#1087;&#1083;&#1072;&#1082;&#1072;&#1090;&#1099;%20&#1042;&#1054;&#1042;\3f1104649e80.jpg" TargetMode="External"/><Relationship Id="rId9" Type="http://schemas.openxmlformats.org/officeDocument/2006/relationships/image" Target="file:///C:\Users\&#1051;&#1072;&#1088;&#1080;&#1089;&#1072;%20&#1042;&#1103;&#1095;&#1077;&#1089;&#1083;&#1072;&#1074;&#1086;&#1074;&#1085;&#1072;\Desktop\&#1087;&#1088;&#1086;&#1077;&#1082;&#1090;%20&#1086;&#1089;&#1085;\&#1087;&#1083;&#1072;&#1082;&#1072;&#1090;&#1099;%20&#1042;&#1054;&#1042;\1178560834_0005.jpg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072;&#1088;&#1080;&#1089;&#1072;%20&#1042;&#1103;&#1095;&#1077;&#1089;&#1083;&#1072;&#1074;&#1086;&#1074;&#1085;&#1072;\Desktop\&#1087;&#1088;&#1086;&#1077;&#1082;&#1090;%20&#1086;&#1089;&#1085;\&#1041;&#1091;&#1083;&#1072;&#1090;_&#1054;&#1082;&#1091;&#1076;&#1078;&#1072;&#1074;&#1072;-&#1044;&#1072;&#1074;&#1072;&#1081;&#1090;&#1077;_&#1074;&#1086;&#1089;&#1082;&#1082;=&#1105;_&#1111;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40005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Тема проекта: 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«Словом можно убить,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словом можно спасти,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 словом можно полки за собой повести…»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57166"/>
            <a:ext cx="7458100" cy="20002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Проект 2 класса «А»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2009 -2010 </a:t>
            </a:r>
            <a:r>
              <a:rPr lang="ru-RU" sz="2800" dirty="0" smtClean="0">
                <a:solidFill>
                  <a:srgbClr val="FF0000"/>
                </a:solidFill>
              </a:rPr>
              <a:t>учебный год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Самые распространенные языки мира: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Китайский (1 млрд.210 млн. человек)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Хинди (490 млн. человек)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Английский (456 млн. человек)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Испанский (360 млн. человек)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Русский (300 млн. человек)                                   </a:t>
            </a:r>
          </a:p>
          <a:p>
            <a:pPr marL="65151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с учетом стран бывшего СССР</a:t>
            </a:r>
          </a:p>
          <a:p>
            <a:pPr marL="65151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Арабский (300 млн. человек)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Из папки «Это интересно»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577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Самую длинную фамилию в мире </a:t>
            </a:r>
            <a:r>
              <a:rPr lang="ru-RU" sz="2800" dirty="0" smtClean="0">
                <a:solidFill>
                  <a:srgbClr val="002060"/>
                </a:solidFill>
              </a:rPr>
              <a:t>носит один житель города Стамбула (Турция). В ней 43 буквы! Этот человек очень гордится своей фамилией, потому что она означает «сын героя знаменосца флага с полумесяцем и звездой».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 длинная  фамилия</a:t>
            </a: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002060"/>
                </a:solidFill>
              </a:rPr>
              <a:t>в  НОУ  ОЦ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«Солнечный ветер»  </a:t>
            </a:r>
            <a:r>
              <a:rPr lang="ru-RU" sz="2800" dirty="0" smtClean="0">
                <a:solidFill>
                  <a:srgbClr val="002060"/>
                </a:solidFill>
              </a:rPr>
              <a:t>носит ученица 6 класса Мухамедзарифова Ксения. Целых 11 букв! А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короткая фамилия на Земле </a:t>
            </a:r>
            <a:r>
              <a:rPr lang="ru-RU" sz="2800" dirty="0" smtClean="0">
                <a:solidFill>
                  <a:srgbClr val="002060"/>
                </a:solidFill>
              </a:rPr>
              <a:t>состоит всего из 1 буквы. Это французская фамилия 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Рекорды в словах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52946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Быстрее всех говорят итальянцы, на втором месте - </a:t>
            </a:r>
            <a:r>
              <a:rPr lang="ru-RU" dirty="0" err="1" smtClean="0">
                <a:solidFill>
                  <a:srgbClr val="002060"/>
                </a:solidFill>
              </a:rPr>
              <a:t>бразхильцы</a:t>
            </a:r>
            <a:r>
              <a:rPr lang="ru-RU" dirty="0" smtClean="0">
                <a:solidFill>
                  <a:srgbClr val="002060"/>
                </a:solidFill>
              </a:rPr>
              <a:t>, а одно из последних занимают финны.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Что касается детской речи, то рекорд за шведскими малышами. В 4 года они произносят 12 тысяч слов!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Во 2 классе «А» быстрее всех говорит и читает …Скорость ее речи составляет… слов в минуту!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4172277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572032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Презентация проекта</a:t>
            </a:r>
            <a:br>
              <a:rPr lang="ru-RU" sz="8000" dirty="0" smtClean="0">
                <a:solidFill>
                  <a:srgbClr val="FF0000"/>
                </a:solidFill>
              </a:rPr>
            </a:b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</a:t>
            </a:r>
            <a:r>
              <a:rPr lang="ru-RU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</a:t>
            </a:r>
            <a:r>
              <a:rPr lang="ru-RU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Исключительная способность человека выражать гласно мысли и чувства свои;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Дар говорить, сообщать разумно сочетаемыми звуками;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Словесная речь;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Сочетание звуков, составляющее одно целое, которое по себе означает предмет, понятие;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Реченье;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Разговор, беседа;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Речь, проповедь;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Сказание </a:t>
            </a:r>
          </a:p>
          <a:p>
            <a:pPr marL="651510" indent="-514350">
              <a:buFont typeface="+mj-lt"/>
              <a:buAutoNum type="arabicPeriod"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Словарь В.И.Даля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21484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«… В начале было Слово и Слово было Бог. И Слово стало плотью и проживало среди нас…»</a:t>
            </a:r>
          </a:p>
          <a:p>
            <a:pPr>
              <a:buNone/>
            </a:pP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«…Ибо от слов своих оправдаешься, и от слов своих </a:t>
            </a:r>
            <a:r>
              <a:rPr lang="ru-RU" sz="3200" dirty="0" err="1" smtClean="0">
                <a:solidFill>
                  <a:srgbClr val="002060"/>
                </a:solidFill>
              </a:rPr>
              <a:t>осудишься</a:t>
            </a:r>
            <a:r>
              <a:rPr lang="ru-RU" sz="3200" dirty="0" smtClean="0">
                <a:solidFill>
                  <a:srgbClr val="002060"/>
                </a:solidFill>
              </a:rPr>
              <a:t>…»  (</a:t>
            </a:r>
            <a:r>
              <a:rPr lang="ru-RU" sz="3200" dirty="0" err="1" smtClean="0">
                <a:solidFill>
                  <a:srgbClr val="002060"/>
                </a:solidFill>
              </a:rPr>
              <a:t>Мф</a:t>
            </a:r>
            <a:r>
              <a:rPr lang="ru-RU" sz="3200" dirty="0" smtClean="0">
                <a:solidFill>
                  <a:srgbClr val="002060"/>
                </a:solidFill>
              </a:rPr>
              <a:t> 12,36)</a:t>
            </a:r>
          </a:p>
          <a:p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Библия о слове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ноября – международный день приветствий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</a:rPr>
              <a:t>Идея этого праздника принадлежит двум американским юношам, братьям Маккормики, предложившим в 1973 году проводить день дружбы и взаимопонимания между народами всех стран.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</a:rPr>
              <a:t>И пусть в этот день каждый человек пожелает добра и счастья близким и незнакомым людям, скажет миру «Здравствуй!» и подарит свою лучезарную улыбку. </a:t>
            </a:r>
            <a:endParaRPr lang="ru-RU" sz="30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Знаешь ли ты, что за дата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21 ноября?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Вежа, </a:t>
            </a:r>
            <a:r>
              <a:rPr lang="ru-RU" sz="3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вежество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вежливость</a:t>
            </a:r>
          </a:p>
          <a:p>
            <a:pPr>
              <a:buNone/>
            </a:pPr>
            <a:endParaRPr lang="ru-RU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Невежа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– грубый, невоспитанный, не соблюдающий правил приличия человек.</a:t>
            </a:r>
          </a:p>
          <a:p>
            <a:pPr>
              <a:buNone/>
            </a:pPr>
            <a:endParaRPr lang="ru-RU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НевежДа</a:t>
            </a:r>
            <a:r>
              <a:rPr lang="ru-RU" sz="3600" dirty="0" smtClean="0">
                <a:solidFill>
                  <a:srgbClr val="002060"/>
                </a:solidFill>
              </a:rPr>
              <a:t> – необразованный, неграмотный, ничего не знающий человек.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7686700" cy="44291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Составные элементы общения: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Сообщение;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Разговор;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Раппорт;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Точка зрения;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Комплимент и т.д.</a:t>
            </a:r>
          </a:p>
          <a:p>
            <a:pPr>
              <a:buNone/>
            </a:pPr>
            <a:r>
              <a:rPr lang="ru-RU" sz="4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общения: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Речь;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Язык;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Невербальное общение;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Эмоции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64307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Общение</a:t>
            </a: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обмен сведениями с помощью языка или жестов, а также иных способов контакта.</a:t>
            </a:r>
            <a:endParaRPr lang="ru-RU" sz="2800" dirty="0" smtClean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Шекспир считал, что улыбкой можно добиться большего, чем мечом.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MN87ZCAP263TKCACDVIAOCAM94TSLCAEA7CHUCAHVJELSCAEMLHSICAGX0JU7CA74JYLSCAB0BEA9CAWA5U5ZCAO7TVBTCAGI2AJ0CA6AH51CCASVCYE3CA8T1VD6CA776JUZCA8RZIRTCAXZ9PL4.jpg" descr="C:\Users\Лариса Вячеславовна\Desktop\MN87ZCAP263TKCACDVIAOCAM94TSLCAEA7CHUCAHVJELSCAEMLHSICAGX0JU7CA74JYLSCAB0BEA9CAWA5U5ZCAO7TVBTCAGI2AJ0CA6AH51CCASVCYE3CA8T1VD6CA776JUZCA8RZIRTCAXZ9PL4.jpg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5643570" y="1785926"/>
            <a:ext cx="3214680" cy="3071834"/>
          </a:xfrm>
          <a:prstGeom prst="rect">
            <a:avLst/>
          </a:prstGeom>
        </p:spPr>
      </p:pic>
      <p:pic>
        <p:nvPicPr>
          <p:cNvPr id="7" name="detskie_pesni_-_ot_ulib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143900" y="6000768"/>
            <a:ext cx="304800" cy="304800"/>
          </a:xfrm>
          <a:prstGeom prst="rect">
            <a:avLst/>
          </a:prstGeom>
        </p:spPr>
      </p:pic>
      <p:pic>
        <p:nvPicPr>
          <p:cNvPr id="4" name="4SMO7CAAUQT97CAOL5MY6CA5WVS0LCAAUUB73CAXFI0ENCA5TB8CECAEE2927CAK17TQECA7K2T9YCAAWO6IVCAXRFVATCAQCWL09CARS55O2CA4G6V7JCA1AAAA3CAOUL6ZUCAO5O033CA37Z01A.jpg" descr="C:\Users\Лариса Вячеславовна\Desktop\4SMO7CAAUQT97CAOL5MY6CA5WVS0LCAAUUB73CAXFI0ENCA5TB8CECAEE2927CAK17TQECA7K2T9YCAAWO6IVCAXRFVATCAQCWL09CARS55O2CA4G6V7JCA1AAAA3CAOUL6ZUCAO5O033CA37Z01A.jpg"/>
          <p:cNvPicPr>
            <a:picLocks noGrp="1" noChangeAspect="1"/>
          </p:cNvPicPr>
          <p:nvPr>
            <p:ph idx="1"/>
          </p:nvPr>
        </p:nvPicPr>
        <p:blipFill>
          <a:blip r:embed="rId6" r:link="rId7"/>
          <a:stretch>
            <a:fillRect/>
          </a:stretch>
        </p:blipFill>
        <p:spPr>
          <a:xfrm>
            <a:off x="142844" y="1785926"/>
            <a:ext cx="3643338" cy="3357586"/>
          </a:xfrm>
        </p:spPr>
      </p:pic>
      <p:pic>
        <p:nvPicPr>
          <p:cNvPr id="5" name="K84S6CAR0IUCHCAN8RDVHCA3E07PRCAL3GE1LCA6GJL74CAS08L7QCAB6KF0XCA6LURD7CAY20I97CADPBTLGCA0W271KCA2YS6AACA70QILHCASI5ULDCAWK8DCTCA0K2IQUCAPPMUZICA6MCJP5.jpg" descr="C:\Users\Лариса Вячеславовна\Desktop\K84S6CAR0IUCHCAN8RDVHCA3E07PRCAL3GE1LCA6GJL74CAS08L7QCAB6KF0XCA6LURD7CAY20I97CADPBTLGCA0W271KCA2YS6AACA70QILHCASI5ULDCAWK8DCTCA0K2IQUCAPPMUZICA6MCJP5.jpg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 rot="15245553">
            <a:off x="3259094" y="3281401"/>
            <a:ext cx="2181666" cy="3967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0066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Формировать навыки самостоятельных исследований в рамках учебного проекта;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Познакомиться с основными требованиями к культуре речи;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Установить зависимость между речевой культурой человека, его общей культурой и здоровым образом жизни;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Воспитывать любовь и уважение к родному языку, формировать навыки речевого общения; расширять словарный запас учащихся;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Развивать познавательные навыки работы с различными информационными ресурсами: справочной литературой, публикациями в Интернете, электронными словарями, научными статьями;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Предоставить ученикам возможность продемонстрировать умения представлять идеи, свои разработки, решать поставленные проблемы, самостоятельно конструировать свои знания, оценивать результаты своей работы (рефлексия), формировать основы критического мышления</a:t>
            </a: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проекта: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8072494" cy="430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Когда слово не бьет, то и палка не поможет.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Сократ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Как ни коротки слова «да» и «нет», все же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они требуют самого серьезного размышления.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Пифагор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Какое слово скажешь, такое в ответ услышишь.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Гомер 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2400"/>
            <a:ext cx="8115328" cy="134777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Древние философы о слове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f1104649e80.jpg" descr="C:\Users\Лариса Вячеславовна\Desktop\проект осн\плакаты ВОВ\3f1104649e80.jpg"/>
          <p:cNvPicPr>
            <a:picLocks noGrp="1" noChangeAspect="1"/>
          </p:cNvPicPr>
          <p:nvPr>
            <p:ph idx="1"/>
          </p:nvPr>
        </p:nvPicPr>
        <p:blipFill>
          <a:blip r:embed="rId3" r:link="rId4"/>
          <a:stretch>
            <a:fillRect/>
          </a:stretch>
        </p:blipFill>
        <p:spPr>
          <a:xfrm>
            <a:off x="428596" y="1643051"/>
            <a:ext cx="2428892" cy="407196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Великая Отечественная Война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«словом можно полки за собой повести…»</a:t>
            </a:r>
            <a:endParaRPr lang="ru-RU" dirty="0"/>
          </a:p>
        </p:txBody>
      </p:sp>
      <p:pic>
        <p:nvPicPr>
          <p:cNvPr id="5" name="Red_Army_Choir_The_Sacred_Wa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01024" y="5429264"/>
            <a:ext cx="304800" cy="304800"/>
          </a:xfrm>
          <a:prstGeom prst="rect">
            <a:avLst/>
          </a:prstGeom>
        </p:spPr>
      </p:pic>
      <p:pic>
        <p:nvPicPr>
          <p:cNvPr id="7" name="1178560762_0002.jpg" descr="C:\Users\Лариса Вячеславовна\Desktop\проект осн\плакаты ВОВ\1178560762_0002.jpg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6286512" y="1428736"/>
            <a:ext cx="2200275" cy="3048010"/>
          </a:xfrm>
          <a:prstGeom prst="rect">
            <a:avLst/>
          </a:prstGeom>
        </p:spPr>
      </p:pic>
      <p:pic>
        <p:nvPicPr>
          <p:cNvPr id="8" name="1178560834_0005.jpg" descr="C:\Users\Лариса Вячеславовна\Desktop\проект осн\плакаты ВОВ\1178560834_0005.jpg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5286380" y="3429000"/>
            <a:ext cx="2171700" cy="3238500"/>
          </a:xfrm>
          <a:prstGeom prst="rect">
            <a:avLst/>
          </a:prstGeom>
        </p:spPr>
      </p:pic>
      <p:pic>
        <p:nvPicPr>
          <p:cNvPr id="9" name="1210248623_poster_3_rjorrrrrjoss-srrrrs.jpg" descr="C:\Users\Лариса Вячеславовна\Desktop\проект осн\плакаты ВОВ\1210248623_poster_3_rjorrrrrjoss-srrrrs.jpg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2643174" y="2214550"/>
            <a:ext cx="2800355" cy="464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8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Время проходит, но сказанное слово остается.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Нравственность человека видна в его отношении к слову.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Перестань говорить тотчас же, когда заметишь, что раздражаешься сам или тот, с кем говоришь. Не сказанное слово – золотое.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Если бы я был царь, я бы издал закон, что писатель, который употребит слово, значения которого он не может объяснить, лишается права писать и получает сто ударов розог.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Л.Н.Толстой о силе слова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072494" cy="52149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Давайте восклицать, друг другом восхищаться,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Высокопарных слов не надо опасаться.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Давайте говорить друг другу комплименты,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Ведь это все любви счастливые моменты.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	Давайте горевать и плакать откровенно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	То вместе, то поврозь, а то попеременно.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		Не нужно придавать значения злословью 	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	Поскольку грусть всегда соседствует с любовью                                      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Давайте понимать друг друга с полуслова,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Чтоб, ошибившись раз, не ошибиться снова.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Давайте жить во всем друг другу потакая,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Тем более, что жизнь короткая такая!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Булат Окуджава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Булат_Окуджава-Давайте_воскк=ё_ї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2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1"/>
            <a:ext cx="8229600" cy="40719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Русский язык, литература;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Риторика, культура речи, основы этики;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Окружающий мир;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Физика;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Химия;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История;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Основы психологии, истории искусства, религии; 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716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Сопредельные области исследования: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Выяснить значение понятия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«экология общения»: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Почему и зачем общаются люди?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Как люди общаются?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Как речь влияет на личность самого человека и окружающих его людей?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Что такое слово?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Что означает понятие «волшебные слова»?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Какие слова разрушают здоровье человека?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Как правильно общаться, чтобы быть здоровым?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(тема исследования)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35758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«Мозговой штурм»: формирование вопросов для дальнейшей поисковой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Анализ проблемы, выяснение актуальности темы исследования;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Мотивация учащихся на выполнение целей проекта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этап проекта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поисково-исследовательский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6624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Индивидуальный сбор информации по вопросам исследования.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Формировать умения подбирать нужный материал, критически подходить к оценке результатов своих изысканий</a:t>
            </a: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145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этап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технологический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100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Доклады детей для своих одноклассников, обсуждение информации в группах, дискуссии;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Серия классных часов по теме проекта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( приложение 1)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Встречи, беседы, ролевые игры со школьным психологом;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Создание папки «Это интересно!»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( приложение 2)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 этап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практическая реализация проекта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4291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Презентация проекта: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Лингвистический утренник «Сила слова»;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Оформление папки с работами учащихся «Словом можно убить, словом можно спасти, словом можно полки за собой повести…»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Составление правил «экологичного» общения, способствующего сохранению здоровья человека в рамках школьного  проекта  «Мы за здоровый образ жизни»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043890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4 этап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заключительный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Что нового узнали, чему научились, работая над проектом?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Что бы хотелось узнать еще по этой теме?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Что осталось неясным, непонятным?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Какое настроение у вас в завершении работы?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Насколько успешна была ваша работа?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Хотели ли бы вы еще участвовать в проектной деятельности?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Дайте советы товарищам, которые в дальнейшем будут участвовать в учебных проектах.</a:t>
            </a: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5 этап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Другая 1">
      <a:majorFont>
        <a:latin typeface="Comic Sans MS"/>
        <a:ea typeface=""/>
        <a:cs typeface=""/>
      </a:majorFont>
      <a:minorFont>
        <a:latin typeface="Chiller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528</TotalTime>
  <Words>1016</Words>
  <Application>Microsoft Office PowerPoint</Application>
  <PresentationFormat>Экран (4:3)</PresentationFormat>
  <Paragraphs>149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          Проект 2 класса «А» 2009 -2010 учебный год  </vt:lpstr>
      <vt:lpstr>Задачи проекта:</vt:lpstr>
      <vt:lpstr>Сопредельные области исследования:</vt:lpstr>
      <vt:lpstr>Проблема  (тема исследования)</vt:lpstr>
      <vt:lpstr>1 этап проекта   поисково-исследовательский</vt:lpstr>
      <vt:lpstr>2 этап  технологический</vt:lpstr>
      <vt:lpstr>3 этап практическая реализация проекта</vt:lpstr>
      <vt:lpstr>4 этап заключительный </vt:lpstr>
      <vt:lpstr>5 этап рефлексия</vt:lpstr>
      <vt:lpstr>   Из папки «Это интересно»</vt:lpstr>
      <vt:lpstr>Рекорды в словах</vt:lpstr>
      <vt:lpstr>Слайд 12</vt:lpstr>
      <vt:lpstr>Презентация проекта </vt:lpstr>
      <vt:lpstr>Словарь В.И.Даля</vt:lpstr>
      <vt:lpstr>Библия о слове</vt:lpstr>
      <vt:lpstr>Знаешь ли ты, что за дата  21 ноября?</vt:lpstr>
      <vt:lpstr>  </vt:lpstr>
      <vt:lpstr>Общение  обмен сведениями с помощью языка или жестов, а также иных способов контакта.</vt:lpstr>
      <vt:lpstr>Шекспир считал, что улыбкой можно добиться большего, чем мечом.</vt:lpstr>
      <vt:lpstr>Древние философы о слове</vt:lpstr>
      <vt:lpstr>Великая Отечественная Война «словом можно полки за собой повести…»</vt:lpstr>
      <vt:lpstr>Л.Н.Толстой о силе слова</vt:lpstr>
      <vt:lpstr>Булат Окуджава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Лариса Вячеславовна</dc:creator>
  <cp:lastModifiedBy>Лариса Вячеславовна</cp:lastModifiedBy>
  <cp:revision>49</cp:revision>
  <dcterms:created xsi:type="dcterms:W3CDTF">2010-04-13T14:31:11Z</dcterms:created>
  <dcterms:modified xsi:type="dcterms:W3CDTF">2010-04-20T08:56:51Z</dcterms:modified>
</cp:coreProperties>
</file>