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60" r:id="rId4"/>
    <p:sldId id="262" r:id="rId5"/>
    <p:sldId id="268" r:id="rId6"/>
    <p:sldId id="269" r:id="rId7"/>
    <p:sldId id="270" r:id="rId8"/>
    <p:sldId id="282" r:id="rId9"/>
    <p:sldId id="288" r:id="rId10"/>
    <p:sldId id="294" r:id="rId11"/>
    <p:sldId id="30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DC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595" autoAdjust="0"/>
  </p:normalViewPr>
  <p:slideViewPr>
    <p:cSldViewPr>
      <p:cViewPr>
        <p:scale>
          <a:sx n="78" d="100"/>
          <a:sy n="78" d="100"/>
        </p:scale>
        <p:origin x="-1110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55CA07-9AFA-4D41-A484-5E9E5570B795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49CAA3-B63B-4722-925F-CCAA8D84B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9147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плане изображено домохозяйство, находящееся по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Адресу: с.Малые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Всегодичи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д.26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9CAA3-B63B-4722-925F-CCAA8D84BD0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участке планируется обновить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всю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тротуарную плитку.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таблице представлены  условия трёх поставщиков плитки.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 сколько рублей обойдётся самый выгодный вариант?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9CAA3-B63B-4722-925F-CCAA8D84BD0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Сторона каждой клетки на плане равна 2 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9CAA3-B63B-4722-925F-CCAA8D84BD0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 входе на участок справа от ворот располагается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коровник, а слева – курятник.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9CAA3-B63B-4722-925F-CCAA8D84BD0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дорожки внутри участка имеют ширину 1 м и </a:t>
            </a:r>
            <a:endParaRPr lang="ru-RU" dirty="0" smtClean="0"/>
          </a:p>
          <a:p>
            <a:pPr rtl="0" eaLnBrk="1" latinLnBrk="0" hangingPunct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вымощены тротуарной плиткой размером 1 м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×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 м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9CAA3-B63B-4722-925F-CCAA8D84BD0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Между коровником и курятником имеется площадка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площадью 56 кв.м, вымощенная тротуарной плиткой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9CAA3-B63B-4722-925F-CCAA8D84BD0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Для получения ответа в таблице – нажимаем на название объекта в таблице.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9CAA3-B63B-4722-925F-CCAA8D84BD0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Между коровником и курятником имеется площадка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площадью 56 кв.м, вымощенная тротуарной плиткой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9CAA3-B63B-4722-925F-CCAA8D84BD0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</a:t>
            </a:r>
            <a:r>
              <a:rPr lang="ru-RU" baseline="0" dirty="0" smtClean="0"/>
              <a:t> визуализации действий на схеме необходимо нажимать на соответствующие прямоугольные выноски.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9CAA3-B63B-4722-925F-CCAA8D84BD0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</a:t>
            </a:r>
            <a:r>
              <a:rPr lang="ru-RU" baseline="0" dirty="0" smtClean="0"/>
              <a:t> визуализации действий на схеме необходимо нажать на кнопку «Подсказки»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9CAA3-B63B-4722-925F-CCAA8D84BD0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fnkaa.ru/wp-content/uploads/2018/02/empty12.jpg"/>
          <p:cNvPicPr>
            <a:picLocks noChangeAspect="1" noChangeArrowheads="1"/>
          </p:cNvPicPr>
          <p:nvPr userDrawn="1"/>
        </p:nvPicPr>
        <p:blipFill>
          <a:blip r:embed="rId2" cstate="print"/>
          <a:srcRect l="8897" r="9513"/>
          <a:stretch>
            <a:fillRect/>
          </a:stretch>
        </p:blipFill>
        <p:spPr bwMode="auto">
          <a:xfrm>
            <a:off x="-147272" y="0"/>
            <a:ext cx="9291272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0" y="5805264"/>
            <a:ext cx="4788024" cy="9361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Каратанова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Марина Николаевна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МКОУ СОШ №256</a:t>
            </a:r>
            <a:r>
              <a:rPr lang="ru-RU" b="1" baseline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 ЗАТО г.Фокино</a:t>
            </a:r>
          </a:p>
          <a:p>
            <a:pPr algn="ctr"/>
            <a:r>
              <a:rPr lang="ru-RU" b="1" baseline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Приморского края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4211960" y="188640"/>
            <a:ext cx="4788024" cy="936104"/>
          </a:xfrm>
          <a:prstGeom prst="rect">
            <a:avLst/>
          </a:prstGeom>
          <a:solidFill>
            <a:srgbClr val="FFCDCD"/>
          </a:solidFill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ОГЭ</a:t>
            </a:r>
            <a:r>
              <a:rPr lang="ru-RU" sz="6600" b="1" baseline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4211960" y="1268760"/>
            <a:ext cx="4788024" cy="9361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6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211960" y="2348880"/>
            <a:ext cx="4788024" cy="9361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08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Задания №1 - №5</a:t>
            </a:r>
            <a:endParaRPr lang="ru-RU" sz="4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http://www.baskistan.com/blog/wp-content/uploads/2019/08/8227e25182f2a7d67579acc8d7f05144bd73a749.jpeg"/>
          <p:cNvPicPr>
            <a:picLocks noChangeAspect="1" noChangeArrowheads="1"/>
          </p:cNvPicPr>
          <p:nvPr userDrawn="1"/>
        </p:nvPicPr>
        <p:blipFill>
          <a:blip r:embed="rId2" cstate="print"/>
          <a:srcRect l="3563" t="556" r="21197" b="-102"/>
          <a:stretch>
            <a:fillRect/>
          </a:stretch>
        </p:blipFill>
        <p:spPr bwMode="auto">
          <a:xfrm>
            <a:off x="-1" y="0"/>
            <a:ext cx="9218045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179512" y="188640"/>
            <a:ext cx="8856984" cy="6480720"/>
          </a:xfrm>
          <a:prstGeom prst="rect">
            <a:avLst/>
          </a:prstGeom>
          <a:solidFill>
            <a:schemeClr val="bg1">
              <a:alpha val="73000"/>
            </a:schemeClr>
          </a:solidFill>
          <a:ln w="825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image2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196752"/>
            <a:ext cx="8712968" cy="54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 userDrawn="1"/>
        </p:nvSpPr>
        <p:spPr>
          <a:xfrm>
            <a:off x="251520" y="260648"/>
            <a:ext cx="8712968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6588224" y="4149080"/>
            <a:ext cx="2376264" cy="2448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http://www.baskistan.com/blog/wp-content/uploads/2019/08/8227e25182f2a7d67579acc8d7f05144bd73a749.jpeg"/>
          <p:cNvPicPr>
            <a:picLocks noChangeAspect="1" noChangeArrowheads="1"/>
          </p:cNvPicPr>
          <p:nvPr userDrawn="1"/>
        </p:nvPicPr>
        <p:blipFill>
          <a:blip r:embed="rId2" cstate="print"/>
          <a:srcRect l="3563" t="556" r="21197" b="-102"/>
          <a:stretch>
            <a:fillRect/>
          </a:stretch>
        </p:blipFill>
        <p:spPr bwMode="auto">
          <a:xfrm>
            <a:off x="-1" y="0"/>
            <a:ext cx="9218045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179512" y="188640"/>
            <a:ext cx="8856984" cy="6480720"/>
          </a:xfrm>
          <a:prstGeom prst="rect">
            <a:avLst/>
          </a:prstGeom>
          <a:solidFill>
            <a:schemeClr val="bg1">
              <a:alpha val="73000"/>
            </a:schemeClr>
          </a:solidFill>
          <a:ln w="825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http://www.baskistan.com/blog/wp-content/uploads/2019/08/8227e25182f2a7d67579acc8d7f05144bd73a749.jpeg"/>
          <p:cNvPicPr>
            <a:picLocks noChangeAspect="1" noChangeArrowheads="1"/>
          </p:cNvPicPr>
          <p:nvPr userDrawn="1"/>
        </p:nvPicPr>
        <p:blipFill>
          <a:blip r:embed="rId2" cstate="print"/>
          <a:srcRect l="3563" t="556" r="21197" b="-102"/>
          <a:stretch>
            <a:fillRect/>
          </a:stretch>
        </p:blipFill>
        <p:spPr bwMode="auto">
          <a:xfrm>
            <a:off x="-1" y="0"/>
            <a:ext cx="9218045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179512" y="188640"/>
            <a:ext cx="8856984" cy="6480720"/>
          </a:xfrm>
          <a:prstGeom prst="rect">
            <a:avLst/>
          </a:prstGeom>
          <a:solidFill>
            <a:schemeClr val="bg1">
              <a:alpha val="73000"/>
            </a:schemeClr>
          </a:solidFill>
          <a:ln w="825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 userDrawn="1"/>
        </p:nvSpPr>
        <p:spPr>
          <a:xfrm>
            <a:off x="2195736" y="836712"/>
            <a:ext cx="505523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Слайд отсутствует 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ДЕМО-ВЕРСИИ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http://www.baskistan.com/blog/wp-content/uploads/2019/08/8227e25182f2a7d67579acc8d7f05144bd73a749.jpeg"/>
          <p:cNvPicPr>
            <a:picLocks noChangeAspect="1" noChangeArrowheads="1"/>
          </p:cNvPicPr>
          <p:nvPr userDrawn="1"/>
        </p:nvPicPr>
        <p:blipFill>
          <a:blip r:embed="rId2" cstate="print"/>
          <a:srcRect l="3563" t="556" r="21197" b="-102"/>
          <a:stretch>
            <a:fillRect/>
          </a:stretch>
        </p:blipFill>
        <p:spPr bwMode="auto">
          <a:xfrm>
            <a:off x="-1" y="0"/>
            <a:ext cx="9218045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179512" y="188640"/>
            <a:ext cx="8856984" cy="6480720"/>
          </a:xfrm>
          <a:prstGeom prst="rect">
            <a:avLst/>
          </a:prstGeom>
          <a:solidFill>
            <a:schemeClr val="bg1">
              <a:alpha val="73000"/>
            </a:schemeClr>
          </a:solidFill>
          <a:ln w="825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image2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196752"/>
            <a:ext cx="8712968" cy="54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DE92-BC64-4360-9651-63D1410B8D21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6DE92-BC64-4360-9651-63D1410B8D21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5AC7C-13CC-452A-A2D7-E6AFC20C0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72074"/>
            <a:ext cx="8929718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800" b="1" dirty="0" smtClean="0"/>
              <a:t>Савельева Л.С.</a:t>
            </a:r>
          </a:p>
          <a:p>
            <a:pPr algn="r"/>
            <a:r>
              <a:rPr lang="ru-RU" sz="2800" b="1" dirty="0" smtClean="0"/>
              <a:t> </a:t>
            </a:r>
            <a:r>
              <a:rPr lang="ru-RU" sz="2800" b="1" dirty="0" smtClean="0"/>
              <a:t>у</a:t>
            </a:r>
            <a:r>
              <a:rPr lang="ru-RU" sz="2800" b="1" dirty="0" smtClean="0"/>
              <a:t>читель математики</a:t>
            </a:r>
          </a:p>
          <a:p>
            <a:pPr algn="r"/>
            <a:r>
              <a:rPr lang="ru-RU" sz="2800" b="1" dirty="0" smtClean="0"/>
              <a:t>МКОУ </a:t>
            </a:r>
            <a:r>
              <a:rPr lang="ru-RU" sz="2800" b="1" dirty="0" err="1" smtClean="0"/>
              <a:t>Кондинская</a:t>
            </a:r>
            <a:r>
              <a:rPr lang="ru-RU" sz="2800" b="1" dirty="0" smtClean="0"/>
              <a:t> СОШ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2267744" y="6381328"/>
            <a:ext cx="68237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озврат 9">
            <a:hlinkClick r:id="" action="ppaction://hlinkshowjump?jump=lastslideviewed" highlightClick="1"/>
          </p:cNvPr>
          <p:cNvSpPr/>
          <p:nvPr/>
        </p:nvSpPr>
        <p:spPr>
          <a:xfrm>
            <a:off x="683568" y="6381328"/>
            <a:ext cx="72008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1475656" y="6381328"/>
            <a:ext cx="72008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899592" y="260648"/>
            <a:ext cx="77851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расстояние от жилого дома до пруда (расстояние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ежду двумя ближайшими точками объектов по прямой).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 дайте в метрах.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3568" y="1700808"/>
            <a:ext cx="5832648" cy="4392488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4355976" y="5877272"/>
            <a:ext cx="144016" cy="720080"/>
          </a:xfrm>
          <a:prstGeom prst="upArrow">
            <a:avLst>
              <a:gd name="adj1" fmla="val 50000"/>
              <a:gd name="adj2" fmla="val 11413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588224" y="4077072"/>
            <a:ext cx="1815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7 - коровник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88224" y="4365104"/>
            <a:ext cx="1802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8 - курятник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88224" y="4653136"/>
            <a:ext cx="1201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пруд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8224" y="4941168"/>
            <a:ext cx="1095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5 - дом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88224" y="5229200"/>
            <a:ext cx="1552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9 - фонтан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8224" y="5517232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баня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88224" y="5805264"/>
            <a:ext cx="1477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2 - огород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52120" y="6093296"/>
            <a:ext cx="1651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теплица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36296" y="6093296"/>
            <a:ext cx="1748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– ком. яма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07504" y="764704"/>
            <a:ext cx="4675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Управляющая кнопка: настраиваемая 40">
            <a:hlinkClick r:id="" action="ppaction://noaction" highlightClick="1"/>
          </p:cNvPr>
          <p:cNvSpPr/>
          <p:nvPr/>
        </p:nvSpPr>
        <p:spPr>
          <a:xfrm>
            <a:off x="6804248" y="1052736"/>
            <a:ext cx="2088232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Подсказки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6660232" y="1772816"/>
            <a:ext cx="864096" cy="792088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7452320" y="1556792"/>
            <a:ext cx="492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588224" y="1556792"/>
            <a:ext cx="23042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588224" y="1556792"/>
            <a:ext cx="2304256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588224" y="1556792"/>
            <a:ext cx="2304256" cy="504056"/>
          </a:xfrm>
          <a:prstGeom prst="rect">
            <a:avLst/>
          </a:prstGeom>
          <a:solidFill>
            <a:schemeClr val="accent1">
              <a:lumMod val="75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1763688" y="3573016"/>
            <a:ext cx="1440160" cy="0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Овал 38"/>
          <p:cNvSpPr/>
          <p:nvPr/>
        </p:nvSpPr>
        <p:spPr>
          <a:xfrm>
            <a:off x="3131840" y="35010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691680" y="35010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2267744" y="3140968"/>
            <a:ext cx="923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4·2=8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116632"/>
            <a:ext cx="6115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9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9" presetClass="exit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9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9" presetClass="exit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45" grpId="0" animBg="1"/>
      <p:bldP spid="45" grpId="1" animBg="1"/>
      <p:bldP spid="45" grpId="2" animBg="1"/>
      <p:bldP spid="47" grpId="0" animBg="1"/>
      <p:bldP spid="47" grpId="1" animBg="1"/>
      <p:bldP spid="47" grpId="2" animBg="1"/>
      <p:bldP spid="48" grpId="0" animBg="1"/>
      <p:bldP spid="39" grpId="0" animBg="1"/>
      <p:bldP spid="44" grpId="0" animBg="1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2267744" y="6381328"/>
            <a:ext cx="68237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озврат 9">
            <a:hlinkClick r:id="" action="ppaction://hlinkshowjump?jump=lastslideviewed" highlightClick="1"/>
          </p:cNvPr>
          <p:cNvSpPr/>
          <p:nvPr/>
        </p:nvSpPr>
        <p:spPr>
          <a:xfrm>
            <a:off x="683568" y="6381328"/>
            <a:ext cx="72008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1475656" y="6381328"/>
            <a:ext cx="72008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3568" y="260648"/>
            <a:ext cx="81574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участке планируется обновить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тротуарную плитку.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таблице представлены  условия трёх поставщиков плитки.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сколько рублей обойдётся самый выгодный вариант?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3568" y="1700808"/>
            <a:ext cx="5832648" cy="4392488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4355976" y="5877272"/>
            <a:ext cx="144016" cy="720080"/>
          </a:xfrm>
          <a:prstGeom prst="upArrow">
            <a:avLst>
              <a:gd name="adj1" fmla="val 50000"/>
              <a:gd name="adj2" fmla="val 11413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588224" y="4077072"/>
            <a:ext cx="1815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7 - коровник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88224" y="4365104"/>
            <a:ext cx="1802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8 - курятник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88224" y="4653136"/>
            <a:ext cx="1201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пруд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8224" y="4941168"/>
            <a:ext cx="1095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5 - дом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88224" y="5229200"/>
            <a:ext cx="1552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9 - фонтан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8224" y="5517232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баня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88224" y="5805264"/>
            <a:ext cx="1477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2 - огород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52120" y="6093296"/>
            <a:ext cx="1651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теплица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36296" y="6093296"/>
            <a:ext cx="1748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– ком. яма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804248" y="2996952"/>
            <a:ext cx="288032" cy="288032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TextBox 64"/>
          <p:cNvSpPr txBox="1"/>
          <p:nvPr/>
        </p:nvSpPr>
        <p:spPr>
          <a:xfrm>
            <a:off x="7020272" y="3140968"/>
            <a:ext cx="1241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1м ×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1м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07504" y="764704"/>
            <a:ext cx="4675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83568" y="0"/>
            <a:ext cx="8280920" cy="25202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755576" y="72008"/>
          <a:ext cx="8136904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2340260"/>
                <a:gridCol w="1692188"/>
                <a:gridCol w="23762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Поставщик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 плитки</a:t>
                      </a:r>
                    </a:p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(в руб. за 1 кв.м)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Доставка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Демонтаж, укладка новой плитки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Прямоугольная выноска 30"/>
          <p:cNvSpPr/>
          <p:nvPr/>
        </p:nvSpPr>
        <p:spPr>
          <a:xfrm>
            <a:off x="755576" y="5517232"/>
            <a:ext cx="4536504" cy="720080"/>
          </a:xfrm>
          <a:prstGeom prst="wedgeRectCallout">
            <a:avLst>
              <a:gd name="adj1" fmla="val 19571"/>
              <a:gd name="adj2" fmla="val -6164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поставщик: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 · 83 + 2000 + 6000 = 42860</a:t>
            </a: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755576" y="4725144"/>
            <a:ext cx="4536504" cy="720080"/>
          </a:xfrm>
          <a:prstGeom prst="wedgeRectCallout">
            <a:avLst>
              <a:gd name="adj1" fmla="val 19571"/>
              <a:gd name="adj2" fmla="val -6164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поставщик: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430 · 83 + 5000 + 3000 = 43690</a:t>
            </a: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ая выноска 43"/>
          <p:cNvSpPr/>
          <p:nvPr/>
        </p:nvSpPr>
        <p:spPr>
          <a:xfrm>
            <a:off x="755576" y="3933056"/>
            <a:ext cx="4536504" cy="720080"/>
          </a:xfrm>
          <a:prstGeom prst="wedgeRectCallout">
            <a:avLst>
              <a:gd name="adj1" fmla="val 55074"/>
              <a:gd name="adj2" fmla="val 2349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поставщик: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440 · 83 +10000 = 46520</a:t>
            </a: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ая выноска 42"/>
          <p:cNvSpPr/>
          <p:nvPr/>
        </p:nvSpPr>
        <p:spPr>
          <a:xfrm>
            <a:off x="5436096" y="4149080"/>
            <a:ext cx="3528392" cy="864096"/>
          </a:xfrm>
          <a:prstGeom prst="wedgeRectCallout">
            <a:avLst>
              <a:gd name="adj1" fmla="val 19571"/>
              <a:gd name="adj2" fmla="val -6164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Сосчитать стоимость у каждого поставщика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ая выноска 41"/>
          <p:cNvSpPr/>
          <p:nvPr/>
        </p:nvSpPr>
        <p:spPr>
          <a:xfrm>
            <a:off x="5436096" y="2924944"/>
            <a:ext cx="3528392" cy="1152128"/>
          </a:xfrm>
          <a:prstGeom prst="wedgeRectCallout">
            <a:avLst>
              <a:gd name="adj1" fmla="val -21953"/>
              <a:gd name="adj2" fmla="val -6525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Необходимо по плану сосчитать общее количество плиток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Управляющая кнопка: настраиваемая 40">
            <a:hlinkClick r:id="" action="ppaction://noaction" highlightClick="1"/>
          </p:cNvPr>
          <p:cNvSpPr/>
          <p:nvPr/>
        </p:nvSpPr>
        <p:spPr>
          <a:xfrm>
            <a:off x="4355976" y="2420888"/>
            <a:ext cx="2088232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Подсказки (5)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588224" y="2420888"/>
            <a:ext cx="23042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42860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588224" y="2420888"/>
            <a:ext cx="2304256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588224" y="2420888"/>
            <a:ext cx="2304256" cy="504056"/>
          </a:xfrm>
          <a:prstGeom prst="rect">
            <a:avLst/>
          </a:prstGeom>
          <a:solidFill>
            <a:schemeClr val="accent1">
              <a:lumMod val="75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07504" y="116632"/>
            <a:ext cx="5040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9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9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9" presetClass="exit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9" presetClass="exit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36" grpId="0" animBg="1"/>
      <p:bldP spid="31" grpId="0" animBg="1"/>
      <p:bldP spid="30" grpId="0" animBg="1"/>
      <p:bldP spid="44" grpId="0" animBg="1"/>
      <p:bldP spid="43" grpId="0" animBg="1"/>
      <p:bldP spid="42" grpId="0" animBg="1"/>
      <p:bldP spid="45" grpId="0" animBg="1"/>
      <p:bldP spid="45" grpId="1" animBg="1"/>
      <p:bldP spid="45" grpId="2" animBg="1"/>
      <p:bldP spid="47" grpId="0" animBg="1"/>
      <p:bldP spid="47" grpId="1" animBg="1"/>
      <p:bldP spid="47" grpId="2" animBg="1"/>
      <p:bldP spid="4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23528" y="260648"/>
            <a:ext cx="85113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плане изображено домохозяйство, находящееся по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адресу: с.Малые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Всегодичи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д.26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2267744" y="6381328"/>
            <a:ext cx="68237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возврат 17">
            <a:hlinkClick r:id="" action="ppaction://hlinkshowjump?jump=lastslideviewed" highlightClick="1"/>
          </p:cNvPr>
          <p:cNvSpPr/>
          <p:nvPr/>
        </p:nvSpPr>
        <p:spPr>
          <a:xfrm>
            <a:off x="683568" y="6381328"/>
            <a:ext cx="72008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домой 18">
            <a:hlinkClick r:id="rId3" action="ppaction://hlinksldjump" highlightClick="1"/>
          </p:cNvPr>
          <p:cNvSpPr/>
          <p:nvPr/>
        </p:nvSpPr>
        <p:spPr>
          <a:xfrm>
            <a:off x="1475656" y="6381328"/>
            <a:ext cx="72008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8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8" presetClass="exit" presetSubtype="0" de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23528" y="260648"/>
            <a:ext cx="68462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Сторона каждой клетки на плане равна 2 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1196752"/>
            <a:ext cx="59766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Важная информация?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6804248" y="1196752"/>
            <a:ext cx="936104" cy="432048"/>
          </a:xfrm>
          <a:prstGeom prst="actionButtonBlank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настраиваемая 15">
            <a:hlinkClick r:id="" action="ppaction://noaction" highlightClick="1"/>
          </p:cNvPr>
          <p:cNvSpPr/>
          <p:nvPr/>
        </p:nvSpPr>
        <p:spPr>
          <a:xfrm>
            <a:off x="7884368" y="1196752"/>
            <a:ext cx="936104" cy="432048"/>
          </a:xfrm>
          <a:prstGeom prst="actionButtonBlank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660232" y="1772816"/>
            <a:ext cx="864096" cy="792088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452320" y="1556792"/>
            <a:ext cx="492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2267744" y="6381328"/>
            <a:ext cx="68237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возврат 18">
            <a:hlinkClick r:id="" action="ppaction://hlinkshowjump?jump=lastslideviewed" highlightClick="1"/>
          </p:cNvPr>
          <p:cNvSpPr/>
          <p:nvPr/>
        </p:nvSpPr>
        <p:spPr>
          <a:xfrm>
            <a:off x="683568" y="6381328"/>
            <a:ext cx="72008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омой 19">
            <a:hlinkClick r:id="rId3" action="ppaction://hlinksldjump" highlightClick="1"/>
          </p:cNvPr>
          <p:cNvSpPr/>
          <p:nvPr/>
        </p:nvSpPr>
        <p:spPr>
          <a:xfrm>
            <a:off x="1475656" y="6381328"/>
            <a:ext cx="72008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4" grpId="0" animBg="1"/>
      <p:bldP spid="15" grpId="1" animBg="1"/>
      <p:bldP spid="16" grpId="0" animBg="1"/>
      <p:bldP spid="16" grpId="1" animBg="1"/>
      <p:bldP spid="12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23528" y="260648"/>
            <a:ext cx="81827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входе на участок справа от ворот располагается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оровник, а слева – курятник.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1196752"/>
            <a:ext cx="59766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Важная информация?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6804248" y="1196752"/>
            <a:ext cx="936104" cy="432048"/>
          </a:xfrm>
          <a:prstGeom prst="actionButtonBlank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настраиваемая 15">
            <a:hlinkClick r:id="" action="ppaction://noaction" highlightClick="1"/>
          </p:cNvPr>
          <p:cNvSpPr/>
          <p:nvPr/>
        </p:nvSpPr>
        <p:spPr>
          <a:xfrm>
            <a:off x="7884368" y="1196752"/>
            <a:ext cx="936104" cy="432048"/>
          </a:xfrm>
          <a:prstGeom prst="actionButtonBlank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660232" y="1772816"/>
            <a:ext cx="864096" cy="792088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452320" y="1556792"/>
            <a:ext cx="492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3568" y="1700808"/>
            <a:ext cx="5832648" cy="4392488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4355976" y="5877272"/>
            <a:ext cx="144016" cy="720080"/>
          </a:xfrm>
          <a:prstGeom prst="upArrow">
            <a:avLst>
              <a:gd name="adj1" fmla="val 50000"/>
              <a:gd name="adj2" fmla="val 11413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углом 19"/>
          <p:cNvSpPr/>
          <p:nvPr/>
        </p:nvSpPr>
        <p:spPr>
          <a:xfrm>
            <a:off x="4499992" y="5157192"/>
            <a:ext cx="813816" cy="720080"/>
          </a:xfrm>
          <a:prstGeom prst="bentArrow">
            <a:avLst>
              <a:gd name="adj1" fmla="val 12515"/>
              <a:gd name="adj2" fmla="val 18758"/>
              <a:gd name="adj3" fmla="val 38619"/>
              <a:gd name="adj4" fmla="val 1878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8224" y="4077072"/>
            <a:ext cx="1815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7 - коровник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углом 21"/>
          <p:cNvSpPr/>
          <p:nvPr/>
        </p:nvSpPr>
        <p:spPr>
          <a:xfrm flipH="1">
            <a:off x="3563888" y="5157192"/>
            <a:ext cx="792088" cy="720080"/>
          </a:xfrm>
          <a:prstGeom prst="bentArrow">
            <a:avLst>
              <a:gd name="adj1" fmla="val 12515"/>
              <a:gd name="adj2" fmla="val 18758"/>
              <a:gd name="adj3" fmla="val 38619"/>
              <a:gd name="adj4" fmla="val 1878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88224" y="4365104"/>
            <a:ext cx="1802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8 - курятник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80112" y="4365104"/>
            <a:ext cx="553998" cy="131260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коровник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75656" y="5661248"/>
            <a:ext cx="1392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курятник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2267744" y="6381328"/>
            <a:ext cx="68237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возврат 26">
            <a:hlinkClick r:id="" action="ppaction://hlinkshowjump?jump=lastslideviewed" highlightClick="1"/>
          </p:cNvPr>
          <p:cNvSpPr/>
          <p:nvPr/>
        </p:nvSpPr>
        <p:spPr>
          <a:xfrm>
            <a:off x="683568" y="6381328"/>
            <a:ext cx="72008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правляющая кнопка: домой 27">
            <a:hlinkClick r:id="rId3" action="ppaction://hlinksldjump" highlightClick="1"/>
          </p:cNvPr>
          <p:cNvSpPr/>
          <p:nvPr/>
        </p:nvSpPr>
        <p:spPr>
          <a:xfrm>
            <a:off x="1475656" y="6381328"/>
            <a:ext cx="72008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8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6" grpId="1" animBg="1"/>
      <p:bldP spid="20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2267744" y="6381328"/>
            <a:ext cx="68237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озврат 9">
            <a:hlinkClick r:id="" action="ppaction://hlinkshowjump?jump=lastslideviewed" highlightClick="1"/>
          </p:cNvPr>
          <p:cNvSpPr/>
          <p:nvPr/>
        </p:nvSpPr>
        <p:spPr>
          <a:xfrm>
            <a:off x="683568" y="6381328"/>
            <a:ext cx="72008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1475656" y="6381328"/>
            <a:ext cx="72008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51520" y="260648"/>
            <a:ext cx="80903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дорожки внутри участка имеют ширину 1 м и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ымощены тротуарной плиткой размером 1 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1 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1196752"/>
            <a:ext cx="59766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Важная информация?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6804248" y="1196752"/>
            <a:ext cx="936104" cy="432048"/>
          </a:xfrm>
          <a:prstGeom prst="actionButtonBlank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настраиваемая 15">
            <a:hlinkClick r:id="" action="ppaction://noaction" highlightClick="1"/>
          </p:cNvPr>
          <p:cNvSpPr/>
          <p:nvPr/>
        </p:nvSpPr>
        <p:spPr>
          <a:xfrm>
            <a:off x="7884368" y="1196752"/>
            <a:ext cx="936104" cy="432048"/>
          </a:xfrm>
          <a:prstGeom prst="actionButtonBlank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660232" y="1772816"/>
            <a:ext cx="864096" cy="792088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452320" y="1556792"/>
            <a:ext cx="492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3568" y="1700808"/>
            <a:ext cx="5832648" cy="4392488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4355976" y="5877272"/>
            <a:ext cx="144016" cy="720080"/>
          </a:xfrm>
          <a:prstGeom prst="upArrow">
            <a:avLst>
              <a:gd name="adj1" fmla="val 50000"/>
              <a:gd name="adj2" fmla="val 11413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588224" y="4077072"/>
            <a:ext cx="1815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7 - коровник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88224" y="4365104"/>
            <a:ext cx="1802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8 - курятник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5576" y="5301208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 м²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71600" y="3068960"/>
            <a:ext cx="872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 м²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88224" y="4653136"/>
            <a:ext cx="1201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пруд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8224" y="4941168"/>
            <a:ext cx="1095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5 - дом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88224" y="5229200"/>
            <a:ext cx="1552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9 - фонтан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4008" y="2060848"/>
            <a:ext cx="754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75656" y="5661248"/>
            <a:ext cx="1392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курятник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80112" y="4365104"/>
            <a:ext cx="553998" cy="131260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коровник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1600" y="3861048"/>
            <a:ext cx="791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пруд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8224" y="5517232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баня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24128" y="2780928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баня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88224" y="5805264"/>
            <a:ext cx="1477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2 - огород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03648" y="2060848"/>
            <a:ext cx="10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огород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52120" y="6093296"/>
            <a:ext cx="1651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теплица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1560" y="2708920"/>
            <a:ext cx="1241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теплица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36296" y="6093296"/>
            <a:ext cx="1748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– ком. яма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15616" y="1628800"/>
            <a:ext cx="881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.яма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>
            <a:off x="2915816" y="5157192"/>
            <a:ext cx="504056" cy="0"/>
          </a:xfrm>
          <a:prstGeom prst="straightConnector1">
            <a:avLst/>
          </a:prstGeom>
          <a:ln w="508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H="1">
            <a:off x="3563888" y="5157192"/>
            <a:ext cx="504056" cy="0"/>
          </a:xfrm>
          <a:prstGeom prst="straightConnector1">
            <a:avLst/>
          </a:prstGeom>
          <a:ln w="508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843808" y="4653136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 стрелкой 47"/>
          <p:cNvCxnSpPr/>
          <p:nvPr/>
        </p:nvCxnSpPr>
        <p:spPr>
          <a:xfrm>
            <a:off x="1691680" y="3140968"/>
            <a:ext cx="504056" cy="0"/>
          </a:xfrm>
          <a:prstGeom prst="straightConnector1">
            <a:avLst/>
          </a:prstGeom>
          <a:ln w="508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H="1">
            <a:off x="2339752" y="3140968"/>
            <a:ext cx="504056" cy="0"/>
          </a:xfrm>
          <a:prstGeom prst="straightConnector1">
            <a:avLst/>
          </a:prstGeom>
          <a:ln w="508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339752" y="2636912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" name="Прямая со стрелкой 50"/>
          <p:cNvCxnSpPr/>
          <p:nvPr/>
        </p:nvCxnSpPr>
        <p:spPr>
          <a:xfrm>
            <a:off x="4572000" y="5877272"/>
            <a:ext cx="504056" cy="0"/>
          </a:xfrm>
          <a:prstGeom prst="straightConnector1">
            <a:avLst/>
          </a:prstGeom>
          <a:ln w="508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H="1">
            <a:off x="5220072" y="5877272"/>
            <a:ext cx="504056" cy="0"/>
          </a:xfrm>
          <a:prstGeom prst="straightConnector1">
            <a:avLst/>
          </a:prstGeom>
          <a:ln w="508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499992" y="5373216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4" name="Прямая со стрелкой 53"/>
          <p:cNvCxnSpPr/>
          <p:nvPr/>
        </p:nvCxnSpPr>
        <p:spPr>
          <a:xfrm>
            <a:off x="2555776" y="3429000"/>
            <a:ext cx="0" cy="504056"/>
          </a:xfrm>
          <a:prstGeom prst="straightConnector1">
            <a:avLst/>
          </a:prstGeom>
          <a:ln w="508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V="1">
            <a:off x="2555776" y="4077072"/>
            <a:ext cx="0" cy="504056"/>
          </a:xfrm>
          <a:prstGeom prst="straightConnector1">
            <a:avLst/>
          </a:prstGeom>
          <a:ln w="508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555776" y="4077072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804248" y="2996952"/>
            <a:ext cx="288032" cy="288032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TextBox 64"/>
          <p:cNvSpPr txBox="1"/>
          <p:nvPr/>
        </p:nvSpPr>
        <p:spPr>
          <a:xfrm>
            <a:off x="7020272" y="3140968"/>
            <a:ext cx="1241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1м ×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1м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8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6" grpId="1" animBg="1"/>
      <p:bldP spid="47" grpId="0"/>
      <p:bldP spid="50" grpId="0"/>
      <p:bldP spid="53" grpId="0"/>
      <p:bldP spid="60" grpId="0"/>
      <p:bldP spid="64" grpId="0" animBg="1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2267744" y="6381328"/>
            <a:ext cx="68237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озврат 9">
            <a:hlinkClick r:id="" action="ppaction://hlinkshowjump?jump=lastslideviewed" highlightClick="1"/>
          </p:cNvPr>
          <p:cNvSpPr/>
          <p:nvPr/>
        </p:nvSpPr>
        <p:spPr>
          <a:xfrm>
            <a:off x="683568" y="6381328"/>
            <a:ext cx="72008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1475656" y="6381328"/>
            <a:ext cx="72008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51520" y="260648"/>
            <a:ext cx="83687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Между коровником и курятником имеется площадка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лощадью 56 кв.м, вымощенная тротуарной плиткой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1196752"/>
            <a:ext cx="59766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Важная информация?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6804248" y="1196752"/>
            <a:ext cx="936104" cy="432048"/>
          </a:xfrm>
          <a:prstGeom prst="actionButtonBlank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настраиваемая 15">
            <a:hlinkClick r:id="" action="ppaction://noaction" highlightClick="1"/>
          </p:cNvPr>
          <p:cNvSpPr/>
          <p:nvPr/>
        </p:nvSpPr>
        <p:spPr>
          <a:xfrm>
            <a:off x="7884368" y="1196752"/>
            <a:ext cx="936104" cy="432048"/>
          </a:xfrm>
          <a:prstGeom prst="actionButtonBlank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660232" y="1772816"/>
            <a:ext cx="864096" cy="792088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452320" y="1556792"/>
            <a:ext cx="492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3568" y="1700808"/>
            <a:ext cx="5832648" cy="4392488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4355976" y="5877272"/>
            <a:ext cx="144016" cy="720080"/>
          </a:xfrm>
          <a:prstGeom prst="upArrow">
            <a:avLst>
              <a:gd name="adj1" fmla="val 50000"/>
              <a:gd name="adj2" fmla="val 11413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588224" y="4077072"/>
            <a:ext cx="1815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7 - коровник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88224" y="4365104"/>
            <a:ext cx="1802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8 - курятник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5576" y="5301208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 м²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71600" y="3068960"/>
            <a:ext cx="872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 м²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88224" y="4653136"/>
            <a:ext cx="1201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пруд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8224" y="4941168"/>
            <a:ext cx="1095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5 - дом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88224" y="5229200"/>
            <a:ext cx="1552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9 - фонтан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4008" y="2060848"/>
            <a:ext cx="754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75656" y="5661248"/>
            <a:ext cx="1392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курятник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80112" y="4365104"/>
            <a:ext cx="553998" cy="131260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коровник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1600" y="3861048"/>
            <a:ext cx="791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пруд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8224" y="5517232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баня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24128" y="2780928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баня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88224" y="5805264"/>
            <a:ext cx="1477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2 - огород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03648" y="2060848"/>
            <a:ext cx="10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огород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52120" y="6093296"/>
            <a:ext cx="1651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теплица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1560" y="2708920"/>
            <a:ext cx="1241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теплица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36296" y="6093296"/>
            <a:ext cx="1748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– ком. яма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15616" y="1628800"/>
            <a:ext cx="881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.яма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491880" y="5517232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56 м²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804248" y="2996952"/>
            <a:ext cx="288032" cy="288032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TextBox 64"/>
          <p:cNvSpPr txBox="1"/>
          <p:nvPr/>
        </p:nvSpPr>
        <p:spPr>
          <a:xfrm>
            <a:off x="7020272" y="3140968"/>
            <a:ext cx="1241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1м ×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1м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843808" y="5373216"/>
            <a:ext cx="2592288" cy="72008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6" grpId="1" animBg="1"/>
      <p:bldP spid="53" grpId="0"/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2267744" y="6381328"/>
            <a:ext cx="68237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озврат 9">
            <a:hlinkClick r:id="" action="ppaction://hlinkshowjump?jump=lastslideviewed" highlightClick="1"/>
          </p:cNvPr>
          <p:cNvSpPr/>
          <p:nvPr/>
        </p:nvSpPr>
        <p:spPr>
          <a:xfrm>
            <a:off x="683568" y="6381328"/>
            <a:ext cx="72008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1475656" y="6381328"/>
            <a:ext cx="72008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86849" y="260648"/>
            <a:ext cx="85972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Сопоставьте объекты, указанные в таблице с цифрами,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оторыми эти объекты обозначены.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3568" y="1700808"/>
            <a:ext cx="5832648" cy="4392488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4355976" y="5877272"/>
            <a:ext cx="144016" cy="720080"/>
          </a:xfrm>
          <a:prstGeom prst="upArrow">
            <a:avLst>
              <a:gd name="adj1" fmla="val 50000"/>
              <a:gd name="adj2" fmla="val 11413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588224" y="4077072"/>
            <a:ext cx="1815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7 - коровник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88224" y="4365104"/>
            <a:ext cx="1802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8 - курятник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88224" y="4653136"/>
            <a:ext cx="1201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пруд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8224" y="4941168"/>
            <a:ext cx="1095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5 - дом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88224" y="5229200"/>
            <a:ext cx="1552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9 - фонтан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8224" y="5517232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баня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88224" y="5805264"/>
            <a:ext cx="1477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2 - огород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52120" y="6093296"/>
            <a:ext cx="1651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теплица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36296" y="6093296"/>
            <a:ext cx="1748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– ком. яма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07504" y="116632"/>
            <a:ext cx="4675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07504" y="764704"/>
            <a:ext cx="4675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83568" y="332656"/>
            <a:ext cx="8280920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3" name="Таблица 42"/>
          <p:cNvGraphicFramePr>
            <a:graphicFrameLocks noGrp="1"/>
          </p:cNvGraphicFramePr>
          <p:nvPr/>
        </p:nvGraphicFramePr>
        <p:xfrm>
          <a:off x="755576" y="404664"/>
          <a:ext cx="8136906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6151"/>
                <a:gridCol w="1356151"/>
                <a:gridCol w="1356151"/>
                <a:gridCol w="1356151"/>
                <a:gridCol w="1356151"/>
                <a:gridCol w="135615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Объекты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огород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пруд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фонтан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баня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дом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Цифры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2555776" y="69269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123728" y="404664"/>
            <a:ext cx="136815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3923928" y="69269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491880" y="332656"/>
            <a:ext cx="136815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5364088" y="69269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4860032" y="404664"/>
            <a:ext cx="1296144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660232" y="69269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156176" y="332656"/>
            <a:ext cx="136815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8028384" y="69269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7524328" y="404664"/>
            <a:ext cx="136815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588224" y="1268760"/>
            <a:ext cx="23042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24965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588224" y="1268760"/>
            <a:ext cx="2304256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588224" y="1268760"/>
            <a:ext cx="2304256" cy="504056"/>
          </a:xfrm>
          <a:prstGeom prst="rect">
            <a:avLst/>
          </a:prstGeom>
          <a:solidFill>
            <a:schemeClr val="accent1">
              <a:lumMod val="75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9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9" presetClass="exit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9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19" presetClass="exit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</p:childTnLst>
        </p:cTn>
      </p:par>
    </p:tnLst>
    <p:bldLst>
      <p:bldP spid="42" grpId="0" animBg="1"/>
      <p:bldP spid="44" grpId="0"/>
      <p:bldP spid="47" grpId="0" animBg="1"/>
      <p:bldP spid="48" grpId="0"/>
      <p:bldP spid="49" grpId="0" animBg="1"/>
      <p:bldP spid="50" grpId="0"/>
      <p:bldP spid="51" grpId="0" animBg="1"/>
      <p:bldP spid="52" grpId="0"/>
      <p:bldP spid="54" grpId="0" animBg="1"/>
      <p:bldP spid="55" grpId="0"/>
      <p:bldP spid="56" grpId="0" animBg="1"/>
      <p:bldP spid="57" grpId="0" animBg="1"/>
      <p:bldP spid="57" grpId="1" animBg="1"/>
      <p:bldP spid="57" grpId="2" animBg="1"/>
      <p:bldP spid="58" grpId="0" animBg="1"/>
      <p:bldP spid="58" grpId="1" animBg="1"/>
      <p:bldP spid="58" grpId="2" animBg="1"/>
      <p:bldP spid="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2267744" y="6381328"/>
            <a:ext cx="68237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озврат 9">
            <a:hlinkClick r:id="" action="ppaction://hlinkshowjump?jump=lastslideviewed" highlightClick="1"/>
          </p:cNvPr>
          <p:cNvSpPr/>
          <p:nvPr/>
        </p:nvSpPr>
        <p:spPr>
          <a:xfrm>
            <a:off x="683568" y="6381328"/>
            <a:ext cx="72008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1475656" y="6381328"/>
            <a:ext cx="72008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39552" y="260648"/>
            <a:ext cx="85039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Тротуарная плитка продаётся в упаковках по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штук. Сколько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упаковок понадобилось купить, чтобы выложить все дорожки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площадку между коровником и курятником?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3568" y="1700808"/>
            <a:ext cx="5832648" cy="4392488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4355976" y="5877272"/>
            <a:ext cx="144016" cy="720080"/>
          </a:xfrm>
          <a:prstGeom prst="upArrow">
            <a:avLst>
              <a:gd name="adj1" fmla="val 50000"/>
              <a:gd name="adj2" fmla="val 11413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588224" y="4077072"/>
            <a:ext cx="1815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7 - коровник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88224" y="4365104"/>
            <a:ext cx="1802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8 - курятник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88224" y="4653136"/>
            <a:ext cx="1201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пруд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8224" y="4941168"/>
            <a:ext cx="1095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5 - дом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88224" y="5229200"/>
            <a:ext cx="1552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9 - фонтан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8224" y="5517232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баня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88224" y="5805264"/>
            <a:ext cx="1477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2 - огород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52120" y="6093296"/>
            <a:ext cx="1651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теплица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36296" y="6093296"/>
            <a:ext cx="1748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– ком. яма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804248" y="2996952"/>
            <a:ext cx="288032" cy="288032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TextBox 64"/>
          <p:cNvSpPr txBox="1"/>
          <p:nvPr/>
        </p:nvSpPr>
        <p:spPr>
          <a:xfrm>
            <a:off x="7020272" y="3140968"/>
            <a:ext cx="1241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1м ×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1м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07504" y="764704"/>
            <a:ext cx="4675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Управляющая кнопка: настраиваемая 40">
            <a:hlinkClick r:id="" action="ppaction://noaction" highlightClick="1"/>
          </p:cNvPr>
          <p:cNvSpPr/>
          <p:nvPr/>
        </p:nvSpPr>
        <p:spPr>
          <a:xfrm>
            <a:off x="6804248" y="1052736"/>
            <a:ext cx="2088232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Подсказки (4)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ая выноска 43"/>
          <p:cNvSpPr/>
          <p:nvPr/>
        </p:nvSpPr>
        <p:spPr>
          <a:xfrm>
            <a:off x="5436096" y="4581128"/>
            <a:ext cx="3528392" cy="1944216"/>
          </a:xfrm>
          <a:prstGeom prst="wedgeRectCallout">
            <a:avLst>
              <a:gd name="adj1" fmla="val 19571"/>
              <a:gd name="adj2" fmla="val -6164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Если в результате получилось дробное число – необходимо округлить до целого –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бОльшую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сторону.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ая выноска 42"/>
          <p:cNvSpPr/>
          <p:nvPr/>
        </p:nvSpPr>
        <p:spPr>
          <a:xfrm>
            <a:off x="5436096" y="2924944"/>
            <a:ext cx="3528392" cy="1512168"/>
          </a:xfrm>
          <a:prstGeom prst="wedgeRectCallout">
            <a:avLst>
              <a:gd name="adj1" fmla="val 19571"/>
              <a:gd name="adj2" fmla="val -6164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бщее количество разделить на кол-во плиток в одной упаковке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ая выноска 41"/>
          <p:cNvSpPr/>
          <p:nvPr/>
        </p:nvSpPr>
        <p:spPr>
          <a:xfrm>
            <a:off x="5436096" y="1628800"/>
            <a:ext cx="3528392" cy="1152128"/>
          </a:xfrm>
          <a:prstGeom prst="wedgeRectCallout">
            <a:avLst>
              <a:gd name="adj1" fmla="val 19571"/>
              <a:gd name="adj2" fmla="val -6164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Необходимо по плану сосчитать общее количество плиток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588224" y="1556792"/>
            <a:ext cx="23042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588224" y="1556792"/>
            <a:ext cx="2304256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588224" y="1556792"/>
            <a:ext cx="2304256" cy="504056"/>
          </a:xfrm>
          <a:prstGeom prst="rect">
            <a:avLst/>
          </a:prstGeom>
          <a:solidFill>
            <a:schemeClr val="accent1">
              <a:lumMod val="75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116632"/>
            <a:ext cx="61156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8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9" presetClass="exit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9" presetClass="exit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44" grpId="0" animBg="1"/>
      <p:bldP spid="44" grpId="1" animBg="1"/>
      <p:bldP spid="43" grpId="0" animBg="1"/>
      <p:bldP spid="43" grpId="1" animBg="1"/>
      <p:bldP spid="42" grpId="0" animBg="1"/>
      <p:bldP spid="42" grpId="1" animBg="1"/>
      <p:bldP spid="45" grpId="0" animBg="1"/>
      <p:bldP spid="45" grpId="1" animBg="1"/>
      <p:bldP spid="45" grpId="2" animBg="1"/>
      <p:bldP spid="47" grpId="0" animBg="1"/>
      <p:bldP spid="47" grpId="1" animBg="1"/>
      <p:bldP spid="47" grpId="2" animBg="1"/>
      <p:bldP spid="4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2267744" y="6381328"/>
            <a:ext cx="68237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озврат 9">
            <a:hlinkClick r:id="" action="ppaction://hlinkshowjump?jump=lastslideviewed" highlightClick="1"/>
          </p:cNvPr>
          <p:cNvSpPr/>
          <p:nvPr/>
        </p:nvSpPr>
        <p:spPr>
          <a:xfrm>
            <a:off x="683568" y="6381328"/>
            <a:ext cx="720080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1475656" y="6381328"/>
            <a:ext cx="72008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899592" y="260648"/>
            <a:ext cx="62542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площадь, которую занимает теплица.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 дайте в квадратных метрах.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3568" y="1700808"/>
            <a:ext cx="5832648" cy="4392488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4355976" y="5877272"/>
            <a:ext cx="144016" cy="720080"/>
          </a:xfrm>
          <a:prstGeom prst="upArrow">
            <a:avLst>
              <a:gd name="adj1" fmla="val 50000"/>
              <a:gd name="adj2" fmla="val 11413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588224" y="4077072"/>
            <a:ext cx="1815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7 - коровник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88224" y="4365104"/>
            <a:ext cx="1802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8 - курятник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88224" y="4653136"/>
            <a:ext cx="1201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пруд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8224" y="4941168"/>
            <a:ext cx="1095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5 - дом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88224" y="5229200"/>
            <a:ext cx="1552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9 - фонтан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8224" y="5517232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баня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88224" y="5805264"/>
            <a:ext cx="1477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2 - огород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52120" y="6093296"/>
            <a:ext cx="1651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теплица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36296" y="6093296"/>
            <a:ext cx="1748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– ком. яма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Управляющая кнопка: настраиваемая 40">
            <a:hlinkClick r:id="" action="ppaction://noaction" highlightClick="1"/>
          </p:cNvPr>
          <p:cNvSpPr/>
          <p:nvPr/>
        </p:nvSpPr>
        <p:spPr>
          <a:xfrm>
            <a:off x="6804248" y="1052736"/>
            <a:ext cx="2088232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Подсказки (3)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683568" y="2492896"/>
            <a:ext cx="0" cy="360040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763688" y="2492896"/>
            <a:ext cx="0" cy="360040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6660232" y="1772816"/>
            <a:ext cx="864096" cy="792088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7452320" y="1556792"/>
            <a:ext cx="492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ая выноска 41"/>
          <p:cNvSpPr/>
          <p:nvPr/>
        </p:nvSpPr>
        <p:spPr>
          <a:xfrm>
            <a:off x="5652120" y="1556792"/>
            <a:ext cx="3312368" cy="1440160"/>
          </a:xfrm>
          <a:prstGeom prst="wedgeRectCallout">
            <a:avLst>
              <a:gd name="adj1" fmla="val 19571"/>
              <a:gd name="adj2" fmla="val -6164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По рисунку определяем площадь прямоугольника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588224" y="1556792"/>
            <a:ext cx="23042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588224" y="1556792"/>
            <a:ext cx="2304256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588224" y="1556792"/>
            <a:ext cx="2304256" cy="504056"/>
          </a:xfrm>
          <a:prstGeom prst="rect">
            <a:avLst/>
          </a:prstGeom>
          <a:solidFill>
            <a:schemeClr val="accent1">
              <a:lumMod val="75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63688" y="242088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683568" y="2492896"/>
            <a:ext cx="1080120" cy="0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683568" y="2852936"/>
            <a:ext cx="1080120" cy="0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827584" y="2060848"/>
            <a:ext cx="923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3·2=6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ая выноска 51"/>
          <p:cNvSpPr/>
          <p:nvPr/>
        </p:nvSpPr>
        <p:spPr>
          <a:xfrm>
            <a:off x="5652120" y="3068960"/>
            <a:ext cx="3312368" cy="648072"/>
          </a:xfrm>
          <a:prstGeom prst="wedgeRectCallout">
            <a:avLst>
              <a:gd name="adj1" fmla="val 19571"/>
              <a:gd name="adj2" fmla="val -6164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· 2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0" y="116632"/>
            <a:ext cx="57504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07504" y="764704"/>
            <a:ext cx="4675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9" presetClass="exit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9" presetClass="exit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42" grpId="0" animBg="1"/>
      <p:bldP spid="42" grpId="1" animBg="1"/>
      <p:bldP spid="45" grpId="0" animBg="1"/>
      <p:bldP spid="45" grpId="1" animBg="1"/>
      <p:bldP spid="45" grpId="2" animBg="1"/>
      <p:bldP spid="47" grpId="0" animBg="1"/>
      <p:bldP spid="47" grpId="1" animBg="1"/>
      <p:bldP spid="47" grpId="2" animBg="1"/>
      <p:bldP spid="48" grpId="0" animBg="1"/>
      <p:bldP spid="36" grpId="0"/>
      <p:bldP spid="51" grpId="0"/>
      <p:bldP spid="52" grpId="0" animBg="1"/>
      <p:bldP spid="52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795</Words>
  <Application>Microsoft Office PowerPoint</Application>
  <PresentationFormat>Экран (4:3)</PresentationFormat>
  <Paragraphs>239</Paragraphs>
  <Slides>11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KarMaN</dc:creator>
  <cp:lastModifiedBy>1</cp:lastModifiedBy>
  <cp:revision>83</cp:revision>
  <dcterms:created xsi:type="dcterms:W3CDTF">2019-09-07T22:13:13Z</dcterms:created>
  <dcterms:modified xsi:type="dcterms:W3CDTF">2023-03-21T04:57:22Z</dcterms:modified>
</cp:coreProperties>
</file>