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77" r:id="rId3"/>
    <p:sldId id="257" r:id="rId4"/>
    <p:sldId id="259" r:id="rId5"/>
    <p:sldId id="260" r:id="rId6"/>
    <p:sldId id="261" r:id="rId7"/>
    <p:sldId id="262" r:id="rId8"/>
    <p:sldId id="263" r:id="rId9"/>
    <p:sldId id="276" r:id="rId10"/>
    <p:sldId id="274" r:id="rId11"/>
    <p:sldId id="264" r:id="rId12"/>
    <p:sldId id="278" r:id="rId13"/>
    <p:sldId id="279" r:id="rId14"/>
    <p:sldId id="282" r:id="rId15"/>
    <p:sldId id="283" r:id="rId16"/>
    <p:sldId id="265" r:id="rId17"/>
    <p:sldId id="280" r:id="rId18"/>
    <p:sldId id="281" r:id="rId19"/>
    <p:sldId id="271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88" d="100"/>
          <a:sy n="88" d="100"/>
        </p:scale>
        <p:origin x="-432" y="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63DA-1416-4BD8-ABD0-A181F803B379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AF41-E4AF-45DB-B956-18A9E98A3279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8699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63DA-1416-4BD8-ABD0-A181F803B379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AF41-E4AF-45DB-B956-18A9E98A3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277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63DA-1416-4BD8-ABD0-A181F803B379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AF41-E4AF-45DB-B956-18A9E98A3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6590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63DA-1416-4BD8-ABD0-A181F803B379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AF41-E4AF-45DB-B956-18A9E98A3279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59331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63DA-1416-4BD8-ABD0-A181F803B379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AF41-E4AF-45DB-B956-18A9E98A3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98997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63DA-1416-4BD8-ABD0-A181F803B379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AF41-E4AF-45DB-B956-18A9E98A327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2558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63DA-1416-4BD8-ABD0-A181F803B379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AF41-E4AF-45DB-B956-18A9E98A3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58914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63DA-1416-4BD8-ABD0-A181F803B379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AF41-E4AF-45DB-B956-18A9E98A3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4588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63DA-1416-4BD8-ABD0-A181F803B379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AF41-E4AF-45DB-B956-18A9E98A3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168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63DA-1416-4BD8-ABD0-A181F803B379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AF41-E4AF-45DB-B956-18A9E98A3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0015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63DA-1416-4BD8-ABD0-A181F803B379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AF41-E4AF-45DB-B956-18A9E98A3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008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63DA-1416-4BD8-ABD0-A181F803B379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AF41-E4AF-45DB-B956-18A9E98A3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636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63DA-1416-4BD8-ABD0-A181F803B379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AF41-E4AF-45DB-B956-18A9E98A3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899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63DA-1416-4BD8-ABD0-A181F803B379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AF41-E4AF-45DB-B956-18A9E98A3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9660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63DA-1416-4BD8-ABD0-A181F803B379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AF41-E4AF-45DB-B956-18A9E98A3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1286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63DA-1416-4BD8-ABD0-A181F803B379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AF41-E4AF-45DB-B956-18A9E98A3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0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63DA-1416-4BD8-ABD0-A181F803B379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AF41-E4AF-45DB-B956-18A9E98A3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6024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8E663DA-1416-4BD8-ABD0-A181F803B379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2CBBAF41-E4AF-45DB-B956-18A9E98A3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964424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087"/>
            <a:ext cx="12192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19075" y="1993834"/>
            <a:ext cx="1170622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 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методы организации партнёрских отношений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ДОУ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семьи по вопросам физического воспитания и оздоровления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9575" y="796862"/>
            <a:ext cx="115157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казенное дошкольное образовательное учреждение «Детский сад №8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932725" y="5187997"/>
            <a:ext cx="32592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Девятова М.Н.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679475" y="6436959"/>
            <a:ext cx="8330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г.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2315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57275" y="739259"/>
            <a:ext cx="9315449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002060"/>
              </a:buClr>
              <a:tabLst>
                <a:tab pos="280988" algn="l"/>
                <a:tab pos="728663" algn="l"/>
                <a:tab pos="1177925" algn="l"/>
                <a:tab pos="1627188" algn="l"/>
                <a:tab pos="2076450" algn="l"/>
                <a:tab pos="2525713" algn="l"/>
                <a:tab pos="2974975" algn="l"/>
                <a:tab pos="3424238" algn="l"/>
                <a:tab pos="3873500" algn="l"/>
                <a:tab pos="4322763" algn="l"/>
                <a:tab pos="4772025" algn="l"/>
                <a:tab pos="5221288" algn="l"/>
                <a:tab pos="5670550" algn="l"/>
                <a:tab pos="6119813" algn="l"/>
                <a:tab pos="6569075" algn="l"/>
                <a:tab pos="7018338" algn="l"/>
                <a:tab pos="7467600" algn="l"/>
                <a:tab pos="7916863" algn="l"/>
                <a:tab pos="8366125" algn="l"/>
                <a:tab pos="8815388" algn="l"/>
                <a:tab pos="9264650" algn="l"/>
              </a:tabLst>
              <a:defRPr/>
            </a:pP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совместной работы ДОУ и семьи:</a:t>
            </a:r>
          </a:p>
          <a:p>
            <a:pPr algn="ctr">
              <a:buClr>
                <a:srgbClr val="002060"/>
              </a:buClr>
              <a:tabLst>
                <a:tab pos="280988" algn="l"/>
                <a:tab pos="728663" algn="l"/>
                <a:tab pos="1177925" algn="l"/>
                <a:tab pos="1627188" algn="l"/>
                <a:tab pos="2076450" algn="l"/>
                <a:tab pos="2525713" algn="l"/>
                <a:tab pos="2974975" algn="l"/>
                <a:tab pos="3424238" algn="l"/>
                <a:tab pos="3873500" algn="l"/>
                <a:tab pos="4322763" algn="l"/>
                <a:tab pos="4772025" algn="l"/>
                <a:tab pos="5221288" algn="l"/>
                <a:tab pos="5670550" algn="l"/>
                <a:tab pos="6119813" algn="l"/>
                <a:tab pos="6569075" algn="l"/>
                <a:tab pos="7018338" algn="l"/>
                <a:tab pos="7467600" algn="l"/>
                <a:tab pos="7916863" algn="l"/>
                <a:tab pos="8366125" algn="l"/>
                <a:tab pos="8815388" algn="l"/>
                <a:tab pos="9264650" algn="l"/>
              </a:tabLst>
              <a:defRPr/>
            </a:pPr>
            <a:endParaRPr lang="ru-RU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Clr>
                <a:srgbClr val="002060"/>
              </a:buClr>
              <a:tabLst>
                <a:tab pos="280988" algn="l"/>
                <a:tab pos="728663" algn="l"/>
                <a:tab pos="1177925" algn="l"/>
                <a:tab pos="1627188" algn="l"/>
                <a:tab pos="2076450" algn="l"/>
                <a:tab pos="2525713" algn="l"/>
                <a:tab pos="2974975" algn="l"/>
                <a:tab pos="3424238" algn="l"/>
                <a:tab pos="3873500" algn="l"/>
                <a:tab pos="4322763" algn="l"/>
                <a:tab pos="4772025" algn="l"/>
                <a:tab pos="5221288" algn="l"/>
                <a:tab pos="5670550" algn="l"/>
                <a:tab pos="6119813" algn="l"/>
                <a:tab pos="6569075" algn="l"/>
                <a:tab pos="7018338" algn="l"/>
                <a:tab pos="7467600" algn="l"/>
                <a:tab pos="7916863" algn="l"/>
                <a:tab pos="8366125" algn="l"/>
                <a:tab pos="8815388" algn="l"/>
                <a:tab pos="9264650" algn="l"/>
              </a:tabLst>
              <a:defRPr/>
            </a:pPr>
            <a:endParaRPr lang="ru-RU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Clr>
                <a:srgbClr val="002060"/>
              </a:buClr>
              <a:tabLst>
                <a:tab pos="280988" algn="l"/>
                <a:tab pos="728663" algn="l"/>
                <a:tab pos="1177925" algn="l"/>
                <a:tab pos="1627188" algn="l"/>
                <a:tab pos="2076450" algn="l"/>
                <a:tab pos="2525713" algn="l"/>
                <a:tab pos="2974975" algn="l"/>
                <a:tab pos="3424238" algn="l"/>
                <a:tab pos="3873500" algn="l"/>
                <a:tab pos="4322763" algn="l"/>
                <a:tab pos="4772025" algn="l"/>
                <a:tab pos="5221288" algn="l"/>
                <a:tab pos="5670550" algn="l"/>
                <a:tab pos="6119813" algn="l"/>
                <a:tab pos="6569075" algn="l"/>
                <a:tab pos="7018338" algn="l"/>
                <a:tab pos="7467600" algn="l"/>
                <a:tab pos="7916863" algn="l"/>
                <a:tab pos="8366125" algn="l"/>
                <a:tab pos="8815388" algn="l"/>
                <a:tab pos="9264650" algn="l"/>
              </a:tabLst>
              <a:defRPr/>
            </a:pPr>
            <a:endParaRPr lang="ru-RU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Clr>
                <a:srgbClr val="002060"/>
              </a:buClr>
              <a:tabLst>
                <a:tab pos="280988" algn="l"/>
                <a:tab pos="728663" algn="l"/>
                <a:tab pos="1177925" algn="l"/>
                <a:tab pos="1627188" algn="l"/>
                <a:tab pos="2076450" algn="l"/>
                <a:tab pos="2525713" algn="l"/>
                <a:tab pos="2974975" algn="l"/>
                <a:tab pos="3424238" algn="l"/>
                <a:tab pos="3873500" algn="l"/>
                <a:tab pos="4322763" algn="l"/>
                <a:tab pos="4772025" algn="l"/>
                <a:tab pos="5221288" algn="l"/>
                <a:tab pos="5670550" algn="l"/>
                <a:tab pos="6119813" algn="l"/>
                <a:tab pos="6569075" algn="l"/>
                <a:tab pos="7018338" algn="l"/>
                <a:tab pos="7467600" algn="l"/>
                <a:tab pos="7916863" algn="l"/>
                <a:tab pos="8366125" algn="l"/>
                <a:tab pos="8815388" algn="l"/>
                <a:tab pos="9264650" algn="l"/>
              </a:tabLst>
              <a:defRPr/>
            </a:pPr>
            <a:endParaRPr lang="ru-RU" b="1" dirty="0" smtClean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rgbClr val="002060"/>
              </a:buClr>
              <a:buFont typeface="Wingdings" panose="05000000000000000000" pitchFamily="2" charset="2"/>
              <a:buChar char="q"/>
              <a:tabLst>
                <a:tab pos="280988" algn="l"/>
                <a:tab pos="728663" algn="l"/>
                <a:tab pos="1177925" algn="l"/>
                <a:tab pos="1627188" algn="l"/>
                <a:tab pos="2076450" algn="l"/>
                <a:tab pos="2525713" algn="l"/>
                <a:tab pos="2974975" algn="l"/>
                <a:tab pos="3424238" algn="l"/>
                <a:tab pos="3873500" algn="l"/>
                <a:tab pos="4322763" algn="l"/>
                <a:tab pos="4772025" algn="l"/>
                <a:tab pos="5221288" algn="l"/>
                <a:tab pos="5670550" algn="l"/>
                <a:tab pos="6119813" algn="l"/>
                <a:tab pos="6569075" algn="l"/>
                <a:tab pos="7018338" algn="l"/>
                <a:tab pos="7467600" algn="l"/>
                <a:tab pos="7916863" algn="l"/>
                <a:tab pos="8366125" algn="l"/>
                <a:tab pos="8815388" algn="l"/>
                <a:tab pos="9264650" algn="l"/>
              </a:tabLst>
              <a:defRPr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Добровольность;</a:t>
            </a:r>
          </a:p>
          <a:p>
            <a:pPr>
              <a:buClr>
                <a:srgbClr val="002060"/>
              </a:buClr>
              <a:tabLst>
                <a:tab pos="280988" algn="l"/>
                <a:tab pos="728663" algn="l"/>
                <a:tab pos="1177925" algn="l"/>
                <a:tab pos="1627188" algn="l"/>
                <a:tab pos="2076450" algn="l"/>
                <a:tab pos="2525713" algn="l"/>
                <a:tab pos="2974975" algn="l"/>
                <a:tab pos="3424238" algn="l"/>
                <a:tab pos="3873500" algn="l"/>
                <a:tab pos="4322763" algn="l"/>
                <a:tab pos="4772025" algn="l"/>
                <a:tab pos="5221288" algn="l"/>
                <a:tab pos="5670550" algn="l"/>
                <a:tab pos="6119813" algn="l"/>
                <a:tab pos="6569075" algn="l"/>
                <a:tab pos="7018338" algn="l"/>
                <a:tab pos="7467600" algn="l"/>
                <a:tab pos="7916863" algn="l"/>
                <a:tab pos="8366125" algn="l"/>
                <a:tab pos="8815388" algn="l"/>
                <a:tab pos="9264650" algn="l"/>
              </a:tabLst>
              <a:defRPr/>
            </a:pPr>
            <a:endParaRPr lang="ru-RU" sz="20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rgbClr val="002060"/>
              </a:buClr>
              <a:buFont typeface="Wingdings" panose="05000000000000000000" pitchFamily="2" charset="2"/>
              <a:buChar char="q"/>
              <a:tabLst>
                <a:tab pos="280988" algn="l"/>
                <a:tab pos="728663" algn="l"/>
                <a:tab pos="1177925" algn="l"/>
                <a:tab pos="1627188" algn="l"/>
                <a:tab pos="2076450" algn="l"/>
                <a:tab pos="2525713" algn="l"/>
                <a:tab pos="2974975" algn="l"/>
                <a:tab pos="3424238" algn="l"/>
                <a:tab pos="3873500" algn="l"/>
                <a:tab pos="4322763" algn="l"/>
                <a:tab pos="4772025" algn="l"/>
                <a:tab pos="5221288" algn="l"/>
                <a:tab pos="5670550" algn="l"/>
                <a:tab pos="6119813" algn="l"/>
                <a:tab pos="6569075" algn="l"/>
                <a:tab pos="7018338" algn="l"/>
                <a:tab pos="7467600" algn="l"/>
                <a:tab pos="7916863" algn="l"/>
                <a:tab pos="8366125" algn="l"/>
                <a:tab pos="8815388" algn="l"/>
                <a:tab pos="9264650" algn="l"/>
              </a:tabLst>
              <a:defRPr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Компетентность;</a:t>
            </a:r>
          </a:p>
          <a:p>
            <a:pPr>
              <a:buClr>
                <a:srgbClr val="002060"/>
              </a:buClr>
              <a:tabLst>
                <a:tab pos="280988" algn="l"/>
                <a:tab pos="728663" algn="l"/>
                <a:tab pos="1177925" algn="l"/>
                <a:tab pos="1627188" algn="l"/>
                <a:tab pos="2076450" algn="l"/>
                <a:tab pos="2525713" algn="l"/>
                <a:tab pos="2974975" algn="l"/>
                <a:tab pos="3424238" algn="l"/>
                <a:tab pos="3873500" algn="l"/>
                <a:tab pos="4322763" algn="l"/>
                <a:tab pos="4772025" algn="l"/>
                <a:tab pos="5221288" algn="l"/>
                <a:tab pos="5670550" algn="l"/>
                <a:tab pos="6119813" algn="l"/>
                <a:tab pos="6569075" algn="l"/>
                <a:tab pos="7018338" algn="l"/>
                <a:tab pos="7467600" algn="l"/>
                <a:tab pos="7916863" algn="l"/>
                <a:tab pos="8366125" algn="l"/>
                <a:tab pos="8815388" algn="l"/>
                <a:tab pos="9264650" algn="l"/>
              </a:tabLst>
              <a:defRPr/>
            </a:pPr>
            <a:endParaRPr lang="ru-RU" sz="20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rgbClr val="002060"/>
              </a:buClr>
              <a:buFont typeface="Wingdings" panose="05000000000000000000" pitchFamily="2" charset="2"/>
              <a:buChar char="q"/>
              <a:tabLst>
                <a:tab pos="280988" algn="l"/>
                <a:tab pos="728663" algn="l"/>
                <a:tab pos="1177925" algn="l"/>
                <a:tab pos="1627188" algn="l"/>
                <a:tab pos="2076450" algn="l"/>
                <a:tab pos="2525713" algn="l"/>
                <a:tab pos="2974975" algn="l"/>
                <a:tab pos="3424238" algn="l"/>
                <a:tab pos="3873500" algn="l"/>
                <a:tab pos="4322763" algn="l"/>
                <a:tab pos="4772025" algn="l"/>
                <a:tab pos="5221288" algn="l"/>
                <a:tab pos="5670550" algn="l"/>
                <a:tab pos="6119813" algn="l"/>
                <a:tab pos="6569075" algn="l"/>
                <a:tab pos="7018338" algn="l"/>
                <a:tab pos="7467600" algn="l"/>
                <a:tab pos="7916863" algn="l"/>
                <a:tab pos="8366125" algn="l"/>
                <a:tab pos="8815388" algn="l"/>
                <a:tab pos="9264650" algn="l"/>
              </a:tabLst>
              <a:defRPr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Современность;</a:t>
            </a:r>
          </a:p>
          <a:p>
            <a:pPr>
              <a:buClr>
                <a:srgbClr val="002060"/>
              </a:buClr>
              <a:tabLst>
                <a:tab pos="280988" algn="l"/>
                <a:tab pos="728663" algn="l"/>
                <a:tab pos="1177925" algn="l"/>
                <a:tab pos="1627188" algn="l"/>
                <a:tab pos="2076450" algn="l"/>
                <a:tab pos="2525713" algn="l"/>
                <a:tab pos="2974975" algn="l"/>
                <a:tab pos="3424238" algn="l"/>
                <a:tab pos="3873500" algn="l"/>
                <a:tab pos="4322763" algn="l"/>
                <a:tab pos="4772025" algn="l"/>
                <a:tab pos="5221288" algn="l"/>
                <a:tab pos="5670550" algn="l"/>
                <a:tab pos="6119813" algn="l"/>
                <a:tab pos="6569075" algn="l"/>
                <a:tab pos="7018338" algn="l"/>
                <a:tab pos="7467600" algn="l"/>
                <a:tab pos="7916863" algn="l"/>
                <a:tab pos="8366125" algn="l"/>
                <a:tab pos="8815388" algn="l"/>
                <a:tab pos="9264650" algn="l"/>
              </a:tabLst>
              <a:defRPr/>
            </a:pPr>
            <a:endParaRPr lang="ru-RU" sz="20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rgbClr val="002060"/>
              </a:buClr>
              <a:buFont typeface="Wingdings" panose="05000000000000000000" pitchFamily="2" charset="2"/>
              <a:buChar char="q"/>
              <a:tabLst>
                <a:tab pos="280988" algn="l"/>
                <a:tab pos="728663" algn="l"/>
                <a:tab pos="1177925" algn="l"/>
                <a:tab pos="1627188" algn="l"/>
                <a:tab pos="2076450" algn="l"/>
                <a:tab pos="2525713" algn="l"/>
                <a:tab pos="2974975" algn="l"/>
                <a:tab pos="3424238" algn="l"/>
                <a:tab pos="3873500" algn="l"/>
                <a:tab pos="4322763" algn="l"/>
                <a:tab pos="4772025" algn="l"/>
                <a:tab pos="5221288" algn="l"/>
                <a:tab pos="5670550" algn="l"/>
                <a:tab pos="6119813" algn="l"/>
                <a:tab pos="6569075" algn="l"/>
                <a:tab pos="7018338" algn="l"/>
                <a:tab pos="7467600" algn="l"/>
                <a:tab pos="7916863" algn="l"/>
                <a:tab pos="8366125" algn="l"/>
                <a:tab pos="8815388" algn="l"/>
                <a:tab pos="9264650" algn="l"/>
              </a:tabLst>
              <a:defRPr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Единство системности и последовательности;</a:t>
            </a:r>
          </a:p>
          <a:p>
            <a:pPr>
              <a:buClr>
                <a:srgbClr val="002060"/>
              </a:buClr>
              <a:tabLst>
                <a:tab pos="280988" algn="l"/>
                <a:tab pos="728663" algn="l"/>
                <a:tab pos="1177925" algn="l"/>
                <a:tab pos="1627188" algn="l"/>
                <a:tab pos="2076450" algn="l"/>
                <a:tab pos="2525713" algn="l"/>
                <a:tab pos="2974975" algn="l"/>
                <a:tab pos="3424238" algn="l"/>
                <a:tab pos="3873500" algn="l"/>
                <a:tab pos="4322763" algn="l"/>
                <a:tab pos="4772025" algn="l"/>
                <a:tab pos="5221288" algn="l"/>
                <a:tab pos="5670550" algn="l"/>
                <a:tab pos="6119813" algn="l"/>
                <a:tab pos="6569075" algn="l"/>
                <a:tab pos="7018338" algn="l"/>
                <a:tab pos="7467600" algn="l"/>
                <a:tab pos="7916863" algn="l"/>
                <a:tab pos="8366125" algn="l"/>
                <a:tab pos="8815388" algn="l"/>
                <a:tab pos="9264650" algn="l"/>
              </a:tabLst>
              <a:defRPr/>
            </a:pPr>
            <a:endParaRPr lang="ru-RU" sz="20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rgbClr val="002060"/>
              </a:buClr>
              <a:buFont typeface="Wingdings" panose="05000000000000000000" pitchFamily="2" charset="2"/>
              <a:buChar char="q"/>
              <a:tabLst>
                <a:tab pos="280988" algn="l"/>
                <a:tab pos="728663" algn="l"/>
                <a:tab pos="1177925" algn="l"/>
                <a:tab pos="1627188" algn="l"/>
                <a:tab pos="2076450" algn="l"/>
                <a:tab pos="2525713" algn="l"/>
                <a:tab pos="2974975" algn="l"/>
                <a:tab pos="3424238" algn="l"/>
                <a:tab pos="3873500" algn="l"/>
                <a:tab pos="4322763" algn="l"/>
                <a:tab pos="4772025" algn="l"/>
                <a:tab pos="5221288" algn="l"/>
                <a:tab pos="5670550" algn="l"/>
                <a:tab pos="6119813" algn="l"/>
                <a:tab pos="6569075" algn="l"/>
                <a:tab pos="7018338" algn="l"/>
                <a:tab pos="7467600" algn="l"/>
                <a:tab pos="7916863" algn="l"/>
                <a:tab pos="8366125" algn="l"/>
                <a:tab pos="8815388" algn="l"/>
                <a:tab pos="9264650" algn="l"/>
              </a:tabLst>
              <a:defRPr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Преемственность и индивидуальный подход к каждому ребенку и к каждой семье;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909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933651" y="253484"/>
            <a:ext cx="104337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Совместное выполнение утренней гимнастики детей и родителей :</a:t>
            </a:r>
            <a:endParaRPr lang="ru-RU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013" y="704850"/>
            <a:ext cx="2770162" cy="2790826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2700" y="3577710"/>
            <a:ext cx="2981325" cy="316599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2125" y="704850"/>
            <a:ext cx="3209925" cy="279082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82050" y="3577710"/>
            <a:ext cx="2899712" cy="3165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176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33375" y="324535"/>
            <a:ext cx="113347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Самостоятельное выполнение </a:t>
            </a: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простейших </a:t>
            </a:r>
            <a:r>
              <a:rPr lang="ru-RU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закаливающих процедур: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375" y="962026"/>
            <a:ext cx="2549297" cy="386715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8650" y="2076449"/>
            <a:ext cx="3124200" cy="43148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56107" y="952502"/>
            <a:ext cx="2812018" cy="3867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4504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26" y="617667"/>
            <a:ext cx="2533650" cy="3614737"/>
          </a:xfrm>
        </p:spPr>
      </p:pic>
      <p:sp>
        <p:nvSpPr>
          <p:cNvPr id="6" name="Прямоугольник 5"/>
          <p:cNvSpPr/>
          <p:nvPr/>
        </p:nvSpPr>
        <p:spPr>
          <a:xfrm>
            <a:off x="333375" y="248335"/>
            <a:ext cx="1150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Кушаем вкусные и полезные витамины: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4161" y="1152525"/>
            <a:ext cx="3036095" cy="406717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24926" y="2657475"/>
            <a:ext cx="3124200" cy="394335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7888" y="2019300"/>
            <a:ext cx="2771775" cy="3905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1034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868" y="838199"/>
            <a:ext cx="3304381" cy="3876675"/>
          </a:xfrm>
        </p:spPr>
      </p:pic>
      <p:sp>
        <p:nvSpPr>
          <p:cNvPr id="4" name="Прямоугольник 3"/>
          <p:cNvSpPr/>
          <p:nvPr/>
        </p:nvSpPr>
        <p:spPr>
          <a:xfrm>
            <a:off x="104775" y="343585"/>
            <a:ext cx="117443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Совместные прогулки родителей с детьми:</a:t>
            </a:r>
            <a:endParaRPr lang="ru-RU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7625" y="1664494"/>
            <a:ext cx="3581400" cy="361235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2400" y="2962275"/>
            <a:ext cx="3838575" cy="346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2819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244" y="123825"/>
            <a:ext cx="3056731" cy="32004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244" y="3667125"/>
            <a:ext cx="3056731" cy="29813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0575" y="3667125"/>
            <a:ext cx="3600450" cy="298132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0575" y="95250"/>
            <a:ext cx="3600450" cy="322897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0925" y="1400175"/>
            <a:ext cx="4591050" cy="3848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7420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3551" y="1238250"/>
            <a:ext cx="7645765" cy="4703763"/>
          </a:xfrm>
        </p:spPr>
      </p:pic>
      <p:sp>
        <p:nvSpPr>
          <p:cNvPr id="6" name="Прямоугольник 5"/>
          <p:cNvSpPr/>
          <p:nvPr/>
        </p:nvSpPr>
        <p:spPr>
          <a:xfrm>
            <a:off x="3400425" y="116123"/>
            <a:ext cx="696850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фотовыставке «Зимние Забавы для всей семьи»</a:t>
            </a:r>
            <a:endParaRPr lang="ru-RU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971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2088" y="2206824"/>
            <a:ext cx="3741737" cy="2711052"/>
          </a:xfrm>
        </p:spPr>
      </p:pic>
      <p:sp>
        <p:nvSpPr>
          <p:cNvPr id="4" name="Прямоугольник 3"/>
          <p:cNvSpPr/>
          <p:nvPr/>
        </p:nvSpPr>
        <p:spPr>
          <a:xfrm>
            <a:off x="457200" y="229285"/>
            <a:ext cx="115157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мастер-класса для родителей: «Утренняя зарядка» </a:t>
            </a:r>
            <a:endParaRPr lang="ru-RU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550" y="3695700"/>
            <a:ext cx="3438525" cy="28575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0074" y="689670"/>
            <a:ext cx="3667125" cy="280600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550" y="689670"/>
            <a:ext cx="3438525" cy="280600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0074" y="3786753"/>
            <a:ext cx="3457575" cy="2766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5698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0913" y="933450"/>
            <a:ext cx="4819650" cy="3614738"/>
          </a:xfrm>
        </p:spPr>
      </p:pic>
      <p:sp>
        <p:nvSpPr>
          <p:cNvPr id="4" name="Прямоугольник 3"/>
          <p:cNvSpPr/>
          <p:nvPr/>
        </p:nvSpPr>
        <p:spPr>
          <a:xfrm>
            <a:off x="542925" y="429310"/>
            <a:ext cx="111061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Родительское собрание: «Взаимодействие ДОУ и семьи по вопросам физического воспитания»</a:t>
            </a:r>
            <a:endParaRPr lang="ru-RU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2552700"/>
            <a:ext cx="5686425" cy="377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7838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132137" y="3158609"/>
            <a:ext cx="627978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3379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04824" y="887790"/>
            <a:ext cx="1113472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Здоровый образ жизни </a:t>
            </a:r>
            <a:r>
              <a:rPr lang="ru-RU" sz="2000" dirty="0" smtClean="0">
                <a:solidFill>
                  <a:srgbClr val="2125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</a:p>
          <a:p>
            <a:pPr algn="ctr"/>
            <a:r>
              <a:rPr lang="ru-RU" sz="2000" dirty="0" smtClean="0">
                <a:solidFill>
                  <a:srgbClr val="2125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совокупность </a:t>
            </a:r>
            <a:r>
              <a:rPr lang="ru-RU" sz="2000" dirty="0">
                <a:solidFill>
                  <a:srgbClr val="2125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типичных видов жизнедеятельности человека, которая в единстве с условиями жизни, направлена на организацию правильной, нормальной деятельности организма, его полное физическое и психическое благополучие</a:t>
            </a:r>
            <a:r>
              <a:rPr lang="ru-RU" sz="2000" dirty="0" smtClean="0">
                <a:solidFill>
                  <a:srgbClr val="2125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dirty="0" smtClean="0">
              <a:solidFill>
                <a:srgbClr val="21252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solidFill>
                <a:srgbClr val="21252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solidFill>
                <a:srgbClr val="21252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solidFill>
                <a:srgbClr val="21252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воспитание </a:t>
            </a:r>
            <a:r>
              <a:rPr lang="ru-RU" sz="2000" dirty="0">
                <a:solidFill>
                  <a:srgbClr val="2125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endParaRPr lang="ru-RU" sz="2000" dirty="0" smtClean="0">
              <a:solidFill>
                <a:srgbClr val="21252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solidFill>
                  <a:srgbClr val="2125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2000" dirty="0">
                <a:solidFill>
                  <a:srgbClr val="2125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целенаправленного и систематического формирования здорового, полноценного человека, его физических сил и физических качеств, обеспечивающих его приобщение к физической культуре и стремление к физическому совершенству.</a:t>
            </a:r>
            <a:endParaRPr lang="ru-RU" sz="2000" b="0" i="0" dirty="0">
              <a:solidFill>
                <a:srgbClr val="21252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27369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3400" y="365125"/>
            <a:ext cx="1127760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</a:t>
            </a:r>
            <a:r>
              <a:rPr lang="ru-RU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</a:p>
          <a:p>
            <a:pPr algn="ctr"/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0" i="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 ребёнка с первых дней жизни зависит от того микросоциума, который его окружает. </a:t>
            </a:r>
          </a:p>
          <a:p>
            <a:pPr algn="just"/>
            <a:r>
              <a:rPr lang="ru-RU" sz="2000" b="0" i="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Это обстоятельство налагает на членов семьи, и в первую очередь на родителей, особую ответственность. Часто знания родителей о мерах по сохранению и укреплению здоровья не согласуются с их действиями. Ценностные ориентации относительно значимости здоровья не актуальны и в этой связи не реализованы в повседневной жизни родителей.</a:t>
            </a:r>
          </a:p>
          <a:p>
            <a:pPr algn="just"/>
            <a:endParaRPr lang="ru-RU" sz="2000" b="0" i="0" dirty="0" smtClean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дальнейший поиск эффективных способов сохранения и укрепления здоровья дошкольников должен предусматривать повышение роли родителей в оздоровлении детей, приобщении их к здоровому образу жизни, создание традиций семейного физического воспитания. Важное место в решении этих социально значимых задач занимает детский сад, который может выступить в роли своеобразного центра пропаганды здорового образа жизни, воспитания культуры семьи, формирования у родителей знаний, умений и навыков по различным аспектам сохранения и укрепления здоровья как детей, так и взрослых. Лишь при условии совместной целенаправленной деятельности родителей и педагогов может быть обеспечена положительная динамика показателей, характеризующих здоровье детей и их ориентацию на здоровый образ жизни.</a:t>
            </a:r>
          </a:p>
        </p:txBody>
      </p:sp>
    </p:spTree>
    <p:extLst>
      <p:ext uri="{BB962C8B-B14F-4D97-AF65-F5344CB8AC3E}">
        <p14:creationId xmlns:p14="http://schemas.microsoft.com/office/powerpoint/2010/main" val="19924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23950" y="539234"/>
            <a:ext cx="9963150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</a:p>
          <a:p>
            <a:endParaRPr lang="ru-RU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fontAlgn="base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обучить родителей приемам эффективного взаимодействия с ребенком с целью сохранения его здоровья и создание в семье здорового нравственно-психологического климата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fontAlgn="base"/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fontAlgn="base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оказать конкретную практическую помощь семье в создании условий для сохранения и укрепления здоровья ребенка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fontAlgn="base"/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fontAlgn="base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учесть пожелания родителей при составлении программ индивидуальной работы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fontAlgn="base"/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fontAlgn="base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привлечь родителей к осуществлению воспитательного процесса, созданию здоровой среды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fontAlgn="base"/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fontAlgn="base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расширить спектр средств и способов работы с родителями;</a:t>
            </a:r>
          </a:p>
          <a:p>
            <a:endParaRPr lang="ru-RU" sz="24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144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08008" y="658574"/>
            <a:ext cx="1131931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002060"/>
              </a:buClr>
              <a:tabLst>
                <a:tab pos="280988" algn="l"/>
                <a:tab pos="728663" algn="l"/>
                <a:tab pos="1177925" algn="l"/>
                <a:tab pos="1627188" algn="l"/>
                <a:tab pos="2076450" algn="l"/>
                <a:tab pos="2525713" algn="l"/>
                <a:tab pos="2974975" algn="l"/>
                <a:tab pos="3424238" algn="l"/>
                <a:tab pos="3873500" algn="l"/>
                <a:tab pos="4322763" algn="l"/>
                <a:tab pos="4772025" algn="l"/>
                <a:tab pos="5221288" algn="l"/>
                <a:tab pos="5670550" algn="l"/>
                <a:tab pos="6119813" algn="l"/>
                <a:tab pos="6569075" algn="l"/>
                <a:tab pos="7018338" algn="l"/>
                <a:tab pos="7467600" algn="l"/>
                <a:tab pos="7916863" algn="l"/>
                <a:tab pos="8366125" algn="l"/>
                <a:tab pos="8815388" algn="l"/>
                <a:tab pos="9264650" algn="l"/>
              </a:tabLst>
              <a:defRPr/>
            </a:pPr>
            <a:r>
              <a:rPr lang="ru-RU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</a:t>
            </a:r>
            <a:r>
              <a:rPr lang="ru-RU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>
              <a:buClr>
                <a:srgbClr val="002060"/>
              </a:buClr>
              <a:tabLst>
                <a:tab pos="280988" algn="l"/>
                <a:tab pos="728663" algn="l"/>
                <a:tab pos="1177925" algn="l"/>
                <a:tab pos="1627188" algn="l"/>
                <a:tab pos="2076450" algn="l"/>
                <a:tab pos="2525713" algn="l"/>
                <a:tab pos="2974975" algn="l"/>
                <a:tab pos="3424238" algn="l"/>
                <a:tab pos="3873500" algn="l"/>
                <a:tab pos="4322763" algn="l"/>
                <a:tab pos="4772025" algn="l"/>
                <a:tab pos="5221288" algn="l"/>
                <a:tab pos="5670550" algn="l"/>
                <a:tab pos="6119813" algn="l"/>
                <a:tab pos="6569075" algn="l"/>
                <a:tab pos="7018338" algn="l"/>
                <a:tab pos="7467600" algn="l"/>
                <a:tab pos="7916863" algn="l"/>
                <a:tab pos="8366125" algn="l"/>
                <a:tab pos="8815388" algn="l"/>
                <a:tab pos="9264650" algn="l"/>
              </a:tabLst>
              <a:defRPr/>
            </a:pPr>
            <a:endParaRPr lang="ru-RU" sz="24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созданию активной позиции родителей в формировании здорового образа жизни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endParaRPr lang="ru-RU" sz="20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Расширить знания родителей о физических умениях и навыках детей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дать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родителям о значимости совместной двигательной деятельности с детьми, о полезной и вредной пищи, о соблюдении навыков гигиены, режима дня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sz="20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Заинтересовать родителей идеей здорового образа жизни.</a:t>
            </a:r>
          </a:p>
          <a:p>
            <a:endParaRPr lang="ru-RU" sz="20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Дать родителям представление о значимости совместной двигательной деятельности с детьми.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002060"/>
              </a:buClr>
              <a:tabLst>
                <a:tab pos="280988" algn="l"/>
                <a:tab pos="728663" algn="l"/>
                <a:tab pos="1177925" algn="l"/>
                <a:tab pos="1627188" algn="l"/>
                <a:tab pos="2076450" algn="l"/>
                <a:tab pos="2525713" algn="l"/>
                <a:tab pos="2974975" algn="l"/>
                <a:tab pos="3424238" algn="l"/>
                <a:tab pos="3873500" algn="l"/>
                <a:tab pos="4322763" algn="l"/>
                <a:tab pos="4772025" algn="l"/>
                <a:tab pos="5221288" algn="l"/>
                <a:tab pos="5670550" algn="l"/>
                <a:tab pos="6119813" algn="l"/>
                <a:tab pos="6569075" algn="l"/>
                <a:tab pos="7018338" algn="l"/>
                <a:tab pos="7467600" algn="l"/>
                <a:tab pos="7916863" algn="l"/>
                <a:tab pos="8366125" algn="l"/>
                <a:tab pos="8815388" algn="l"/>
                <a:tab pos="9264650" algn="l"/>
              </a:tabLst>
              <a:defRPr/>
            </a:pPr>
            <a:endParaRPr lang="ru-RU" sz="24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002060"/>
              </a:buClr>
              <a:tabLst>
                <a:tab pos="280988" algn="l"/>
                <a:tab pos="728663" algn="l"/>
                <a:tab pos="1177925" algn="l"/>
                <a:tab pos="1627188" algn="l"/>
                <a:tab pos="2076450" algn="l"/>
                <a:tab pos="2525713" algn="l"/>
                <a:tab pos="2974975" algn="l"/>
                <a:tab pos="3424238" algn="l"/>
                <a:tab pos="3873500" algn="l"/>
                <a:tab pos="4322763" algn="l"/>
                <a:tab pos="4772025" algn="l"/>
                <a:tab pos="5221288" algn="l"/>
                <a:tab pos="5670550" algn="l"/>
                <a:tab pos="6119813" algn="l"/>
                <a:tab pos="6569075" algn="l"/>
                <a:tab pos="7018338" algn="l"/>
                <a:tab pos="7467600" algn="l"/>
                <a:tab pos="7916863" algn="l"/>
                <a:tab pos="8366125" algn="l"/>
                <a:tab pos="8815388" algn="l"/>
                <a:tab pos="9264650" algn="l"/>
              </a:tabLst>
              <a:defRPr/>
            </a:pPr>
            <a:endParaRPr lang="ru-RU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002060"/>
              </a:buClr>
              <a:tabLst>
                <a:tab pos="280988" algn="l"/>
                <a:tab pos="728663" algn="l"/>
                <a:tab pos="1177925" algn="l"/>
                <a:tab pos="1627188" algn="l"/>
                <a:tab pos="2076450" algn="l"/>
                <a:tab pos="2525713" algn="l"/>
                <a:tab pos="2974975" algn="l"/>
                <a:tab pos="3424238" algn="l"/>
                <a:tab pos="3873500" algn="l"/>
                <a:tab pos="4322763" algn="l"/>
                <a:tab pos="4772025" algn="l"/>
                <a:tab pos="5221288" algn="l"/>
                <a:tab pos="5670550" algn="l"/>
                <a:tab pos="6119813" algn="l"/>
                <a:tab pos="6569075" algn="l"/>
                <a:tab pos="7018338" algn="l"/>
                <a:tab pos="7467600" algn="l"/>
                <a:tab pos="7916863" algn="l"/>
                <a:tab pos="8366125" algn="l"/>
                <a:tab pos="8815388" algn="l"/>
                <a:tab pos="9264650" algn="l"/>
              </a:tabLst>
              <a:defRPr/>
            </a:pPr>
            <a:endParaRPr lang="ru-RU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2731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66701" y="323850"/>
            <a:ext cx="1152525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первой младшей группы «Курочка Ряба»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Воспитатели</a:t>
            </a:r>
            <a:b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4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Срок реализации</a:t>
            </a:r>
            <a:r>
              <a:rPr lang="ru-RU" sz="24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r"/>
            <a:r>
              <a:rPr lang="ru-RU" sz="24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r"/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января 2023г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–20 марта 2023 г.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97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0258" y="775256"/>
            <a:ext cx="11694694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Ожидаемый </a:t>
            </a:r>
            <a:r>
              <a:rPr lang="ru-RU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</a:t>
            </a:r>
            <a:r>
              <a:rPr lang="ru-RU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endParaRPr lang="ru-RU" sz="24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овышение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компетенции родителей о здоровом образе жизни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полученной информации во время проведения проекта, в домашних условиях для сохранения здоровья детей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400" dirty="0" smtClean="0"/>
          </a:p>
          <a:p>
            <a:r>
              <a:rPr lang="ru-RU" sz="2400" dirty="0"/>
              <a:t/>
            </a:r>
            <a:br>
              <a:rPr lang="ru-RU" sz="2400" dirty="0"/>
            </a:br>
            <a:endParaRPr lang="ru-RU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9882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42901" y="786884"/>
            <a:ext cx="11420474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Формы работы:</a:t>
            </a:r>
          </a:p>
          <a:p>
            <a:pPr marL="285750" indent="-285750" algn="ctr">
              <a:buFont typeface="Wingdings" panose="05000000000000000000" pitchFamily="2" charset="2"/>
              <a:buChar char="v"/>
            </a:pPr>
            <a:endParaRPr lang="ru-RU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одительское собрание;</a:t>
            </a:r>
          </a:p>
          <a:p>
            <a:endParaRPr lang="ru-RU" sz="20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 по утренней гимнастике;</a:t>
            </a:r>
          </a:p>
          <a:p>
            <a:endParaRPr lang="ru-RU" sz="20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онсультации;</a:t>
            </a:r>
          </a:p>
          <a:p>
            <a:endParaRPr lang="ru-RU" sz="20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Выпуск буклетов;</a:t>
            </a:r>
          </a:p>
          <a:p>
            <a:endParaRPr lang="ru-RU" sz="20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Выпуск памяток;</a:t>
            </a:r>
          </a:p>
          <a:p>
            <a:endParaRPr lang="ru-RU" sz="20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Выпуск стенгазеты;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4666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927604" y="3472061"/>
            <a:ext cx="3614737" cy="271105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0600" y="857249"/>
            <a:ext cx="2873273" cy="412432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350" y="115093"/>
            <a:ext cx="2857500" cy="431403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3624" y="1447799"/>
            <a:ext cx="3095625" cy="4338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398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218</TotalTime>
  <Words>487</Words>
  <Application>Microsoft Office PowerPoint</Application>
  <PresentationFormat>Произвольный</PresentationFormat>
  <Paragraphs>101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User-3</cp:lastModifiedBy>
  <cp:revision>21</cp:revision>
  <dcterms:created xsi:type="dcterms:W3CDTF">2023-03-13T15:38:23Z</dcterms:created>
  <dcterms:modified xsi:type="dcterms:W3CDTF">2023-04-11T03:49:04Z</dcterms:modified>
</cp:coreProperties>
</file>