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  <p:sldId id="294" r:id="rId12"/>
    <p:sldId id="299" r:id="rId13"/>
    <p:sldId id="300" r:id="rId14"/>
    <p:sldId id="301" r:id="rId15"/>
    <p:sldId id="302" r:id="rId16"/>
    <p:sldId id="30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0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98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72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03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61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02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84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5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4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89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EEDFE-8E73-4583-9ADF-F555EDDCFA0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39C68-297F-4228-BE95-3329425442D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75509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6884126" cy="68580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Путешествие в </a:t>
            </a:r>
            <a:br>
              <a:rPr lang="ru-RU" b="1" i="1" dirty="0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</a:br>
            <a:r>
              <a:rPr lang="ru-RU" b="1" i="1" dirty="0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страну Правовых знаний.</a:t>
            </a:r>
          </a:p>
        </p:txBody>
      </p:sp>
    </p:spTree>
    <p:extLst>
      <p:ext uri="{BB962C8B-B14F-4D97-AF65-F5344CB8AC3E}">
        <p14:creationId xmlns:p14="http://schemas.microsoft.com/office/powerpoint/2010/main" val="3264515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AE623-253F-4315-84CF-4B6A97440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С 14 лет несовершеннолетний человек имеет право: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4C435D-B677-41F6-BBC5-228558361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17638"/>
            <a:ext cx="6810531" cy="5440361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ru-RU" sz="24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получить документ личности – паспорт гражданина Российской Федерации; </a:t>
            </a:r>
            <a:endParaRPr lang="ru-RU" sz="2400" b="1" dirty="0">
              <a:solidFill>
                <a:srgbClr val="111111"/>
              </a:solidFill>
              <a:latin typeface="Montserrat" panose="00000500000000000000" pitchFamily="2" charset="-52"/>
            </a:endParaRPr>
          </a:p>
          <a:p>
            <a:pPr>
              <a:lnSpc>
                <a:spcPct val="120000"/>
              </a:lnSpc>
            </a:pPr>
            <a:r>
              <a:rPr lang="ru-RU" sz="24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лично заявлять в судебные инстанции за получением защиты; </a:t>
            </a:r>
          </a:p>
          <a:p>
            <a:pPr>
              <a:lnSpc>
                <a:spcPct val="120000"/>
              </a:lnSpc>
            </a:pPr>
            <a:r>
              <a:rPr lang="ru-RU" sz="24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распоряжаться своими деньгами; открывать вклад; </a:t>
            </a:r>
          </a:p>
          <a:p>
            <a:pPr>
              <a:lnSpc>
                <a:spcPct val="120000"/>
              </a:lnSpc>
            </a:pPr>
            <a:r>
              <a:rPr lang="ru-RU" sz="24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ездить на велосипеде и обучаться вождению на мотоцикле;</a:t>
            </a:r>
          </a:p>
          <a:p>
            <a:pPr>
              <a:lnSpc>
                <a:spcPct val="120000"/>
              </a:lnSpc>
            </a:pPr>
            <a:r>
              <a:rPr lang="ru-RU" sz="24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владеть результатами от своей интеллектуальной собственности.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3E63F4-8E8E-4A07-B83C-1934FC9A77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7985" y="4380586"/>
            <a:ext cx="1731018" cy="25322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8EC68A-728E-41D4-ACB3-EF3496510A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9715" y="1417638"/>
            <a:ext cx="3624418" cy="291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64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колобок и лиса">
            <a:extLst>
              <a:ext uri="{FF2B5EF4-FFF2-40B4-BE49-F238E27FC236}">
                <a16:creationId xmlns:a16="http://schemas.microsoft.com/office/drawing/2014/main" id="{C8A67834-DD49-42D4-8685-734758A3C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381001"/>
            <a:ext cx="2514600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8" descr="Белоснежка_семь гномов">
            <a:extLst>
              <a:ext uri="{FF2B5EF4-FFF2-40B4-BE49-F238E27FC236}">
                <a16:creationId xmlns:a16="http://schemas.microsoft.com/office/drawing/2014/main" id="{137014DF-B955-47C8-9C9F-46BD54FBB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57201"/>
            <a:ext cx="2667000" cy="185896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AutoShape 9">
            <a:extLst>
              <a:ext uri="{FF2B5EF4-FFF2-40B4-BE49-F238E27FC236}">
                <a16:creationId xmlns:a16="http://schemas.microsoft.com/office/drawing/2014/main" id="{3C2F7D52-87FB-4C4A-9AC6-A2518A155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514600"/>
            <a:ext cx="4876800" cy="1143000"/>
          </a:xfrm>
          <a:prstGeom prst="plaque">
            <a:avLst>
              <a:gd name="adj" fmla="val 16667"/>
            </a:avLst>
          </a:prstGeom>
          <a:solidFill>
            <a:srgbClr val="FFCC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В каких сказках нарушено право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на личную неприкосновенность,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жизнь и свободу?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30725" name="Picture 10" descr="Красная Шапочка">
            <a:extLst>
              <a:ext uri="{FF2B5EF4-FFF2-40B4-BE49-F238E27FC236}">
                <a16:creationId xmlns:a16="http://schemas.microsoft.com/office/drawing/2014/main" id="{440A01A5-4693-4E99-94F3-FDD969356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2964" y="3733800"/>
            <a:ext cx="1798637" cy="27432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11" descr="Волк и семеро козлят">
            <a:extLst>
              <a:ext uri="{FF2B5EF4-FFF2-40B4-BE49-F238E27FC236}">
                <a16:creationId xmlns:a16="http://schemas.microsoft.com/office/drawing/2014/main" id="{2B45550C-FF9B-412C-90F7-F8E3ADB1C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1" y="3733800"/>
            <a:ext cx="1958975" cy="27686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9" name="Line 13">
            <a:extLst>
              <a:ext uri="{FF2B5EF4-FFF2-40B4-BE49-F238E27FC236}">
                <a16:creationId xmlns:a16="http://schemas.microsoft.com/office/drawing/2014/main" id="{1AD5A8F2-E88E-4F4F-92D5-341C9E05D0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3581400"/>
            <a:ext cx="22860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6030" name="Line 14">
            <a:extLst>
              <a:ext uri="{FF2B5EF4-FFF2-40B4-BE49-F238E27FC236}">
                <a16:creationId xmlns:a16="http://schemas.microsoft.com/office/drawing/2014/main" id="{1C3DD80C-5984-49B9-8B76-4E9FE01A16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38600" y="3581400"/>
            <a:ext cx="19812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6031" name="Line 15">
            <a:extLst>
              <a:ext uri="{FF2B5EF4-FFF2-40B4-BE49-F238E27FC236}">
                <a16:creationId xmlns:a16="http://schemas.microsoft.com/office/drawing/2014/main" id="{011B71AC-5D6E-4C84-83C6-5F697DA9F5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9800" y="1219200"/>
            <a:ext cx="17526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Белоснежка_семь гномов">
            <a:extLst>
              <a:ext uri="{FF2B5EF4-FFF2-40B4-BE49-F238E27FC236}">
                <a16:creationId xmlns:a16="http://schemas.microsoft.com/office/drawing/2014/main" id="{FACACC89-07CF-452C-AC09-4F4A3F315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57201"/>
            <a:ext cx="2667000" cy="185896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AutoShape 4">
            <a:extLst>
              <a:ext uri="{FF2B5EF4-FFF2-40B4-BE49-F238E27FC236}">
                <a16:creationId xmlns:a16="http://schemas.microsoft.com/office/drawing/2014/main" id="{173BC35E-5BD7-4182-A8C0-1637F6FE4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514600"/>
            <a:ext cx="5638800" cy="1143000"/>
          </a:xfrm>
          <a:prstGeom prst="plaque">
            <a:avLst>
              <a:gd name="adj" fmla="val 16667"/>
            </a:avLst>
          </a:prstGeom>
          <a:solidFill>
            <a:srgbClr val="FFCC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</a:rPr>
              <a:t>Какие литературные герои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</a:rPr>
              <a:t>могли бы пожаловаться, что нарушено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</a:rPr>
              <a:t> их право на неприкосновенность жилища?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31748" name="Picture 10" descr="заюшкина избушка">
            <a:extLst>
              <a:ext uri="{FF2B5EF4-FFF2-40B4-BE49-F238E27FC236}">
                <a16:creationId xmlns:a16="http://schemas.microsoft.com/office/drawing/2014/main" id="{860FE4C7-CB36-4BB5-9C08-AE8FEFACD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1" y="3733800"/>
            <a:ext cx="2797175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8" name="Line 8">
            <a:extLst>
              <a:ext uri="{FF2B5EF4-FFF2-40B4-BE49-F238E27FC236}">
                <a16:creationId xmlns:a16="http://schemas.microsoft.com/office/drawing/2014/main" id="{B64B66A4-3858-4DED-A46D-789998AE4A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8200" y="3581400"/>
            <a:ext cx="13716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1750" name="Picture 11" descr="tri_medveda">
            <a:extLst>
              <a:ext uri="{FF2B5EF4-FFF2-40B4-BE49-F238E27FC236}">
                <a16:creationId xmlns:a16="http://schemas.microsoft.com/office/drawing/2014/main" id="{93D376B5-6763-4FB8-918E-774D29CCE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1525" y="3733800"/>
            <a:ext cx="2001838" cy="28194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72" name="Line 12">
            <a:extLst>
              <a:ext uri="{FF2B5EF4-FFF2-40B4-BE49-F238E27FC236}">
                <a16:creationId xmlns:a16="http://schemas.microsoft.com/office/drawing/2014/main" id="{6D507C78-8CAE-480F-979D-9D8BC71FB19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0800" y="3581400"/>
            <a:ext cx="1981200" cy="1371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1752" name="Picture 13" descr="zolushka">
            <a:extLst>
              <a:ext uri="{FF2B5EF4-FFF2-40B4-BE49-F238E27FC236}">
                <a16:creationId xmlns:a16="http://schemas.microsoft.com/office/drawing/2014/main" id="{A8EFA999-CF86-4EB7-B2FC-13514BC8A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533401"/>
            <a:ext cx="3835400" cy="171132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5" descr="бур1">
            <a:extLst>
              <a:ext uri="{FF2B5EF4-FFF2-40B4-BE49-F238E27FC236}">
                <a16:creationId xmlns:a16="http://schemas.microsoft.com/office/drawing/2014/main" id="{B9EFC12D-F736-4374-B693-698C75519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3938588"/>
            <a:ext cx="3733800" cy="25019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2" descr="колобок и лиса">
            <a:extLst>
              <a:ext uri="{FF2B5EF4-FFF2-40B4-BE49-F238E27FC236}">
                <a16:creationId xmlns:a16="http://schemas.microsoft.com/office/drawing/2014/main" id="{761506EA-A476-4514-9AB3-527ADE2E1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381001"/>
            <a:ext cx="2514600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 descr="Белоснежка_семь гномов">
            <a:extLst>
              <a:ext uri="{FF2B5EF4-FFF2-40B4-BE49-F238E27FC236}">
                <a16:creationId xmlns:a16="http://schemas.microsoft.com/office/drawing/2014/main" id="{0CB2D8C6-70A4-4336-95E7-BE1769572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57201"/>
            <a:ext cx="2667000" cy="185896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3" name="AutoShape 4">
            <a:extLst>
              <a:ext uri="{FF2B5EF4-FFF2-40B4-BE49-F238E27FC236}">
                <a16:creationId xmlns:a16="http://schemas.microsoft.com/office/drawing/2014/main" id="{3B8966DB-6421-4E94-8F8A-A4C1043A7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514600"/>
            <a:ext cx="4876800" cy="1143000"/>
          </a:xfrm>
          <a:prstGeom prst="plaque">
            <a:avLst>
              <a:gd name="adj" fmla="val 16667"/>
            </a:avLst>
          </a:prstGeom>
          <a:solidFill>
            <a:srgbClr val="FFCC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</a:rPr>
              <a:t>В какой сказке нарушается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</a:rPr>
              <a:t>право человека владеть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</a:rPr>
              <a:t>своим имуществом?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3192" name="Line 8">
            <a:extLst>
              <a:ext uri="{FF2B5EF4-FFF2-40B4-BE49-F238E27FC236}">
                <a16:creationId xmlns:a16="http://schemas.microsoft.com/office/drawing/2014/main" id="{216FCFC1-8419-4CF6-9A7C-1EBE451D25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91200" y="3657600"/>
            <a:ext cx="7620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2775" name="Picture 13" descr="Айболит1">
            <a:extLst>
              <a:ext uri="{FF2B5EF4-FFF2-40B4-BE49-F238E27FC236}">
                <a16:creationId xmlns:a16="http://schemas.microsoft.com/office/drawing/2014/main" id="{9C11BF0A-C15A-4A36-8994-12A3AB55E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3956051"/>
            <a:ext cx="3657600" cy="253206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4">
            <a:extLst>
              <a:ext uri="{FF2B5EF4-FFF2-40B4-BE49-F238E27FC236}">
                <a16:creationId xmlns:a16="http://schemas.microsoft.com/office/drawing/2014/main" id="{6BD3D713-C1DA-4EC2-A35D-D56ED86A8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514600"/>
            <a:ext cx="5105400" cy="1143000"/>
          </a:xfrm>
          <a:prstGeom prst="plaque">
            <a:avLst>
              <a:gd name="adj" fmla="val 16667"/>
            </a:avLst>
          </a:prstGeom>
          <a:solidFill>
            <a:srgbClr val="FFCC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В каких сказках больные используют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своё право на бесплатное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Arial" panose="020B0604020202020204" pitchFamily="34" charset="0"/>
              </a:rPr>
              <a:t>медицинское обслуживание?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4216" name="Line 8">
            <a:extLst>
              <a:ext uri="{FF2B5EF4-FFF2-40B4-BE49-F238E27FC236}">
                <a16:creationId xmlns:a16="http://schemas.microsoft.com/office/drawing/2014/main" id="{D30E2C03-D855-41D2-A2CD-9D924D0225F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34000" y="3657600"/>
            <a:ext cx="914400" cy="1447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3796" name="Picture 10" descr="Айболит3">
            <a:extLst>
              <a:ext uri="{FF2B5EF4-FFF2-40B4-BE49-F238E27FC236}">
                <a16:creationId xmlns:a16="http://schemas.microsoft.com/office/drawing/2014/main" id="{8E96D093-60FB-42EF-A7CE-3168A75B1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1" y="3886201"/>
            <a:ext cx="3343275" cy="251142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11" descr="Барм3">
            <a:extLst>
              <a:ext uri="{FF2B5EF4-FFF2-40B4-BE49-F238E27FC236}">
                <a16:creationId xmlns:a16="http://schemas.microsoft.com/office/drawing/2014/main" id="{DDCA792B-E369-4E30-A5D7-BAE098851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381000"/>
            <a:ext cx="2743200" cy="20574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12" descr="Винни1">
            <a:extLst>
              <a:ext uri="{FF2B5EF4-FFF2-40B4-BE49-F238E27FC236}">
                <a16:creationId xmlns:a16="http://schemas.microsoft.com/office/drawing/2014/main" id="{D69212B4-5DFE-4C76-BDE3-813453B9B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381001"/>
            <a:ext cx="2705100" cy="202882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13" descr="Гена_Чебурашка">
            <a:extLst>
              <a:ext uri="{FF2B5EF4-FFF2-40B4-BE49-F238E27FC236}">
                <a16:creationId xmlns:a16="http://schemas.microsoft.com/office/drawing/2014/main" id="{EC488201-3D11-4EDB-9F1A-77CEC8115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3897313"/>
            <a:ext cx="3733800" cy="258445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Барм3">
            <a:extLst>
              <a:ext uri="{FF2B5EF4-FFF2-40B4-BE49-F238E27FC236}">
                <a16:creationId xmlns:a16="http://schemas.microsoft.com/office/drawing/2014/main" id="{0699948E-52A2-46E0-B1B6-1F82129D1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038600"/>
            <a:ext cx="3276600" cy="245745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7" descr="Гена_Чебурашка">
            <a:extLst>
              <a:ext uri="{FF2B5EF4-FFF2-40B4-BE49-F238E27FC236}">
                <a16:creationId xmlns:a16="http://schemas.microsoft.com/office/drawing/2014/main" id="{B05C061A-FE38-44C2-AFB6-B12CB2AEE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4002089"/>
            <a:ext cx="3581400" cy="247967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9" descr="Дюймовочка1">
            <a:extLst>
              <a:ext uri="{FF2B5EF4-FFF2-40B4-BE49-F238E27FC236}">
                <a16:creationId xmlns:a16="http://schemas.microsoft.com/office/drawing/2014/main" id="{683777A2-2AEF-4251-91CD-1BC141776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1" y="381000"/>
            <a:ext cx="1952625" cy="222885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43" name="Line 11">
            <a:extLst>
              <a:ext uri="{FF2B5EF4-FFF2-40B4-BE49-F238E27FC236}">
                <a16:creationId xmlns:a16="http://schemas.microsoft.com/office/drawing/2014/main" id="{6185F9DD-8BBA-4AD6-A868-B409177A22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00600" y="1524000"/>
            <a:ext cx="1295400" cy="1219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44" name="Line 12">
            <a:extLst>
              <a:ext uri="{FF2B5EF4-FFF2-40B4-BE49-F238E27FC236}">
                <a16:creationId xmlns:a16="http://schemas.microsoft.com/office/drawing/2014/main" id="{7283407C-7D88-44F7-A2BB-2FD3FBB7DB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1371600"/>
            <a:ext cx="2133600" cy="1447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4823" name="Picture 13" descr="бур">
            <a:extLst>
              <a:ext uri="{FF2B5EF4-FFF2-40B4-BE49-F238E27FC236}">
                <a16:creationId xmlns:a16="http://schemas.microsoft.com/office/drawing/2014/main" id="{1AF5818D-D345-4095-9C9C-CDCD90EB8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2643188" cy="28194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4" name="AutoShape 2">
            <a:extLst>
              <a:ext uri="{FF2B5EF4-FFF2-40B4-BE49-F238E27FC236}">
                <a16:creationId xmlns:a16="http://schemas.microsoft.com/office/drawing/2014/main" id="{EBB24792-98CD-4475-B79D-98F5941F2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2971800"/>
            <a:ext cx="4343400" cy="1066800"/>
          </a:xfrm>
          <a:prstGeom prst="plaque">
            <a:avLst>
              <a:gd name="adj" fmla="val 16667"/>
            </a:avLst>
          </a:prstGeom>
          <a:solidFill>
            <a:srgbClr val="FFCC66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В каких сказках один герой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эксплуатировал других?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84DAEC2-8F75-4403-A8C5-6E1A07B2EF36}"/>
              </a:ext>
            </a:extLst>
          </p:cNvPr>
          <p:cNvSpPr/>
          <p:nvPr/>
        </p:nvSpPr>
        <p:spPr>
          <a:xfrm>
            <a:off x="2642176" y="2967335"/>
            <a:ext cx="69076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36867" name="Рисунок 3" descr="17bbf138aa3cf86a3dcc93d0b975cbfc.gif">
            <a:extLst>
              <a:ext uri="{FF2B5EF4-FFF2-40B4-BE49-F238E27FC236}">
                <a16:creationId xmlns:a16="http://schemas.microsoft.com/office/drawing/2014/main" id="{CF16E163-6AFA-4BE0-9B17-5101E1826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9226" y="589260"/>
            <a:ext cx="27432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5" descr="E:\презентации\Анимационные картинки для презентаций. Часть 1\Анимационные картинки для презентаций. Часть 2\Сказочные герои\010.gif">
            <a:extLst>
              <a:ext uri="{FF2B5EF4-FFF2-40B4-BE49-F238E27FC236}">
                <a16:creationId xmlns:a16="http://schemas.microsoft.com/office/drawing/2014/main" id="{C3BC9DD0-3C89-4657-BF89-F4399A9ED11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" y="327024"/>
            <a:ext cx="220980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1199223" cy="6191476"/>
          </a:xfrm>
        </p:spPr>
        <p:txBody>
          <a:bodyPr>
            <a:normAutofit/>
          </a:bodyPr>
          <a:lstStyle/>
          <a:p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7F4AA6-F37C-4B6E-A9E0-8827EFB7B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27" y="-9112"/>
            <a:ext cx="10738693" cy="686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36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286" y="347014"/>
            <a:ext cx="4412343" cy="6242276"/>
          </a:xfrm>
        </p:spPr>
        <p:txBody>
          <a:bodyPr>
            <a:normAutofit/>
          </a:bodyPr>
          <a:lstStyle/>
          <a:p>
            <a:r>
              <a:rPr lang="ru-RU" sz="7200" dirty="0">
                <a:solidFill>
                  <a:srgbClr val="FF0000"/>
                </a:solidFill>
              </a:rPr>
              <a:t>Каждый ребенок имеет право:</a:t>
            </a:r>
          </a:p>
        </p:txBody>
      </p:sp>
      <p:pic>
        <p:nvPicPr>
          <p:cNvPr id="1028" name="Picture 4" descr="Права и обязанности ребенка в семье - Психологос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2450" y="0"/>
            <a:ext cx="7049550" cy="69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76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Права несовершеннолетних детей</a:t>
            </a:r>
            <a:r>
              <a:rPr lang="ru-RU" b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 школьного возраста:</a:t>
            </a: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8341" y="1705970"/>
            <a:ext cx="5013278" cy="4590789"/>
          </a:xfrm>
        </p:spPr>
        <p:txBody>
          <a:bodyPr>
            <a:normAutofit lnSpcReduction="10000"/>
          </a:bodyPr>
          <a:lstStyle/>
          <a:p>
            <a:r>
              <a:rPr lang="ru-RU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Производить бытовые </a:t>
            </a:r>
            <a:r>
              <a:rPr lang="ru-RU" b="1" dirty="0">
                <a:solidFill>
                  <a:srgbClr val="111111"/>
                </a:solidFill>
                <a:latin typeface="Montserrat" panose="00000500000000000000" pitchFamily="2" charset="-52"/>
              </a:rPr>
              <a:t>действия</a:t>
            </a:r>
            <a:r>
              <a:rPr lang="ru-RU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. </a:t>
            </a:r>
          </a:p>
          <a:p>
            <a:pPr marL="0" indent="0">
              <a:buNone/>
            </a:pPr>
            <a:endParaRPr lang="ru-RU" b="1" i="0" dirty="0">
              <a:solidFill>
                <a:srgbClr val="111111"/>
              </a:solidFill>
              <a:effectLst/>
              <a:latin typeface="Montserrat" panose="00000500000000000000" pitchFamily="2" charset="-52"/>
            </a:endParaRPr>
          </a:p>
          <a:p>
            <a:r>
              <a:rPr lang="ru-RU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Осуществлять покупки на денежные средства, которые были получены от родителей или с разрешения родителей.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081B33-3EFF-403D-8172-3EFFC6824F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081" y="4665640"/>
            <a:ext cx="4527029" cy="21923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41740B1-553B-4730-83D2-F77B5ACC9B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082" y="1563016"/>
            <a:ext cx="4537022" cy="302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58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B70A5-65D5-4AC7-B0E9-76FAEB13E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Права и обязанности несовершеннолетних (7-10лет) детей в семье и окружающем мире: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5789CE-848B-4379-9D54-F0D8343E5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8558" y="1735710"/>
            <a:ext cx="4726675" cy="4847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111111"/>
                </a:solidFill>
                <a:latin typeface="Montserrat" panose="00000500000000000000" pitchFamily="2" charset="-52"/>
              </a:rPr>
              <a:t>Дома в детской комнате (уголке):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наводить порядок, 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протирать пыль,</a:t>
            </a:r>
            <a:endParaRPr lang="ru-RU" b="0" i="0" dirty="0">
              <a:solidFill>
                <a:srgbClr val="111111"/>
              </a:solidFill>
              <a:effectLst/>
              <a:latin typeface="Montserrat" panose="00000500000000000000" pitchFamily="2" charset="-52"/>
            </a:endParaRP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развешивать свою одежду в шкаф,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Помогать менять постельное белье,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85E3678-99C2-472C-9B3B-C7B38E59D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3881" y="2891515"/>
            <a:ext cx="3788119" cy="252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6CDBF8C-24FF-4FBE-84E0-868E63EDA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01" y="2717702"/>
            <a:ext cx="4050688" cy="270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563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9A8AE-289F-4A7F-8A75-B0DEF336E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" y="0"/>
            <a:ext cx="6157100" cy="927308"/>
          </a:xfrm>
        </p:spPr>
        <p:txBody>
          <a:bodyPr>
            <a:normAutofit/>
          </a:bodyPr>
          <a:lstStyle/>
          <a:p>
            <a:r>
              <a:rPr lang="ru-RU" b="1" i="0" dirty="0">
                <a:solidFill>
                  <a:schemeClr val="tx2">
                    <a:lumMod val="75000"/>
                  </a:schemeClr>
                </a:solidFill>
                <a:effectLst/>
                <a:latin typeface="Montserrat" panose="00000500000000000000" pitchFamily="2" charset="-52"/>
              </a:rPr>
              <a:t>В доме (квартире</a:t>
            </a:r>
            <a:r>
              <a:rPr lang="en-US" b="1" i="0" dirty="0">
                <a:solidFill>
                  <a:schemeClr val="tx2">
                    <a:lumMod val="75000"/>
                  </a:schemeClr>
                </a:solidFill>
                <a:effectLst/>
                <a:latin typeface="Montserrat" panose="00000500000000000000" pitchFamily="2" charset="-52"/>
              </a:rPr>
              <a:t>)</a:t>
            </a:r>
            <a:r>
              <a:rPr lang="ru-RU" b="1" i="0" dirty="0">
                <a:solidFill>
                  <a:schemeClr val="tx2">
                    <a:lumMod val="75000"/>
                  </a:schemeClr>
                </a:solidFill>
                <a:effectLst/>
                <a:latin typeface="Montserrat" panose="00000500000000000000" pitchFamily="2" charset="-52"/>
              </a:rPr>
              <a:t>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26ACF7-3003-4BF6-B7B3-AD3E468728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6856" y="979405"/>
            <a:ext cx="4878926" cy="5604121"/>
          </a:xfrm>
        </p:spPr>
        <p:txBody>
          <a:bodyPr>
            <a:normAutofit fontScale="92500" lnSpcReduction="1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помочь накрыть на стол;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кормить домашних животных; 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убрать за собой посуду в раковину; 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помогать готовить еду;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помогать выносить мусор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поливать цветы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заваривать чай.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915DAA-C3F2-4E3D-A0AA-18C7C6C69E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5" y="1371600"/>
            <a:ext cx="2930400" cy="2197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F4ED30-B2E2-4141-AF3A-6893725A76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804" y="879872"/>
            <a:ext cx="3867899" cy="25785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88673"/>
            <a:ext cx="2916834" cy="28507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757" y="4471562"/>
            <a:ext cx="4273666" cy="20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5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2FDC80-B04D-4F59-A5AE-D5976BA83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2068" y="159907"/>
            <a:ext cx="5486400" cy="68580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Для себя: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478E61-4AC8-42D0-87BC-F62C005D4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8637" y="1230022"/>
            <a:ext cx="53848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следить за своей гигиеной, 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пришивать пуговицы;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завязывать шнурки,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писать письма и открытки,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делать домашнее задание,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собирать портфель в школу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учиться вежливости</a:t>
            </a:r>
          </a:p>
          <a:p>
            <a:r>
              <a:rPr lang="ru-RU" dirty="0">
                <a:solidFill>
                  <a:srgbClr val="111111"/>
                </a:solidFill>
                <a:latin typeface="Montserrat" panose="00000500000000000000" pitchFamily="2" charset="-52"/>
              </a:rPr>
              <a:t>планировать свое день рождения; </a:t>
            </a:r>
            <a:b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7D8569-F661-41AC-AFD0-F29A47556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230022"/>
            <a:ext cx="5334000" cy="36118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5E76DC-E082-470C-B1BC-54BD54E35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2365" y="4006273"/>
            <a:ext cx="3869635" cy="285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7C620F6-CBD4-4104-9E1B-D2FD0D5E6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6861" cy="322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1683588-D064-4B7C-95DC-B3C7AFDEC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8468" y="-23144"/>
            <a:ext cx="3763532" cy="211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2E391AD-EE9A-4218-9AF2-873B6245D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83853"/>
            <a:ext cx="2554012" cy="317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160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2A49B5-A7F6-4A69-BE41-C2E6A639E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" y="323670"/>
            <a:ext cx="6066643" cy="1332743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Также добавляется другая ответственность: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22FCB6-1D21-412C-8DEE-0533E1F86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918741"/>
            <a:ext cx="5726867" cy="2638269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Закончить школу и получить среднее образование. </a:t>
            </a:r>
          </a:p>
          <a:p>
            <a:r>
              <a:rPr lang="ru-RU" sz="32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Действовать по правилам учебного заведения. </a:t>
            </a:r>
            <a:b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</a:br>
            <a:endParaRPr lang="ru-RU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ABAB2D4C-089D-4305-B7EE-8AED72DE2109}"/>
              </a:ext>
            </a:extLst>
          </p:cNvPr>
          <p:cNvSpPr txBox="1">
            <a:spLocks/>
          </p:cNvSpPr>
          <p:nvPr/>
        </p:nvSpPr>
        <p:spPr>
          <a:xfrm>
            <a:off x="6513853" y="1731363"/>
            <a:ext cx="5234066" cy="347022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ln>
                  <a:noFill/>
                </a:ln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ln>
                  <a:noFill/>
                </a:ln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ln>
                  <a:noFill/>
                </a:ln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ln>
                  <a:noFill/>
                </a:ln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ln>
                  <a:noFill/>
                </a:ln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200" b="1" dirty="0">
                <a:solidFill>
                  <a:srgbClr val="111111"/>
                </a:solidFill>
                <a:latin typeface="Montserrat" panose="00000500000000000000" pitchFamily="2" charset="-52"/>
              </a:rPr>
              <a:t>Перед учителями и руководством учебного заведения.</a:t>
            </a:r>
          </a:p>
          <a:p>
            <a:r>
              <a:rPr lang="ru-RU" sz="11200" b="1" dirty="0">
                <a:solidFill>
                  <a:srgbClr val="111111"/>
                </a:solidFill>
                <a:latin typeface="Montserrat" panose="00000500000000000000" pitchFamily="2" charset="-52"/>
              </a:rPr>
              <a:t>За совершение поступков, которые ведут к общественной опасности, а также за прогул учебных занятий.</a:t>
            </a:r>
          </a:p>
          <a:p>
            <a:pPr marL="0" indent="0">
              <a:buFont typeface="Arial" pitchFamily="34" charset="0"/>
              <a:buNone/>
            </a:pPr>
            <a:br>
              <a:rPr lang="ru-RU" dirty="0"/>
            </a:br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F2B46AA6-0825-4423-A8AB-125392620088}"/>
              </a:ext>
            </a:extLst>
          </p:cNvPr>
          <p:cNvSpPr txBox="1">
            <a:spLocks/>
          </p:cNvSpPr>
          <p:nvPr/>
        </p:nvSpPr>
        <p:spPr>
          <a:xfrm>
            <a:off x="5933607" y="323670"/>
            <a:ext cx="6165954" cy="2326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9659BF6-CF60-41EF-9BFC-E860A6F573DA}"/>
              </a:ext>
            </a:extLst>
          </p:cNvPr>
          <p:cNvSpPr txBox="1">
            <a:spLocks/>
          </p:cNvSpPr>
          <p:nvPr/>
        </p:nvSpPr>
        <p:spPr>
          <a:xfrm>
            <a:off x="6513853" y="179930"/>
            <a:ext cx="5512009" cy="15351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В 7 лет возникают и обязательства:</a:t>
            </a: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F470746-BEDB-43FA-B307-AF11FA436C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092" y="3905959"/>
            <a:ext cx="4092620" cy="262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27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C5ED9-6511-4306-B4EA-C0E087195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В 10 лет ребенок получает новые права: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5F909F-DCD3-468E-AD5E-88D36F2AB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8997"/>
            <a:ext cx="4711908" cy="521657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b="0" i="0" dirty="0">
              <a:solidFill>
                <a:srgbClr val="111111"/>
              </a:solidFill>
              <a:effectLst/>
              <a:latin typeface="Montserrat" panose="00000500000000000000" pitchFamily="2" charset="-52"/>
            </a:endParaRPr>
          </a:p>
          <a:p>
            <a:r>
              <a:rPr lang="ru-RU" sz="36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Личное мнение и на участие в принятии решений в семье. </a:t>
            </a:r>
          </a:p>
          <a:p>
            <a:pPr marL="0" indent="0">
              <a:buNone/>
            </a:pPr>
            <a:endParaRPr lang="ru-RU" sz="3600" b="1" i="0" dirty="0">
              <a:solidFill>
                <a:srgbClr val="111111"/>
              </a:solidFill>
              <a:effectLst/>
              <a:latin typeface="Montserrat" panose="00000500000000000000" pitchFamily="2" charset="-52"/>
            </a:endParaRPr>
          </a:p>
          <a:p>
            <a:r>
              <a:rPr lang="ru-RU" sz="3600" b="1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Выступать в судебных заседаниях, быть свидетелем. </a:t>
            </a: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B30496-5713-4EB5-8D4F-EB5478DEC5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180" y="2097842"/>
            <a:ext cx="6470934" cy="33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25304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400</TotalTime>
  <Words>341</Words>
  <Application>Microsoft Office PowerPoint</Application>
  <PresentationFormat>Широкоэкранный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MS Gothic</vt:lpstr>
      <vt:lpstr>Arial</vt:lpstr>
      <vt:lpstr>Calibri</vt:lpstr>
      <vt:lpstr>Comic Sans MS</vt:lpstr>
      <vt:lpstr>Montserrat</vt:lpstr>
      <vt:lpstr>La mente</vt:lpstr>
      <vt:lpstr>Путешествие в  страну Правовых знаний.</vt:lpstr>
      <vt:lpstr>Презентация PowerPoint</vt:lpstr>
      <vt:lpstr>Каждый ребенок имеет право:</vt:lpstr>
      <vt:lpstr>Права несовершеннолетних детей школьного возраста: </vt:lpstr>
      <vt:lpstr>Права и обязанности несовершеннолетних (7-10лет) детей в семье и окружающем мире:</vt:lpstr>
      <vt:lpstr>В доме (квартире):</vt:lpstr>
      <vt:lpstr>Для себя:</vt:lpstr>
      <vt:lpstr>Также добавляется другая ответственность:</vt:lpstr>
      <vt:lpstr>В 10 лет ребенок получает новые права:</vt:lpstr>
      <vt:lpstr>С 14 лет несовершеннолетний человек имеет право: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Правовых знаний.</dc:title>
  <dc:creator>Любовь</dc:creator>
  <cp:lastModifiedBy>Каб.111</cp:lastModifiedBy>
  <cp:revision>12</cp:revision>
  <dcterms:created xsi:type="dcterms:W3CDTF">2021-12-06T09:54:17Z</dcterms:created>
  <dcterms:modified xsi:type="dcterms:W3CDTF">2023-04-11T12:51:00Z</dcterms:modified>
</cp:coreProperties>
</file>