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7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308"/>
    <a:srgbClr val="F6DE95"/>
    <a:srgbClr val="F2E194"/>
    <a:srgbClr val="D2625F"/>
    <a:srgbClr val="F6ECC9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49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400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43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49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297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41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96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315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5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81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64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CC2E9-825E-43A6-8DE2-199B4F82B644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64AEC-D546-4CC2-BF80-6648DD8241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288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1243" y="2582672"/>
            <a:ext cx="10629513" cy="769441"/>
          </a:xfrm>
          <a:prstGeom prst="rect">
            <a:avLst/>
          </a:prstGeom>
          <a:solidFill>
            <a:srgbClr val="F6ECC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не лениться, можно многого добиться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4698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8345" y="532528"/>
            <a:ext cx="7535309" cy="543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19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7332259" y="1401201"/>
            <a:ext cx="2243918" cy="867937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Кто? Что?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788891" y="3590151"/>
            <a:ext cx="3712191" cy="981708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A1A1A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Обозначает признак предмета</a:t>
            </a:r>
            <a:endParaRPr lang="ru-RU" sz="5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82189" y="618625"/>
            <a:ext cx="4119614" cy="12851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Имя существительное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00917" y="2504776"/>
            <a:ext cx="3390331" cy="867937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Собственные, нарицательные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624637" y="4462145"/>
            <a:ext cx="5168522" cy="1008777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Бывают женского, мужского и среднег</a:t>
            </a:r>
            <a:r>
              <a:rPr lang="ru-RU" sz="2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 рода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717341" y="3502133"/>
            <a:ext cx="3066766" cy="867937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Изменяются по числам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17694" y="1794212"/>
            <a:ext cx="4199530" cy="1121214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Одушевленные, неодушевленные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3357349" y="1659210"/>
            <a:ext cx="696036" cy="200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266062" y="1910213"/>
            <a:ext cx="556297" cy="1705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414674" y="1915664"/>
            <a:ext cx="137045" cy="2656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217976" y="1903777"/>
            <a:ext cx="281201" cy="618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944217" y="1717302"/>
            <a:ext cx="2700769" cy="1872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601803" y="1261201"/>
            <a:ext cx="421374" cy="178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3491912" y="650298"/>
            <a:ext cx="4119614" cy="12851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05708" y="1770918"/>
            <a:ext cx="4199530" cy="1121214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359286" y="1389314"/>
            <a:ext cx="2243918" cy="867937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7835827" y="3547919"/>
            <a:ext cx="3712191" cy="981708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5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684208" y="3533257"/>
            <a:ext cx="3066766" cy="867937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3633715" y="4504363"/>
            <a:ext cx="5168522" cy="1008777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5466172" y="2492889"/>
            <a:ext cx="3390331" cy="867937"/>
          </a:xfrm>
          <a:prstGeom prst="ellipse">
            <a:avLst/>
          </a:prstGeom>
          <a:solidFill>
            <a:srgbClr val="F6ECC9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57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43702" y="1141076"/>
            <a:ext cx="2975212" cy="720085"/>
          </a:xfrm>
          <a:prstGeom prst="rect">
            <a:avLst/>
          </a:prstGeom>
          <a:solidFill>
            <a:srgbClr val="F6ECC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Глагол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3702" y="2183667"/>
            <a:ext cx="2975212" cy="720085"/>
          </a:xfrm>
          <a:prstGeom prst="rect">
            <a:avLst/>
          </a:prstGeom>
          <a:solidFill>
            <a:srgbClr val="F6ECC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Обозначает …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16406" y="3226258"/>
            <a:ext cx="2975212" cy="720085"/>
          </a:xfrm>
          <a:prstGeom prst="rect">
            <a:avLst/>
          </a:prstGeom>
          <a:solidFill>
            <a:srgbClr val="F6ECC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Отвечает …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3702" y="4290649"/>
            <a:ext cx="2975212" cy="720085"/>
          </a:xfrm>
          <a:prstGeom prst="rect">
            <a:avLst/>
          </a:prstGeom>
          <a:solidFill>
            <a:srgbClr val="F6ECC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Изменяется …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24000" y="5349875"/>
            <a:ext cx="2975212" cy="720085"/>
          </a:xfrm>
          <a:prstGeom prst="rect">
            <a:avLst/>
          </a:prstGeom>
          <a:solidFill>
            <a:srgbClr val="F6ECC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Ед. ч. …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Мн. Ч. …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32812" y="5349875"/>
            <a:ext cx="2975212" cy="720085"/>
          </a:xfrm>
          <a:prstGeom prst="rect">
            <a:avLst/>
          </a:prstGeom>
          <a:solidFill>
            <a:srgbClr val="F6ECC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… что делает?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… что делал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38030" y="1115564"/>
            <a:ext cx="3862316" cy="886274"/>
          </a:xfrm>
          <a:prstGeom prst="rect">
            <a:avLst/>
          </a:prstGeom>
          <a:solidFill>
            <a:srgbClr val="F6ECC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Имя существительное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1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239" y="543737"/>
            <a:ext cx="6955174" cy="47140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415206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534" y="-14619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2722" y="1786319"/>
            <a:ext cx="6096000" cy="1596527"/>
          </a:xfrm>
          <a:prstGeom prst="rect">
            <a:avLst/>
          </a:prstGeom>
          <a:solidFill>
            <a:srgbClr val="F2E19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Вспомним….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Закрепим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1651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534" y="-14619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2722" y="1786319"/>
            <a:ext cx="8388824" cy="2123658"/>
          </a:xfrm>
          <a:prstGeom prst="rect">
            <a:avLst/>
          </a:prstGeom>
          <a:solidFill>
            <a:srgbClr val="F2E19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dirty="0"/>
              <a:t>Вспомним, что такое глагол</a:t>
            </a:r>
          </a:p>
          <a:p>
            <a:r>
              <a:rPr lang="ru-RU" sz="4400" dirty="0" smtClean="0"/>
              <a:t>Закрепим</a:t>
            </a:r>
            <a:r>
              <a:rPr lang="ru-RU" sz="4400" dirty="0"/>
              <a:t>, знание о изменений глагола по числам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719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24000" y="1269859"/>
            <a:ext cx="4831308" cy="280819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Помогает, выручит.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Кормит, портит.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Прошла, не </a:t>
            </a:r>
            <a:r>
              <a:rPr lang="ru-RU" sz="3600" dirty="0" smtClean="0">
                <a:solidFill>
                  <a:schemeClr val="tx1"/>
                </a:solidFill>
              </a:rPr>
              <a:t>видали.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Рубят, </a:t>
            </a:r>
            <a:r>
              <a:rPr lang="ru-RU" sz="3600" dirty="0" smtClean="0">
                <a:solidFill>
                  <a:schemeClr val="tx1"/>
                </a:solidFill>
              </a:rPr>
              <a:t>летят.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 Учится, пригодится.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342900" indent="-342900" algn="ctr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16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92072" y="1122363"/>
            <a:ext cx="8639033" cy="36985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Берлога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      У </a:t>
            </a:r>
            <a:r>
              <a:rPr lang="ru-RU" sz="3200" dirty="0">
                <a:solidFill>
                  <a:schemeClr val="tx1"/>
                </a:solidFill>
              </a:rPr>
              <a:t>белой медведицы родился медвежонок она назвала его Умкой медведи жили в берлоге там было тепло на дворе стояла долгая ночь не было видно ни одной звезды сквозь плотную снежную крышу.</a:t>
            </a:r>
          </a:p>
        </p:txBody>
      </p:sp>
    </p:spTree>
    <p:extLst>
      <p:ext uri="{BB962C8B-B14F-4D97-AF65-F5344CB8AC3E}">
        <p14:creationId xmlns:p14="http://schemas.microsoft.com/office/powerpoint/2010/main" val="129690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68992" y="477672"/>
            <a:ext cx="9403308" cy="43568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Весна</a:t>
            </a:r>
          </a:p>
          <a:p>
            <a:r>
              <a:rPr lang="ru-RU" sz="2800" dirty="0">
                <a:solidFill>
                  <a:schemeClr val="tx1"/>
                </a:solidFill>
              </a:rPr>
              <a:t>Пришла Весна!</a:t>
            </a:r>
          </a:p>
          <a:p>
            <a:r>
              <a:rPr lang="ru-RU" sz="2800" dirty="0">
                <a:solidFill>
                  <a:schemeClr val="tx1"/>
                </a:solidFill>
              </a:rPr>
              <a:t>Кругом лежит снег. А солнце радостно улыбается.</a:t>
            </a:r>
          </a:p>
          <a:p>
            <a:r>
              <a:rPr lang="ru-RU" sz="2800" dirty="0">
                <a:solidFill>
                  <a:schemeClr val="tx1"/>
                </a:solidFill>
              </a:rPr>
              <a:t>- Солнце улыбается, - зачирикали воробьи.</a:t>
            </a:r>
          </a:p>
          <a:p>
            <a:r>
              <a:rPr lang="ru-RU" sz="2800" dirty="0">
                <a:solidFill>
                  <a:schemeClr val="tx1"/>
                </a:solidFill>
              </a:rPr>
              <a:t>- Кар-р! Кому? – закаркали вороны.</a:t>
            </a:r>
          </a:p>
          <a:p>
            <a:r>
              <a:rPr lang="ru-RU" sz="2800" dirty="0">
                <a:solidFill>
                  <a:schemeClr val="tx1"/>
                </a:solidFill>
              </a:rPr>
              <a:t>- Всем-всем-всем! – запиликали синицы.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Запели звонко птицы. Зажурчал на весь мир ручей:</a:t>
            </a:r>
          </a:p>
          <a:p>
            <a:r>
              <a:rPr lang="ru-RU" sz="2800" dirty="0">
                <a:solidFill>
                  <a:schemeClr val="tx1"/>
                </a:solidFill>
              </a:rPr>
              <a:t>-Весна! Весна! Весна!</a:t>
            </a:r>
          </a:p>
          <a:p>
            <a:r>
              <a:rPr lang="ru-RU" sz="2800" dirty="0">
                <a:solidFill>
                  <a:schemeClr val="tx1"/>
                </a:solidFill>
              </a:rPr>
              <a:t>-Весна! – услышал медведь. Вмиг вылез мишка из берлоги.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В. Хмельницкий</a:t>
            </a:r>
          </a:p>
        </p:txBody>
      </p:sp>
    </p:spTree>
    <p:extLst>
      <p:ext uri="{BB962C8B-B14F-4D97-AF65-F5344CB8AC3E}">
        <p14:creationId xmlns:p14="http://schemas.microsoft.com/office/powerpoint/2010/main" val="397616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204</Words>
  <Application>Microsoft Office PowerPoint</Application>
  <PresentationFormat>Широкоэкранный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7</cp:revision>
  <dcterms:created xsi:type="dcterms:W3CDTF">2023-04-05T15:07:00Z</dcterms:created>
  <dcterms:modified xsi:type="dcterms:W3CDTF">2023-04-05T20:19:21Z</dcterms:modified>
</cp:coreProperties>
</file>