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journal.preemstvennost.ru/arkhiv/year-2015/50-nomer-8-04-2015/956-problemy-v-postinternatnoj-professionalno-trudovoj-adaptatsii-umstvenno-otstalykh-detej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772816"/>
            <a:ext cx="6777318" cy="1731982"/>
          </a:xfrm>
        </p:spPr>
        <p:txBody>
          <a:bodyPr/>
          <a:lstStyle/>
          <a:p>
            <a:r>
              <a:rPr lang="ru-RU" sz="2400" b="1" dirty="0">
                <a:hlinkClick r:id="rId2"/>
              </a:rPr>
              <a:t>«ПРОБЛЕМЫ В ПОСТИНТЕРНАТНОЙ </a:t>
            </a:r>
            <a:r>
              <a:rPr lang="ru-RU" sz="2400" b="1" dirty="0" smtClean="0">
                <a:hlinkClick r:id="rId2"/>
              </a:rPr>
              <a:t>СОЦИАЛЬНО-ТРУДОВОЙ </a:t>
            </a:r>
            <a:r>
              <a:rPr lang="ru-RU" sz="2400" b="1" dirty="0">
                <a:hlinkClick r:id="rId2"/>
              </a:rPr>
              <a:t>АДАПТАЦИИ УМСТВЕННО ОТСТАЛЫХ </a:t>
            </a:r>
            <a:r>
              <a:rPr lang="ru-RU" sz="2400" b="1" dirty="0" smtClean="0">
                <a:hlinkClick r:id="rId2"/>
              </a:rPr>
              <a:t>ДЕТЕЙ (8 вида)»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algn="r">
              <a:buClr>
                <a:srgbClr val="759AA5">
                  <a:lumMod val="60000"/>
                  <a:lumOff val="40000"/>
                </a:srgbClr>
              </a:buClr>
            </a:pPr>
            <a:r>
              <a:rPr lang="ru-RU" sz="1700" dirty="0">
                <a:solidFill>
                  <a:srgbClr val="FFFFFF"/>
                </a:solidFill>
                <a:effectLst/>
                <a:ea typeface="Calibri"/>
                <a:cs typeface="Times New Roman"/>
              </a:rPr>
              <a:t>Выполнила работу </a:t>
            </a:r>
            <a:endParaRPr lang="ru-RU" sz="1700" dirty="0">
              <a:solidFill>
                <a:srgbClr val="FFFFFF"/>
              </a:solidFill>
              <a:effectLst/>
              <a:latin typeface="Calibri"/>
              <a:ea typeface="Calibri"/>
              <a:cs typeface="Times New Roman"/>
            </a:endParaRPr>
          </a:p>
          <a:p>
            <a:pPr lvl="0" algn="r">
              <a:buClr>
                <a:srgbClr val="759AA5">
                  <a:lumMod val="60000"/>
                  <a:lumOff val="40000"/>
                </a:srgbClr>
              </a:buClr>
            </a:pPr>
            <a:r>
              <a:rPr lang="ru-RU" sz="1700" dirty="0" smtClean="0">
                <a:solidFill>
                  <a:srgbClr val="FFFFFF"/>
                </a:solidFill>
                <a:effectLst/>
                <a:ea typeface="Calibri"/>
                <a:cs typeface="Times New Roman"/>
              </a:rPr>
              <a:t>воспитатель</a:t>
            </a:r>
            <a:endParaRPr lang="ru-RU" sz="1700" dirty="0">
              <a:solidFill>
                <a:srgbClr val="FFFFFF"/>
              </a:solidFill>
              <a:effectLst/>
              <a:latin typeface="Calibri"/>
              <a:ea typeface="Calibri"/>
              <a:cs typeface="Times New Roman"/>
            </a:endParaRPr>
          </a:p>
          <a:p>
            <a:pPr lvl="0" algn="r">
              <a:buClr>
                <a:srgbClr val="759AA5">
                  <a:lumMod val="60000"/>
                  <a:lumOff val="40000"/>
                </a:srgbClr>
              </a:buClr>
            </a:pPr>
            <a:endParaRPr lang="ru-RU" sz="1700" dirty="0">
              <a:solidFill>
                <a:srgbClr val="FFFFFF"/>
              </a:solidFill>
              <a:effectLst/>
              <a:latin typeface="Calibri"/>
              <a:ea typeface="Calibri"/>
              <a:cs typeface="Times New Roman"/>
            </a:endParaRPr>
          </a:p>
          <a:p>
            <a:r>
              <a:rPr lang="ru-RU" dirty="0" err="1" smtClean="0"/>
              <a:t>Клешонкина</a:t>
            </a:r>
            <a:r>
              <a:rPr lang="ru-RU" dirty="0" smtClean="0"/>
              <a:t> О.В.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303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объединение нескольких человек в одной квартире с целью на других квартирах заработать какие-либо деньги;</a:t>
            </a:r>
          </a:p>
          <a:p>
            <a:r>
              <a:rPr lang="ru-RU" dirty="0"/>
              <a:t>- переход после окончания первого профессионального училища в другое с целью обеспечения себя бесплатной едой и одеждой;</a:t>
            </a:r>
          </a:p>
          <a:p>
            <a:r>
              <a:rPr lang="ru-RU" dirty="0"/>
              <a:t>- вместо устройства на работу обращаются в центр занятости для получения пособия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ru-RU" sz="2000" dirty="0"/>
              <a:t>Специфика формирования личности умственно отсталых детей в подростковом возрасте. Умственно отсталые дети не планируют свое будущее – они живут сегодняшним днем: у них отсутствуют цели, ориентиры. Большинство психологов выделяют типичные модели поведения выпускников в </a:t>
            </a:r>
            <a:r>
              <a:rPr lang="ru-RU" sz="2000" dirty="0" err="1"/>
              <a:t>постинтернатный</a:t>
            </a:r>
            <a:r>
              <a:rPr lang="ru-RU" sz="2000" dirty="0"/>
              <a:t> период:</a:t>
            </a:r>
          </a:p>
        </p:txBody>
      </p:sp>
    </p:spTree>
    <p:extLst>
      <p:ext uri="{BB962C8B-B14F-4D97-AF65-F5344CB8AC3E}">
        <p14:creationId xmlns:p14="http://schemas.microsoft.com/office/powerpoint/2010/main" val="1314614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К первой группе выпускников относятся дети, способные выполнять малоквалифицированные работы на производстве и малых предприятиях. Эта категория учащихся является самой немногочисленной.</a:t>
            </a:r>
          </a:p>
          <a:p>
            <a:r>
              <a:rPr lang="ru-RU" dirty="0"/>
              <a:t>Вторая группа выпускников способна выполнять работы в качестве надомников или на предприятиях, которые используют труд инвалидов.</a:t>
            </a:r>
          </a:p>
          <a:p>
            <a:r>
              <a:rPr lang="ru-RU" dirty="0"/>
              <a:t>Третья группа воспитанников интерната может выполнять элементарную домашнюю работу и владеет навыками самообслуживания.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Весь контингент учащихся специальных (коррекционных) школ VIII вида условно разделен на 3 категории:</a:t>
            </a:r>
          </a:p>
        </p:txBody>
      </p:sp>
    </p:spTree>
    <p:extLst>
      <p:ext uri="{BB962C8B-B14F-4D97-AF65-F5344CB8AC3E}">
        <p14:creationId xmlns:p14="http://schemas.microsoft.com/office/powerpoint/2010/main" val="2326668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8640"/>
            <a:ext cx="8640960" cy="64807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b="1" dirty="0"/>
              <a:t>Список  литературы:</a:t>
            </a:r>
          </a:p>
          <a:p>
            <a:r>
              <a:rPr lang="ru-RU" dirty="0"/>
              <a:t>1. Воспитание и обучение детей во вспомогательной школе / Под ред. В.В. Воронковой. - М.: Школа-Пресс, 2004. – 340 с.</a:t>
            </a:r>
          </a:p>
          <a:p>
            <a:r>
              <a:rPr lang="ru-RU" dirty="0"/>
              <a:t>2. Выготский Л.С. Проблемы развития психики: Проблемы общей психологии / </a:t>
            </a:r>
            <a:r>
              <a:rPr lang="ru-RU" dirty="0" err="1"/>
              <a:t>Соб.соч</a:t>
            </a:r>
            <a:r>
              <a:rPr lang="ru-RU" dirty="0"/>
              <a:t>. Т.3, Т.5. – М.: Педагогика, 1993. – 346с., 420 с.</a:t>
            </a:r>
          </a:p>
          <a:p>
            <a:r>
              <a:rPr lang="ru-RU" dirty="0"/>
              <a:t>3. Выготский Л.С. Психология развития ребенка. - М., 2003.</a:t>
            </a:r>
          </a:p>
          <a:p>
            <a:r>
              <a:rPr lang="ru-RU" dirty="0"/>
              <a:t>4. </a:t>
            </a:r>
            <a:r>
              <a:rPr lang="ru-RU" dirty="0" err="1"/>
              <a:t>Гаврилушкина</a:t>
            </a:r>
            <a:r>
              <a:rPr lang="ru-RU" dirty="0"/>
              <a:t> О.П. Воспитание и обучение детей с умственной отсталостью во вспомогательных школах. - М.: Педагогика, 2005. – 275 с.</a:t>
            </a:r>
          </a:p>
          <a:p>
            <a:r>
              <a:rPr lang="ru-RU" dirty="0"/>
              <a:t>5. Ганнушкин П.Б. Особенности эмоционально-волевой сферы при психопатиях: Психология эмоций / Под редакцией В.К. </a:t>
            </a:r>
            <a:r>
              <a:rPr lang="ru-RU" dirty="0" err="1"/>
              <a:t>Вилюнаса</a:t>
            </a:r>
            <a:r>
              <a:rPr lang="ru-RU" dirty="0"/>
              <a:t>, Ю.Б. </a:t>
            </a:r>
            <a:r>
              <a:rPr lang="ru-RU" dirty="0" err="1"/>
              <a:t>Гиппенрейтер</a:t>
            </a:r>
            <a:r>
              <a:rPr lang="ru-RU" dirty="0"/>
              <a:t>. – М.: Изд-во Московского </a:t>
            </a:r>
            <a:r>
              <a:rPr lang="ru-RU" dirty="0" err="1"/>
              <a:t>универс</a:t>
            </a:r>
            <a:r>
              <a:rPr lang="ru-RU" dirty="0"/>
              <a:t>., 1994. – 288 с.</a:t>
            </a:r>
          </a:p>
          <a:p>
            <a:r>
              <a:rPr lang="ru-RU" dirty="0"/>
              <a:t>6. </a:t>
            </a:r>
            <a:r>
              <a:rPr lang="ru-RU" dirty="0" err="1"/>
              <a:t>Гонеев</a:t>
            </a:r>
            <a:r>
              <a:rPr lang="ru-RU" dirty="0"/>
              <a:t> А.Д., </a:t>
            </a:r>
            <a:r>
              <a:rPr lang="ru-RU" dirty="0" err="1"/>
              <a:t>Лифинцева</a:t>
            </a:r>
            <a:r>
              <a:rPr lang="ru-RU" dirty="0"/>
              <a:t> Н.И., </a:t>
            </a:r>
            <a:r>
              <a:rPr lang="ru-RU" dirty="0" err="1"/>
              <a:t>Ялпаева</a:t>
            </a:r>
            <a:r>
              <a:rPr lang="ru-RU" dirty="0"/>
              <a:t> Н.В. Основы коррекционной педагогики: Учеб. </a:t>
            </a:r>
            <a:r>
              <a:rPr lang="ru-RU" dirty="0" err="1"/>
              <a:t>пособ</a:t>
            </a:r>
            <a:r>
              <a:rPr lang="ru-RU" dirty="0"/>
              <a:t>. для студ. </a:t>
            </a:r>
            <a:r>
              <a:rPr lang="ru-RU" dirty="0" err="1"/>
              <a:t>высш</a:t>
            </a:r>
            <a:r>
              <a:rPr lang="ru-RU" dirty="0"/>
              <a:t>. </a:t>
            </a:r>
            <a:r>
              <a:rPr lang="ru-RU" dirty="0" err="1"/>
              <a:t>пед</a:t>
            </a:r>
            <a:r>
              <a:rPr lang="ru-RU" dirty="0"/>
              <a:t>. учеб. заведений / Под ред. В.А. </a:t>
            </a:r>
            <a:r>
              <a:rPr lang="ru-RU" dirty="0" err="1"/>
              <a:t>Сластенина</a:t>
            </a:r>
            <a:r>
              <a:rPr lang="ru-RU" dirty="0"/>
              <a:t>. М.: Академия 1999. - 280 с.</a:t>
            </a:r>
          </a:p>
          <a:p>
            <a:r>
              <a:rPr lang="ru-RU" dirty="0"/>
              <a:t>7.  Дмитриев Ю.А. Подготовка учителя к трудовому воспитанию младших школьников: 13.00.08: </a:t>
            </a:r>
            <a:r>
              <a:rPr lang="ru-RU" dirty="0" err="1"/>
              <a:t>автореф</a:t>
            </a:r>
            <a:r>
              <a:rPr lang="ru-RU" dirty="0"/>
              <a:t>. </a:t>
            </a:r>
            <a:r>
              <a:rPr lang="ru-RU" dirty="0" err="1"/>
              <a:t>дис</a:t>
            </a:r>
            <a:r>
              <a:rPr lang="ru-RU" dirty="0"/>
              <a:t>. </a:t>
            </a:r>
            <a:r>
              <a:rPr lang="ru-RU" dirty="0" err="1"/>
              <a:t>докт</a:t>
            </a:r>
            <a:r>
              <a:rPr lang="ru-RU" dirty="0"/>
              <a:t>. </a:t>
            </a:r>
            <a:r>
              <a:rPr lang="ru-RU" dirty="0" err="1"/>
              <a:t>пед</a:t>
            </a:r>
            <a:r>
              <a:rPr lang="ru-RU" dirty="0"/>
              <a:t>. наук.- М., 2003.                                        </a:t>
            </a:r>
          </a:p>
          <a:p>
            <a:r>
              <a:rPr lang="ru-RU" dirty="0"/>
              <a:t>8.Иващенко Ф.И. Психология трудового воспитания: Учеб. пособие для </a:t>
            </a:r>
            <a:r>
              <a:rPr lang="ru-RU" dirty="0" err="1"/>
              <a:t>пед</a:t>
            </a:r>
            <a:r>
              <a:rPr lang="ru-RU" dirty="0"/>
              <a:t>. ин-</a:t>
            </a:r>
            <a:r>
              <a:rPr lang="ru-RU" dirty="0" err="1"/>
              <a:t>ов</a:t>
            </a:r>
            <a:r>
              <a:rPr lang="ru-RU" dirty="0"/>
              <a:t>. 2-е изд., </a:t>
            </a:r>
            <a:r>
              <a:rPr lang="ru-RU" dirty="0" err="1"/>
              <a:t>перераб</a:t>
            </a:r>
            <a:r>
              <a:rPr lang="ru-RU" dirty="0"/>
              <a:t>. и доп. Минск: Изд-во Университетское, 1988.</a:t>
            </a:r>
          </a:p>
          <a:p>
            <a:r>
              <a:rPr lang="ru-RU" dirty="0"/>
              <a:t>9. Исаев Д.Н. Умственная отсталость у детей и подростков. Руководство. СПб.: Речь, 2003.- 391 с. </a:t>
            </a:r>
          </a:p>
          <a:p>
            <a:r>
              <a:rPr lang="ru-RU" dirty="0"/>
              <a:t>10. Кащенко В.А. Педагогическая коррекция: Исправление недостатков характера у детей и подростков. Кн. для учителя. 2-е изд.- М.: Просвещение, 1994.</a:t>
            </a:r>
          </a:p>
          <a:p>
            <a:r>
              <a:rPr lang="ru-RU" dirty="0"/>
              <a:t>11. </a:t>
            </a:r>
            <a:r>
              <a:rPr lang="ru-RU" dirty="0" err="1"/>
              <a:t>Клемантович</a:t>
            </a:r>
            <a:r>
              <a:rPr lang="ru-RU" dirty="0"/>
              <a:t> И.П. Основы социально-педагогической деятельности. - М., 2004.</a:t>
            </a:r>
          </a:p>
          <a:p>
            <a:r>
              <a:rPr lang="ru-RU" dirty="0"/>
              <a:t>12. Леонтьев А.Н. Деятельность. Сознание. Личность. -М.: Политиздат, 1975.-304 с.</a:t>
            </a:r>
          </a:p>
          <a:p>
            <a:r>
              <a:rPr lang="ru-RU" dirty="0"/>
              <a:t>13. </a:t>
            </a:r>
            <a:r>
              <a:rPr lang="ru-RU" dirty="0" err="1"/>
              <a:t>Пятыгина</a:t>
            </a:r>
            <a:r>
              <a:rPr lang="ru-RU" dirty="0"/>
              <a:t> Э.Н. Современная школа и пути социальной адаптации умственно отсталых детей-сирот // Сибирский вестник специального образования. 2012. № 3 (7).</a:t>
            </a:r>
          </a:p>
          <a:p>
            <a:r>
              <a:rPr lang="ru-RU" dirty="0"/>
              <a:t>14. Ромашова ТА Трудовая и профессиональная подготовка учащихся школы-интерната коррекционного типа//Повышение качества современного образования: Методология. Теория. Практика: Межрегиональный сборник научных трудов. - Новосибирск: Изд-во НИПК и-ПРО, 2002.- С. 40-42.</a:t>
            </a:r>
          </a:p>
          <a:p>
            <a:r>
              <a:rPr lang="ru-RU" dirty="0"/>
              <a:t>15. Рубинштейн С.Л. Основы общей психологии / С.Л. Рубинштейн. – М.: Педагогика, 1996. – 498 с.</a:t>
            </a:r>
          </a:p>
          <a:p>
            <a:r>
              <a:rPr lang="ru-RU" dirty="0"/>
              <a:t>16. Тихомиров  О.К. Психология мышления: Учебное пособие / О.К. Тихомиров. – М.: Изд-во Московского </a:t>
            </a:r>
            <a:r>
              <a:rPr lang="ru-RU" dirty="0" err="1"/>
              <a:t>универс</a:t>
            </a:r>
            <a:r>
              <a:rPr lang="ru-RU" dirty="0"/>
              <a:t>., 1984. – 272с.</a:t>
            </a:r>
          </a:p>
          <a:p>
            <a:r>
              <a:rPr lang="ru-RU" dirty="0"/>
              <a:t>17. </a:t>
            </a:r>
            <a:r>
              <a:rPr lang="ru-RU" dirty="0" err="1"/>
              <a:t>Хартман</a:t>
            </a:r>
            <a:r>
              <a:rPr lang="ru-RU" dirty="0"/>
              <a:t> Х. Эго-психология и проблема адаптации, институт общегуманитарных исследований, 2002. 275с.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9783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476672"/>
            <a:ext cx="7745505" cy="3877815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63029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276872"/>
            <a:ext cx="7776864" cy="4237855"/>
          </a:xfrm>
        </p:spPr>
        <p:txBody>
          <a:bodyPr>
            <a:normAutofit/>
          </a:bodyPr>
          <a:lstStyle/>
          <a:p>
            <a:r>
              <a:rPr lang="ru-RU" dirty="0"/>
              <a:t>- Адаптация – приспособление организма к условиям существования или к изменившимся условиям жизни.</a:t>
            </a:r>
          </a:p>
          <a:p>
            <a:r>
              <a:rPr lang="ru-RU" dirty="0"/>
              <a:t>- Социальная адаптация – это вид взаимодействия личности с определенной социальной средой, где согласуются требования и ожидания всех участников коммуникативного процесса.</a:t>
            </a:r>
          </a:p>
          <a:p>
            <a:r>
              <a:rPr lang="ru-RU" dirty="0"/>
              <a:t>- Биологическая адаптация – эта специфическая характеристика адаптивного процесса, которая характерна всем живым существам, в том числе, человеку, в период развития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56263" cy="1054250"/>
          </a:xfrm>
        </p:spPr>
        <p:txBody>
          <a:bodyPr/>
          <a:lstStyle/>
          <a:p>
            <a:r>
              <a:rPr lang="ru-RU" sz="2400" dirty="0"/>
              <a:t>Э.Н. </a:t>
            </a:r>
            <a:r>
              <a:rPr lang="ru-RU" sz="2400" dirty="0" err="1"/>
              <a:t>Пятыгина</a:t>
            </a:r>
            <a:r>
              <a:rPr lang="ru-RU" sz="2400" dirty="0"/>
              <a:t> в научных исследованиях социальной адаптации детей с умственной отсталостью глубоко раскрывает понятие адаптация. Понятие адаптация она рассматривает с разных сторон:</a:t>
            </a:r>
          </a:p>
        </p:txBody>
      </p:sp>
    </p:spTree>
    <p:extLst>
      <p:ext uri="{BB962C8B-B14F-4D97-AF65-F5344CB8AC3E}">
        <p14:creationId xmlns:p14="http://schemas.microsoft.com/office/powerpoint/2010/main" val="2489962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93888"/>
            <a:ext cx="2831305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21328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«Решает судьбу личности в последнем счете не дефект сам по себе, а его социальные последствия, его социально-психологическая организация»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386104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«Ребенок </a:t>
            </a:r>
            <a:r>
              <a:rPr lang="ru-RU" dirty="0"/>
              <a:t>с дефектом – еще не дефективный ребенок»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4797152"/>
            <a:ext cx="1744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Л.С. Выготский</a:t>
            </a:r>
          </a:p>
        </p:txBody>
      </p:sp>
    </p:spTree>
    <p:extLst>
      <p:ext uri="{BB962C8B-B14F-4D97-AF65-F5344CB8AC3E}">
        <p14:creationId xmlns:p14="http://schemas.microsoft.com/office/powerpoint/2010/main" val="79742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73035"/>
            <a:ext cx="3358428" cy="2518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048" y="3284984"/>
            <a:ext cx="4517704" cy="2811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900" y="788690"/>
            <a:ext cx="3689026" cy="249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550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988840"/>
            <a:ext cx="7761185" cy="446449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- </a:t>
            </a:r>
            <a:r>
              <a:rPr lang="ru-RU" dirty="0"/>
              <a:t>социальная адаптация, которая рассматривается как процесс знакомства старшеклассников с умственной отсталостью с профессиями, которые востребованы на рынке труда, с требованиями общества к работникам и возможностями молодых специалистов с ограниченными возможностями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/>
              <a:t>- профессиональная адаптация характеризуется приобретением первичных  представлений о выбранной или рекомендуемой сфере труда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/>
              <a:t>- психофизиологическая адаптация отражает процесс соотнесения требований будущей профессиональной деятельности со своими психофизиологическими особенностями развития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60" lvl="0" indent="-365760">
              <a:spcBef>
                <a:spcPct val="20000"/>
              </a:spcBef>
            </a:pPr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Компонентами содержания социально-профессиональной адаптации учащихся школ-интернатов являются следующие:</a:t>
            </a: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/>
            </a:r>
            <a:b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7032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92" y="1064912"/>
            <a:ext cx="3810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141" y="3501008"/>
            <a:ext cx="301285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651672"/>
            <a:ext cx="381952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5314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1) личную адаптацию и интеграцию в общество, основанную на навыках и умениях общения, межличностных взаимодействиях в процессе образовательного процесса и досуга;</a:t>
            </a:r>
          </a:p>
          <a:p>
            <a:r>
              <a:rPr lang="ru-RU" dirty="0"/>
              <a:t>2) профессиональную подготовку, связанную с практикой «закрытых мастерских», деятельностью в сфере обслуживания: в магазинах, ресторанах, гостиницах, больницах;</a:t>
            </a:r>
          </a:p>
          <a:p>
            <a:r>
              <a:rPr lang="ru-RU" dirty="0"/>
              <a:t>3) обеспечение равных возможностей проживания вне привычных домашних условий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Период перехода от детства к юности у школьников с нарушением интеллекта характеризуется рядом особенностей:</a:t>
            </a:r>
          </a:p>
        </p:txBody>
      </p:sp>
    </p:spTree>
    <p:extLst>
      <p:ext uri="{BB962C8B-B14F-4D97-AF65-F5344CB8AC3E}">
        <p14:creationId xmlns:p14="http://schemas.microsoft.com/office/powerpoint/2010/main" val="88365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060849"/>
            <a:ext cx="8208911" cy="453650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1) Умственно отсталые дети старшего подросткового возраста не обладают возможностями социального опыта родителей путем подражания образцам их поведения и способам преодоления жизненных трудностей. Часто социальный опыт родителей носит негативный асоциальный характер.</a:t>
            </a:r>
          </a:p>
          <a:p>
            <a:r>
              <a:rPr lang="ru-RU" dirty="0"/>
              <a:t>2) Умственно отсталые дети не способны усвоить социально-ролевые отношения из-за жесткой регламентации и ограниченности социальных контактов: эта проблема отражает режим жизни в школе-интернате.</a:t>
            </a:r>
          </a:p>
          <a:p>
            <a:r>
              <a:rPr lang="ru-RU" dirty="0"/>
              <a:t>3) Ранний детский опыт ребенка основан на материнской депривации и формирует главный феномен - утрата базового доверия к окружающему миру. Данный феномен реализуется в коммуникативном процессе в виде негативных эмоциональных реакций и качеств личности: агрессивности, подозрительности, конфликтность, неспособность позитивно реагировать на создавшуюся ситуацию [6, с.105].</a:t>
            </a:r>
          </a:p>
          <a:p>
            <a:r>
              <a:rPr lang="ru-RU" dirty="0"/>
              <a:t>4) Процесс </a:t>
            </a:r>
            <a:r>
              <a:rPr lang="ru-RU" dirty="0" err="1"/>
              <a:t>саморегуляции</a:t>
            </a:r>
            <a:r>
              <a:rPr lang="ru-RU" dirty="0"/>
              <a:t> практически не развит, так как в школе-интернате ведущая функция контроля сохраняется за воспитателями и педагогами-предметниками.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Многие исследователи выделяют другие трудности вхождения выпускников школ-интернатов умственно отсталых детей в систему общественных отношений:</a:t>
            </a:r>
          </a:p>
        </p:txBody>
      </p:sp>
    </p:spTree>
    <p:extLst>
      <p:ext uri="{BB962C8B-B14F-4D97-AF65-F5344CB8AC3E}">
        <p14:creationId xmlns:p14="http://schemas.microsoft.com/office/powerpoint/2010/main" val="1974969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122682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1215721" cy="186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705" y="4653136"/>
            <a:ext cx="1295542" cy="177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6" y="5445225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единство интеллекта и аффекта (Л.С. Выготский)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828836"/>
            <a:ext cx="6462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мышление является единством интеллектуального и эмоционального, а эмоция – единством эмоционального и интеллектуального (С.Л. Рубинштейн)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56943" y="1124744"/>
            <a:ext cx="61611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мышление имеет аффективную регуляцию (А.Н. Леонтьев)</a:t>
            </a:r>
          </a:p>
        </p:txBody>
      </p:sp>
    </p:spTree>
    <p:extLst>
      <p:ext uri="{BB962C8B-B14F-4D97-AF65-F5344CB8AC3E}">
        <p14:creationId xmlns:p14="http://schemas.microsoft.com/office/powerpoint/2010/main" val="6084462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62</TotalTime>
  <Words>619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Твердый переплет</vt:lpstr>
      <vt:lpstr>«ПРОБЛЕМЫ В ПОСТИНТЕРНАТНОЙ СОЦИАЛЬНО-ТРУДОВОЙ АДАПТАЦИИ УМСТВЕННО ОТСТАЛЫХ ДЕТЕЙ (8 вида)» </vt:lpstr>
      <vt:lpstr>Э.Н. Пятыгина в научных исследованиях социальной адаптации детей с умственной отсталостью глубоко раскрывает понятие адаптация. Понятие адаптация она рассматривает с разных сторон:</vt:lpstr>
      <vt:lpstr>Презентация PowerPoint</vt:lpstr>
      <vt:lpstr>Презентация PowerPoint</vt:lpstr>
      <vt:lpstr>Компонентами содержания социально-профессиональной адаптации учащихся школ-интернатов являются следующие: </vt:lpstr>
      <vt:lpstr>Презентация PowerPoint</vt:lpstr>
      <vt:lpstr>Период перехода от детства к юности у школьников с нарушением интеллекта характеризуется рядом особенностей:</vt:lpstr>
      <vt:lpstr>Многие исследователи выделяют другие трудности вхождения выпускников школ-интернатов умственно отсталых детей в систему общественных отношений:</vt:lpstr>
      <vt:lpstr>Презентация PowerPoint</vt:lpstr>
      <vt:lpstr>Специфика формирования личности умственно отсталых детей в подростковом возрасте. Умственно отсталые дети не планируют свое будущее – они живут сегодняшним днем: у них отсутствуют цели, ориентиры. Большинство психологов выделяют типичные модели поведения выпускников в постинтернатный период:</vt:lpstr>
      <vt:lpstr>Весь контингент учащихся специальных (коррекционных) школ VIII вида условно разделен на 3 категории: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социально-трудовой адаптации умственно-отсталых детей</dc:title>
  <dc:creator>Саша</dc:creator>
  <cp:lastModifiedBy>Администратор</cp:lastModifiedBy>
  <cp:revision>8</cp:revision>
  <dcterms:created xsi:type="dcterms:W3CDTF">2015-12-22T20:59:04Z</dcterms:created>
  <dcterms:modified xsi:type="dcterms:W3CDTF">2022-05-11T17:17:04Z</dcterms:modified>
</cp:coreProperties>
</file>