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64" r:id="rId3"/>
    <p:sldId id="257" r:id="rId4"/>
    <p:sldId id="258" r:id="rId5"/>
    <p:sldId id="265" r:id="rId6"/>
    <p:sldId id="266" r:id="rId7"/>
    <p:sldId id="261" r:id="rId8"/>
    <p:sldId id="262" r:id="rId9"/>
    <p:sldId id="267" r:id="rId10"/>
    <p:sldId id="263" r:id="rId11"/>
    <p:sldId id="260" r:id="rId12"/>
    <p:sldId id="268" r:id="rId1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6" d="100"/>
          <a:sy n="106" d="100"/>
        </p:scale>
        <p:origin x="-112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4/11/2023</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4/11/2023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4/11/2023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4/11/2023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4/11/2023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4/11/2023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4/11/2023</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4/11/2023</a:t>
            </a:fld>
            <a:endParaRPr lang="en-US"/>
          </a:p>
        </p:txBody>
      </p:sp>
      <p:sp>
        <p:nvSpPr>
          <p:cNvPr id="8" name="Номер слайда 7"/>
          <p:cNvSpPr>
            <a:spLocks noGrp="1"/>
          </p:cNvSpPr>
          <p:nvPr>
            <p:ph type="sldNum" sz="quarter" idx="11"/>
          </p:nvPr>
        </p:nvSpPr>
        <p:spPr/>
        <p:txBody>
          <a:bodyPr/>
          <a:lstStyle/>
          <a:p>
            <a:fld id="{A483448D-3A78-4528-A469-B745A65DA480}" type="slidenum">
              <a:rPr lang="en-US" smtClean="0"/>
              <a:pPr/>
              <a:t>‹#›</a:t>
            </a:fld>
            <a:endParaRPr lang="en-US"/>
          </a:p>
        </p:txBody>
      </p:sp>
      <p:sp>
        <p:nvSpPr>
          <p:cNvPr id="9" name="Нижний колонтитул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4/11/2023</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4/11/2023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156448" y="6422064"/>
            <a:ext cx="762000" cy="365125"/>
          </a:xfrm>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7EAF463A-BC7C-46EE-9F1E-7F377CCA4891}" type="datetimeFigureOut">
              <a:rPr lang="en-US" smtClean="0"/>
              <a:pPr/>
              <a:t>4/11/2023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EAF463A-BC7C-46EE-9F1E-7F377CCA4891}" type="datetimeFigureOut">
              <a:rPr lang="en-US" smtClean="0"/>
              <a:pPr/>
              <a:t>4/11/2023</a:t>
            </a:fld>
            <a:endParaRPr lang="en-US"/>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226037"/>
            <a:ext cx="7772400" cy="1975104"/>
          </a:xfrm>
        </p:spPr>
        <p:txBody>
          <a:bodyPr/>
          <a:lstStyle/>
          <a:p>
            <a:pPr algn="ctr"/>
            <a:r>
              <a:rPr lang="ru-RU" dirty="0"/>
              <a:t>« Телефон доверия </a:t>
            </a:r>
            <a:r>
              <a:rPr lang="ru-RU" dirty="0" smtClean="0"/>
              <a:t/>
            </a:r>
            <a:br>
              <a:rPr lang="ru-RU" dirty="0" smtClean="0"/>
            </a:br>
            <a:r>
              <a:rPr lang="ru-RU" dirty="0" smtClean="0"/>
              <a:t>он </a:t>
            </a:r>
            <a:r>
              <a:rPr lang="ru-RU" dirty="0"/>
              <a:t>нам нужен ! » </a:t>
            </a:r>
          </a:p>
        </p:txBody>
      </p:sp>
      <p:sp>
        <p:nvSpPr>
          <p:cNvPr id="3" name="Подзаголовок 2"/>
          <p:cNvSpPr>
            <a:spLocks noGrp="1"/>
          </p:cNvSpPr>
          <p:nvPr>
            <p:ph type="subTitle" idx="1"/>
          </p:nvPr>
        </p:nvSpPr>
        <p:spPr>
          <a:xfrm>
            <a:off x="3293007" y="5500702"/>
            <a:ext cx="5850993" cy="1200136"/>
          </a:xfrm>
        </p:spPr>
        <p:txBody>
          <a:bodyPr>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Ученица 10 класса </a:t>
            </a:r>
            <a:r>
              <a:rPr lang="ru-RU" sz="18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a:t>
            </a:r>
            <a:r>
              <a:rPr lang="ru-RU" sz="18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армасина</a:t>
            </a:r>
            <a:r>
              <a:rPr lang="ru-RU"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Наталья</a:t>
            </a:r>
          </a:p>
          <a:p>
            <a:r>
              <a:rPr lang="ru-RU"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МБОУ  </a:t>
            </a:r>
            <a:r>
              <a:rPr lang="ru-RU"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СОШ с.Леонидово </a:t>
            </a:r>
          </a:p>
          <a:p>
            <a:r>
              <a:rPr lang="ru-RU"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Работу выполнил</a:t>
            </a:r>
            <a:r>
              <a:rPr lang="en-US"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a:p>
            <a:r>
              <a:rPr lang="ru-RU"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Социальный педагог</a:t>
            </a:r>
          </a:p>
          <a:p>
            <a:r>
              <a:rPr lang="ru-RU"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18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a:t>
            </a:r>
            <a:r>
              <a:rPr lang="ru-RU" sz="18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сманова</a:t>
            </a:r>
            <a:r>
              <a:rPr lang="ru-RU" sz="1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Татьяна Вячеславовна.</a:t>
            </a:r>
          </a:p>
        </p:txBody>
      </p:sp>
      <p:pic>
        <p:nvPicPr>
          <p:cNvPr id="6" name="Рисунок 5" descr="160276.430665.jpeg"/>
          <p:cNvPicPr>
            <a:picLocks noChangeAspect="1"/>
          </p:cNvPicPr>
          <p:nvPr/>
        </p:nvPicPr>
        <p:blipFill>
          <a:blip r:embed="rId2"/>
          <a:stretch>
            <a:fillRect/>
          </a:stretch>
        </p:blipFill>
        <p:spPr>
          <a:xfrm>
            <a:off x="5257800" y="1960418"/>
            <a:ext cx="3550063" cy="3581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Рисунок 6" descr="1308909196_294-03.jpg"/>
          <p:cNvPicPr>
            <a:picLocks noChangeAspect="1"/>
          </p:cNvPicPr>
          <p:nvPr/>
        </p:nvPicPr>
        <p:blipFill>
          <a:blip r:embed="rId3"/>
          <a:stretch>
            <a:fillRect/>
          </a:stretch>
        </p:blipFill>
        <p:spPr>
          <a:xfrm>
            <a:off x="714348" y="2071678"/>
            <a:ext cx="4481945" cy="336145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52399" y="3886200"/>
            <a:ext cx="2687783" cy="212255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496291" y="1524000"/>
            <a:ext cx="7467600" cy="5181600"/>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Если Вам плохо, если Вам нужна поддержка - звоните</a:t>
            </a:r>
            <a:b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по Телефону доверия</a:t>
            </a:r>
            <a:b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8-800-2000-122</a:t>
            </a:r>
            <a: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круглосуточно, бесплатно, анонимно</a:t>
            </a:r>
            <a:b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512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324600" y="-152400"/>
            <a:ext cx="2667000" cy="21031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291695" y="857250"/>
            <a:ext cx="2552700" cy="25382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 name="Содержимое 3" descr="image002.jpg"/>
          <p:cNvPicPr>
            <a:picLocks noGrp="1" noChangeAspect="1"/>
          </p:cNvPicPr>
          <p:nvPr>
            <p:ph idx="1"/>
          </p:nvPr>
        </p:nvPicPr>
        <p:blipFill>
          <a:blip r:embed="rId3"/>
          <a:stretch>
            <a:fillRect/>
          </a:stretch>
        </p:blipFill>
        <p:spPr>
          <a:xfrm>
            <a:off x="736658" y="3962400"/>
            <a:ext cx="5968942" cy="236219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Прямоугольник 2"/>
          <p:cNvSpPr/>
          <p:nvPr/>
        </p:nvSpPr>
        <p:spPr>
          <a:xfrm>
            <a:off x="-228600" y="-20782"/>
            <a:ext cx="6477000" cy="3416320"/>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rPr>
              <a:t>Все тускло, уныло, постыло вокруг.</a:t>
            </a:r>
          </a:p>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rPr>
              <a:t>Грустны мои  профиль, и фас.</a:t>
            </a:r>
          </a:p>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rPr>
              <a:t>Номер знакомый  я набираю. И вдруг…</a:t>
            </a:r>
          </a:p>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rPr>
              <a:t>Такое родное: «Я слушаю Вас…»</a:t>
            </a:r>
          </a:p>
          <a:p>
            <a:pPr algn="ct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endParaRPr>
          </a:p>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rPr>
              <a:t>Среди житейских метелей и вьюг</a:t>
            </a:r>
          </a:p>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rPr>
              <a:t>Нервов моих истощился запас.</a:t>
            </a:r>
          </a:p>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rPr>
              <a:t>Я телефон набираю. И вдруг…</a:t>
            </a:r>
          </a:p>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50" endPos="85000" dir="5400000" sy="-100000" algn="bl" rotWithShape="0"/>
                </a:effectLst>
              </a:rPr>
              <a:t>Такое знакомое: «Я слушаю Вас…»</a:t>
            </a:r>
          </a:p>
        </p:txBody>
      </p:sp>
    </p:spTree>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0"/>
            <a:ext cx="9310106" cy="6858000"/>
          </a:xfrm>
        </p:spPr>
      </p:pic>
      <p:sp>
        <p:nvSpPr>
          <p:cNvPr id="2" name="Заголовок 1"/>
          <p:cNvSpPr>
            <a:spLocks noGrp="1"/>
          </p:cNvSpPr>
          <p:nvPr>
            <p:ph type="title"/>
          </p:nvPr>
        </p:nvSpPr>
        <p:spPr>
          <a:xfrm>
            <a:off x="228600" y="1676400"/>
            <a:ext cx="8382000" cy="3611562"/>
          </a:xfrm>
        </p:spPr>
        <p:txBody>
          <a:bodyPr>
            <a:normAutofit/>
            <a:scene3d>
              <a:camera prst="isometricRightUp"/>
              <a:lightRig rig="contrasting" dir="t">
                <a:rot lat="0" lon="0" rev="4500000"/>
              </a:lightRig>
            </a:scene3d>
            <a:sp3d extrusionH="57150" contourW="6350" prstMaterial="metal">
              <a:bevelT w="127000" h="31750" prst="convex"/>
              <a:contourClr>
                <a:schemeClr val="accent1">
                  <a:shade val="75000"/>
                </a:schemeClr>
              </a:contourClr>
            </a:sp3d>
          </a:bodyPr>
          <a:lstStyle/>
          <a:p>
            <a:r>
              <a:rPr lang="ru-RU" sz="9600" b="1" i="1" cap="all" dirty="0" smtClean="0">
                <a:ln w="0"/>
                <a:solidFill>
                  <a:schemeClr val="accent2">
                    <a:lumMod val="40000"/>
                    <a:lumOff val="60000"/>
                  </a:schemeClr>
                </a:solidFill>
                <a:effectLst>
                  <a:glow rad="101600">
                    <a:srgbClr val="000000">
                      <a:alpha val="60000"/>
                    </a:srgbClr>
                  </a:glow>
                  <a:reflection blurRad="12700" stA="50000" endPos="50000" dist="5000" dir="5400000" sy="-100000" rotWithShape="0"/>
                </a:effectLst>
                <a:latin typeface="Arial" pitchFamily="34" charset="0"/>
                <a:cs typeface="Arial" pitchFamily="34" charset="0"/>
              </a:rPr>
              <a:t>Спасибо !!! </a:t>
            </a:r>
            <a:endParaRPr lang="ru-RU" sz="9600" b="1" i="1" cap="all" dirty="0">
              <a:ln w="0"/>
              <a:solidFill>
                <a:schemeClr val="accent2">
                  <a:lumMod val="40000"/>
                  <a:lumOff val="60000"/>
                </a:schemeClr>
              </a:solidFill>
              <a:effectLst>
                <a:glow rad="101600">
                  <a:srgbClr val="000000">
                    <a:alpha val="60000"/>
                  </a:srgbClr>
                </a:glow>
                <a:reflection blurRad="12700" stA="50000" endPos="50000" dist="5000" dir="5400000" sy="-100000" rotWithShape="0"/>
              </a:effectLst>
              <a:latin typeface="Arial" pitchFamily="34" charset="0"/>
              <a:cs typeface="Arial" pitchFamily="34" charset="0"/>
            </a:endParaRPr>
          </a:p>
        </p:txBody>
      </p:sp>
    </p:spTree>
    <p:extLst>
      <p:ext uri="{BB962C8B-B14F-4D97-AF65-F5344CB8AC3E}">
        <p14:creationId xmlns="" xmlns:p14="http://schemas.microsoft.com/office/powerpoint/2010/main" val="2225610177"/>
      </p:ext>
    </p:extLst>
  </p:cSld>
  <p:clrMapOvr>
    <a:masterClrMapping/>
  </p:clrMapOvr>
  <mc:AlternateContent xmlns:mc="http://schemas.openxmlformats.org/markup-compatibility/2006">
    <mc:Choice xmlns=""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28600"/>
            <a:ext cx="7467600" cy="1143000"/>
          </a:xfrm>
        </p:spPr>
        <p:txBody>
          <a:bodyPr/>
          <a:lstStyle/>
          <a:p>
            <a:r>
              <a:rPr lang="ru-RU" b="1" dirty="0">
                <a:ln w="18000">
                  <a:solidFill>
                    <a:srgbClr val="92D050"/>
                  </a:solidFill>
                  <a:prstDash val="solid"/>
                  <a:miter lim="800000"/>
                </a:ln>
                <a:solidFill>
                  <a:srgbClr val="FFFF00"/>
                </a:solidFill>
                <a:effectLst>
                  <a:outerShdw blurRad="25500" dist="23000" dir="7020000" algn="tl">
                    <a:srgbClr val="000000">
                      <a:alpha val="50000"/>
                    </a:srgbClr>
                  </a:outerShdw>
                  <a:reflection blurRad="6350" stA="55000" endA="50" endPos="85000" dir="5400000" sy="-100000" algn="bl" rotWithShape="0"/>
                </a:effectLst>
              </a:rPr>
              <a:t>Первый телефон доверия</a:t>
            </a:r>
          </a:p>
        </p:txBody>
      </p:sp>
      <p:sp>
        <p:nvSpPr>
          <p:cNvPr id="3" name="Объект 2"/>
          <p:cNvSpPr>
            <a:spLocks noGrp="1"/>
          </p:cNvSpPr>
          <p:nvPr>
            <p:ph idx="1"/>
          </p:nvPr>
        </p:nvSpPr>
        <p:spPr>
          <a:xfrm>
            <a:off x="304800" y="1225549"/>
            <a:ext cx="6019800" cy="4221163"/>
          </a:xfrm>
        </p:spPr>
        <p:txBody>
          <a:bodyPr>
            <a:normAutofit fontScale="77500" lnSpcReduction="20000"/>
          </a:bodyPr>
          <a:lstStyle/>
          <a:p>
            <a:r>
              <a:rPr lang="ru-RU" dirty="0"/>
              <a:t>появился в 1953 году как помощь людям в кризисном состоянии, в том числе как профилактика суицидов. Англичанин Чад Вара напечатал в газете свой номер телефона и предложил звонить людям в любое время, если в их жизни возникают сложности, с которыми они сами не в состоянии справиться: когда они одиноки, растеряны или думают о том, чтобы покончить с жизнью. Он и не предполагал, что на него обрушится лавина звонков.</a:t>
            </a:r>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518222" y="4191000"/>
            <a:ext cx="3538537" cy="235902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15602790"/>
      </p:ext>
    </p:extLst>
  </p:cSld>
  <p:clrMapOvr>
    <a:masterClrMapping/>
  </p:clrMapOvr>
  <mc:AlternateContent xmlns:mc="http://schemas.openxmlformats.org/markup-compatibility/2006">
    <mc:Choice xmlns=""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Что же такое Телефон Доверия</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Содержимое 2"/>
          <p:cNvSpPr>
            <a:spLocks noGrp="1"/>
          </p:cNvSpPr>
          <p:nvPr>
            <p:ph idx="1"/>
          </p:nvPr>
        </p:nvSpPr>
        <p:spPr/>
        <p:txBody>
          <a:bodyPr>
            <a:normAutofit/>
          </a:bodyPr>
          <a:lstStyle/>
          <a:p>
            <a:r>
              <a:rPr lang="ru-RU" sz="28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Телефон доверия </a:t>
            </a:r>
            <a:r>
              <a:rPr lang="ru-RU" sz="2800" dirty="0" smtClean="0"/>
              <a:t>– это служба, куда может анонимно обратиться абсолютно любой человек, чтобы обсудить отношения с друзьями, близкими, семейные и школьные отношения.</a:t>
            </a:r>
          </a:p>
          <a:p>
            <a:endParaRPr lang="ru-RU" sz="2800" dirty="0"/>
          </a:p>
        </p:txBody>
      </p:sp>
      <p:pic>
        <p:nvPicPr>
          <p:cNvPr id="4" name="Рисунок 3" descr="1289976138_telefon.jpg"/>
          <p:cNvPicPr>
            <a:picLocks noChangeAspect="1"/>
          </p:cNvPicPr>
          <p:nvPr/>
        </p:nvPicPr>
        <p:blipFill>
          <a:blip r:embed="rId2"/>
          <a:stretch>
            <a:fillRect/>
          </a:stretch>
        </p:blipFill>
        <p:spPr>
          <a:xfrm>
            <a:off x="990600" y="3809999"/>
            <a:ext cx="3048000" cy="2218943"/>
          </a:xfrm>
          <a:prstGeom prst="rect">
            <a:avLst/>
          </a:prstGeom>
          <a:ln>
            <a:noFill/>
          </a:ln>
          <a:effectLst>
            <a:softEdge rad="112500"/>
          </a:effectLst>
        </p:spPr>
      </p:pic>
      <p:pic>
        <p:nvPicPr>
          <p:cNvPr id="819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172200" y="3886200"/>
            <a:ext cx="2362200" cy="2813483"/>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Для чего нужен телефон доверия</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Содержимое 2"/>
          <p:cNvSpPr>
            <a:spLocks noGrp="1"/>
          </p:cNvSpPr>
          <p:nvPr>
            <p:ph idx="1"/>
          </p:nvPr>
        </p:nvSpPr>
        <p:spPr/>
        <p:txBody>
          <a:bodyPr>
            <a:normAutofit/>
          </a:bodyPr>
          <a:lstStyle/>
          <a:p>
            <a:r>
              <a:rPr lang="ru-RU" sz="2800" dirty="0" smtClean="0"/>
              <a:t>В жизни много вопросов и трудностей. Каждый может попасть в ситуацию, когда ему будет нужна помощь. В этот момент важно быть услышанным! И это очень важно! </a:t>
            </a:r>
            <a:endParaRPr lang="ru-RU" sz="2800" dirty="0"/>
          </a:p>
        </p:txBody>
      </p:sp>
      <p:pic>
        <p:nvPicPr>
          <p:cNvPr id="4" name="Рисунок 3" descr="31246.jpg"/>
          <p:cNvPicPr>
            <a:picLocks noChangeAspect="1"/>
          </p:cNvPicPr>
          <p:nvPr/>
        </p:nvPicPr>
        <p:blipFill>
          <a:blip r:embed="rId2"/>
          <a:stretch>
            <a:fillRect/>
          </a:stretch>
        </p:blipFill>
        <p:spPr>
          <a:xfrm>
            <a:off x="1143000" y="3962400"/>
            <a:ext cx="3352800" cy="2514600"/>
          </a:xfrm>
          <a:prstGeom prst="rect">
            <a:avLst/>
          </a:prstGeom>
        </p:spPr>
      </p:pic>
      <p:pic>
        <p:nvPicPr>
          <p:cNvPr id="5" name="Рисунок 4" descr="11320_px.jpg"/>
          <p:cNvPicPr>
            <a:picLocks noChangeAspect="1"/>
          </p:cNvPicPr>
          <p:nvPr/>
        </p:nvPicPr>
        <p:blipFill>
          <a:blip r:embed="rId3"/>
          <a:stretch>
            <a:fillRect/>
          </a:stretch>
        </p:blipFill>
        <p:spPr>
          <a:xfrm>
            <a:off x="4800600" y="3962400"/>
            <a:ext cx="2509571" cy="25146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scene3d>
              <a:camera prst="orthographicFront"/>
              <a:lightRig rig="flat" dir="tl">
                <a:rot lat="0" lon="0" rev="6600000"/>
              </a:lightRig>
            </a:scene3d>
            <a:sp3d extrusionH="25400" contourW="8890">
              <a:bevelT w="38100" h="31750" prst="cross"/>
              <a:contourClr>
                <a:schemeClr val="accent2">
                  <a:shade val="75000"/>
                </a:schemeClr>
              </a:contourClr>
            </a:sp3d>
          </a:bodyPr>
          <a:lstStyle/>
          <a:p>
            <a:pPr algn="ct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Примерный перечень положительных и отрицательных сторон     </a:t>
            </a:r>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выбрать</a:t>
            </a:r>
            <a:b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за	против</a:t>
            </a:r>
            <a:b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Объект 2"/>
          <p:cNvSpPr>
            <a:spLocks noGrp="1"/>
          </p:cNvSpPr>
          <p:nvPr>
            <p:ph idx="1"/>
          </p:nvPr>
        </p:nvSpPr>
        <p:spPr>
          <a:xfrm>
            <a:off x="457200" y="1981200"/>
            <a:ext cx="7467600" cy="4144963"/>
          </a:xfrm>
        </p:spPr>
        <p:txBody>
          <a:bodyPr>
            <a:normAutofit fontScale="70000" lnSpcReduction="20000"/>
          </a:bodyPr>
          <a:lstStyle/>
          <a:p>
            <a:r>
              <a:rPr lang="ru-RU" dirty="0" smtClean="0"/>
              <a:t>- </a:t>
            </a:r>
            <a:r>
              <a:rPr lang="ru-RU" dirty="0"/>
              <a:t>Анонимность</a:t>
            </a:r>
          </a:p>
          <a:p>
            <a:r>
              <a:rPr lang="ru-RU" dirty="0"/>
              <a:t>- Бесплатное обращение</a:t>
            </a:r>
          </a:p>
          <a:p>
            <a:r>
              <a:rPr lang="ru-RU" dirty="0"/>
              <a:t>- Выслушает опытный человек</a:t>
            </a:r>
          </a:p>
          <a:p>
            <a:r>
              <a:rPr lang="ru-RU" dirty="0"/>
              <a:t>- Без оценочное общение</a:t>
            </a:r>
          </a:p>
          <a:p>
            <a:r>
              <a:rPr lang="ru-RU" dirty="0"/>
              <a:t>- Выслушают столько, сколько будешь говорить</a:t>
            </a:r>
          </a:p>
          <a:p>
            <a:r>
              <a:rPr lang="ru-RU" dirty="0"/>
              <a:t>- Круглосуточно</a:t>
            </a:r>
          </a:p>
          <a:p>
            <a:r>
              <a:rPr lang="ru-RU" dirty="0"/>
              <a:t>- Психологическая помощь, поддержка</a:t>
            </a:r>
          </a:p>
          <a:p>
            <a:r>
              <a:rPr lang="ru-RU" dirty="0"/>
              <a:t>- Подскажут,  к кому можно обратиться в трудной ситуации	- Сложно общаться, не видя собеседника</a:t>
            </a:r>
          </a:p>
          <a:p>
            <a:r>
              <a:rPr lang="ru-RU" dirty="0"/>
              <a:t>- Отсутствие доверия к незнакомому человеку</a:t>
            </a:r>
          </a:p>
          <a:p>
            <a:r>
              <a:rPr lang="ru-RU" dirty="0"/>
              <a:t>- Наличие неприятного опыта общения с психологом</a:t>
            </a:r>
          </a:p>
          <a:p>
            <a:r>
              <a:rPr lang="ru-RU" dirty="0"/>
              <a:t>- Незнание номеров телефонов</a:t>
            </a:r>
          </a:p>
          <a:p>
            <a:endParaRPr lang="ru-RU" dirty="0"/>
          </a:p>
        </p:txBody>
      </p:sp>
      <p:pic>
        <p:nvPicPr>
          <p:cNvPr id="2051"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477000" y="685800"/>
            <a:ext cx="2438400" cy="2590800"/>
          </a:xfrm>
          <a:prstGeom prst="ellipse">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767179675"/>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«Чем может помочь друг?»</a:t>
            </a:r>
          </a:p>
        </p:txBody>
      </p:sp>
      <p:pic>
        <p:nvPicPr>
          <p:cNvPr id="3074"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6235956" y="1219200"/>
            <a:ext cx="2908044" cy="42675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52400" y="1219200"/>
            <a:ext cx="4572000" cy="646331"/>
          </a:xfrm>
          <a:prstGeom prst="rect">
            <a:avLst/>
          </a:prstGeom>
        </p:spPr>
        <p:txBody>
          <a:bodyPr>
            <a:spAutoFit/>
          </a:bodyPr>
          <a:lstStyle/>
          <a:p>
            <a:r>
              <a:rPr lang="ru-RU" dirty="0"/>
              <a:t>	Что вы делаете, когда у вас плохое настроение?</a:t>
            </a:r>
          </a:p>
        </p:txBody>
      </p:sp>
      <p:sp>
        <p:nvSpPr>
          <p:cNvPr id="5" name="Прямоугольник 4"/>
          <p:cNvSpPr/>
          <p:nvPr/>
        </p:nvSpPr>
        <p:spPr>
          <a:xfrm>
            <a:off x="381000" y="1981200"/>
            <a:ext cx="4953000" cy="3139321"/>
          </a:xfrm>
          <a:prstGeom prst="rect">
            <a:avLst/>
          </a:prstGeom>
        </p:spPr>
        <p:txBody>
          <a:bodyPr wrap="square">
            <a:spAutoFit/>
          </a:bodyPr>
          <a:lstStyle/>
          <a:p>
            <a:pPr marL="285750" indent="-285750">
              <a:buFont typeface="Arial" pitchFamily="34" charset="0"/>
              <a:buChar char="•"/>
            </a:pPr>
            <a:r>
              <a:rPr lang="ru-RU" dirty="0" smtClean="0"/>
              <a:t>если </a:t>
            </a:r>
            <a:r>
              <a:rPr lang="ru-RU" dirty="0"/>
              <a:t>твоего друга постоянно обижает и высмеивает в школе один его одноклассник?</a:t>
            </a:r>
          </a:p>
          <a:p>
            <a:r>
              <a:rPr lang="ru-RU" dirty="0"/>
              <a:t>•	если твой друг считает, что у него «трудные родители»?</a:t>
            </a:r>
          </a:p>
          <a:p>
            <a:r>
              <a:rPr lang="ru-RU" dirty="0"/>
              <a:t>•	если твой друг поссорился со своей девушкой (твоя подруга поссорилась со своим парнем)?</a:t>
            </a:r>
          </a:p>
          <a:p>
            <a:r>
              <a:rPr lang="ru-RU" dirty="0"/>
              <a:t>•	если твоего друга преследуют и вымогают у него деньги неизвестные парни?</a:t>
            </a:r>
          </a:p>
        </p:txBody>
      </p:sp>
    </p:spTree>
    <p:extLst>
      <p:ext uri="{BB962C8B-B14F-4D97-AF65-F5344CB8AC3E}">
        <p14:creationId xmlns="" xmlns:p14="http://schemas.microsoft.com/office/powerpoint/2010/main" val="1229415809"/>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tel.jpg"/>
          <p:cNvPicPr>
            <a:picLocks noChangeAspect="1"/>
          </p:cNvPicPr>
          <p:nvPr/>
        </p:nvPicPr>
        <p:blipFill>
          <a:blip r:embed="rId2"/>
          <a:stretch>
            <a:fillRect/>
          </a:stretch>
        </p:blipFill>
        <p:spPr>
          <a:xfrm>
            <a:off x="6019800" y="4495800"/>
            <a:ext cx="3013364" cy="221105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Рисунок 3" descr="gn458_b.jpg"/>
          <p:cNvPicPr>
            <a:picLocks noChangeAspect="1"/>
          </p:cNvPicPr>
          <p:nvPr/>
        </p:nvPicPr>
        <p:blipFill>
          <a:blip r:embed="rId3"/>
          <a:stretch>
            <a:fillRect/>
          </a:stretch>
        </p:blipFill>
        <p:spPr>
          <a:xfrm>
            <a:off x="228600" y="3810000"/>
            <a:ext cx="3505200" cy="26289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Заголовок 1"/>
          <p:cNvSpPr>
            <a:spLocks noGrp="1"/>
          </p:cNvSpPr>
          <p:nvPr>
            <p:ph type="title"/>
          </p:nvPr>
        </p:nvSpPr>
        <p:spPr>
          <a:xfrm>
            <a:off x="381000" y="13855"/>
            <a:ext cx="8382000" cy="1143000"/>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Что даёт телефон доверия</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Содержимое 2"/>
          <p:cNvSpPr>
            <a:spLocks noGrp="1"/>
          </p:cNvSpPr>
          <p:nvPr>
            <p:ph idx="1"/>
          </p:nvPr>
        </p:nvSpPr>
        <p:spPr>
          <a:xfrm>
            <a:off x="533400" y="1371600"/>
            <a:ext cx="7467600" cy="4525963"/>
          </a:xfrm>
        </p:spPr>
        <p:txBody>
          <a:bodyPr>
            <a:normAutofit/>
          </a:bodyPr>
          <a:lstStyle/>
          <a:p>
            <a:r>
              <a:rPr lang="ru-RU" sz="1800" dirty="0">
                <a:solidFill>
                  <a:srgbClr val="92D050"/>
                </a:solidFill>
              </a:rPr>
              <a:t>Вот что считают люди, многие годы занимающиеся поддержкой других людей. Чад Вара, организовавший первый телефон доверия, заметил, что хороший консультант на телефоне доверия выходит из дружелюбного человека, который обладает такими качествами (можно также записать на доске для сравнения с формулировками ребят):</a:t>
            </a:r>
          </a:p>
          <a:p>
            <a:r>
              <a:rPr lang="ru-RU" sz="1800" dirty="0">
                <a:solidFill>
                  <a:srgbClr val="92D050"/>
                </a:solidFill>
              </a:rPr>
              <a:t>•	не осуждает друга;</a:t>
            </a:r>
          </a:p>
          <a:p>
            <a:r>
              <a:rPr lang="ru-RU" sz="1800" dirty="0">
                <a:solidFill>
                  <a:srgbClr val="92D050"/>
                </a:solidFill>
              </a:rPr>
              <a:t>•	больше выслушивает, чем советует;</a:t>
            </a:r>
          </a:p>
          <a:p>
            <a:r>
              <a:rPr lang="ru-RU" sz="1800" dirty="0">
                <a:solidFill>
                  <a:srgbClr val="92D050"/>
                </a:solidFill>
              </a:rPr>
              <a:t>•	допускает, что при определённых обстоятельствах подобная ситуация могла приключиться и с ним;</a:t>
            </a:r>
          </a:p>
          <a:p>
            <a:r>
              <a:rPr lang="ru-RU" sz="1800" dirty="0">
                <a:solidFill>
                  <a:srgbClr val="92D050"/>
                </a:solidFill>
              </a:rPr>
              <a:t>•	терпелив;</a:t>
            </a:r>
          </a:p>
          <a:p>
            <a:r>
              <a:rPr lang="ru-RU" sz="1800" dirty="0">
                <a:solidFill>
                  <a:srgbClr val="92D050"/>
                </a:solidFill>
              </a:rPr>
              <a:t>•	заинтересован в другом человеке;</a:t>
            </a:r>
          </a:p>
          <a:p>
            <a:r>
              <a:rPr lang="ru-RU" sz="1800" dirty="0">
                <a:solidFill>
                  <a:srgbClr val="92D050"/>
                </a:solidFill>
              </a:rPr>
              <a:t>•	разговаривает без всякой снисходительности, на равных</a:t>
            </a:r>
          </a:p>
          <a:p>
            <a:endParaRPr lang="ru-RU" sz="1800" dirty="0"/>
          </a:p>
        </p:txBody>
      </p:sp>
    </p:spTree>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1066800"/>
            <a:ext cx="9144000" cy="4525963"/>
          </a:xfrm>
        </p:spPr>
        <p:txBody>
          <a:bodyPr>
            <a:normAutofit/>
          </a:bodyPr>
          <a:lstStyle/>
          <a:p>
            <a:r>
              <a:rPr lang="ru-RU" sz="1600" dirty="0"/>
              <a:t>На Телефонах доверия работают специально обученные специалисты – психологи. На некоторых Телефонах доверия могут работать даже прошедшие специальное обучение подростки – туда звонят те ребята, которым проще поговорить о наболевшем со сверстником, чем со взрослым.</a:t>
            </a:r>
          </a:p>
          <a:p>
            <a:r>
              <a:rPr lang="ru-RU" sz="1600" dirty="0"/>
              <a:t>Телефон доверия даёт возможность человеку, переживающему какие-либо трудности, получить поддержку, быть понятым и принятым, разобраться в сложной для него ситуации в более спокойной обстановке и решиться на конкретные шаги.</a:t>
            </a:r>
          </a:p>
          <a:p>
            <a:r>
              <a:rPr lang="ru-RU" sz="1600" dirty="0"/>
              <a:t>Телефон доверия открыт для каждого человека. Не важен возраст, национальность, состояние здоровья звонящего. Любой человек имеет право быть принятым, выслушанным и получить помощь.</a:t>
            </a:r>
          </a:p>
          <a:p>
            <a:r>
              <a:rPr lang="ru-RU" sz="1600" dirty="0"/>
              <a:t>Человек может поделиться с консультантом Телефона доверия любой беспокоящей его проблемой.</a:t>
            </a:r>
          </a:p>
          <a:p>
            <a:endParaRPr lang="ru-RU" sz="1600" dirty="0"/>
          </a:p>
        </p:txBody>
      </p:sp>
      <p:pic>
        <p:nvPicPr>
          <p:cNvPr id="4" name="Рисунок 3" descr="23999.jpg"/>
          <p:cNvPicPr>
            <a:picLocks noChangeAspect="1"/>
          </p:cNvPicPr>
          <p:nvPr/>
        </p:nvPicPr>
        <p:blipFill>
          <a:blip r:embed="rId2"/>
          <a:stretch>
            <a:fillRect/>
          </a:stretch>
        </p:blipFill>
        <p:spPr>
          <a:xfrm>
            <a:off x="228600" y="4191000"/>
            <a:ext cx="4267200" cy="217932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Рисунок 4" descr="zhiteley_hakasii_prosyat_pomoch_rebenku.jpg"/>
          <p:cNvPicPr>
            <a:picLocks noChangeAspect="1"/>
          </p:cNvPicPr>
          <p:nvPr/>
        </p:nvPicPr>
        <p:blipFill>
          <a:blip r:embed="rId3"/>
          <a:stretch>
            <a:fillRect/>
          </a:stretch>
        </p:blipFill>
        <p:spPr>
          <a:xfrm>
            <a:off x="5105400" y="4343400"/>
            <a:ext cx="3524897" cy="21336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Заголовок 5"/>
          <p:cNvSpPr>
            <a:spLocks noGrp="1"/>
          </p:cNvSpPr>
          <p:nvPr>
            <p:ph type="title"/>
          </p:nvPr>
        </p:nvSpPr>
        <p:spPr>
          <a:xfrm>
            <a:off x="457200" y="0"/>
            <a:ext cx="85344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«Как устроен Телефон доверия?» </a:t>
            </a:r>
          </a:p>
        </p:txBody>
      </p:sp>
    </p:spTree>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867400" y="1981200"/>
            <a:ext cx="2950152" cy="468090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274638"/>
            <a:ext cx="8686800"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 какими вопросами можно обратиться на телефон доверия?»</a:t>
            </a:r>
          </a:p>
        </p:txBody>
      </p:sp>
      <p:sp>
        <p:nvSpPr>
          <p:cNvPr id="3" name="Объект 2"/>
          <p:cNvSpPr>
            <a:spLocks noGrp="1"/>
          </p:cNvSpPr>
          <p:nvPr>
            <p:ph idx="1"/>
          </p:nvPr>
        </p:nvSpPr>
        <p:spPr>
          <a:xfrm>
            <a:off x="152400" y="1524000"/>
            <a:ext cx="8305800" cy="4525963"/>
          </a:xfrm>
        </p:spPr>
        <p:txBody>
          <a:bodyPr/>
          <a:lstStyle/>
          <a:p>
            <a:r>
              <a:rPr lang="ru-RU" dirty="0" smtClean="0">
                <a:ln>
                  <a:solidFill>
                    <a:srgbClr val="0070C0"/>
                  </a:solidFill>
                </a:ln>
              </a:rPr>
              <a:t>Разработать </a:t>
            </a:r>
            <a:r>
              <a:rPr lang="ru-RU" dirty="0">
                <a:ln>
                  <a:solidFill>
                    <a:srgbClr val="0070C0"/>
                  </a:solidFill>
                </a:ln>
              </a:rPr>
              <a:t>список вопросов и возможных трудностей в жизни подростков, которые можно было бы обсудить с консультантом Телефона доверия.</a:t>
            </a:r>
          </a:p>
          <a:p>
            <a:r>
              <a:rPr lang="ru-RU" dirty="0">
                <a:ln>
                  <a:solidFill>
                    <a:srgbClr val="0070C0"/>
                  </a:solidFill>
                </a:ln>
              </a:rPr>
              <a:t>Правило мозгового штурма: чужие версии не критиковать, записывать всё, что прозвучало, даже если варианты кажутся нелепыми.</a:t>
            </a:r>
          </a:p>
          <a:p>
            <a:endParaRPr lang="ru-RU" dirty="0"/>
          </a:p>
        </p:txBody>
      </p:sp>
    </p:spTree>
    <p:extLst>
      <p:ext uri="{BB962C8B-B14F-4D97-AF65-F5344CB8AC3E}">
        <p14:creationId xmlns="" xmlns:p14="http://schemas.microsoft.com/office/powerpoint/2010/main" val="2214795123"/>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143</TotalTime>
  <Words>530</Words>
  <Application>Microsoft Office PowerPoint</Application>
  <PresentationFormat>Экран (4:3)</PresentationFormat>
  <Paragraphs>57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 Телефон доверия  он нам нужен ! » </vt:lpstr>
      <vt:lpstr>Первый телефон доверия</vt:lpstr>
      <vt:lpstr>Что же такое Телефон Доверия?</vt:lpstr>
      <vt:lpstr>Для чего нужен телефон доверия</vt:lpstr>
      <vt:lpstr>Примерный перечень положительных и отрицательных сторон     выбрать  за против </vt:lpstr>
      <vt:lpstr>«Чем может помочь друг?»</vt:lpstr>
      <vt:lpstr>Что даёт телефон доверия</vt:lpstr>
      <vt:lpstr>«Как устроен Телефон доверия?» </vt:lpstr>
      <vt:lpstr>«С какими вопросами можно обратиться на телефон доверия?»</vt:lpstr>
      <vt:lpstr>Если Вам плохо, если Вам нужна поддержка - звоните по Телефону доверия 8-800-2000-122 круглосуточно, бесплатно, анонимно </vt:lpstr>
      <vt:lpstr>Слайд 11</vt:lpstr>
      <vt:lpstr>Спасибо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Скажи телефону доверия - “Да”</dc:title>
  <dc:creator>Дмитрий</dc:creator>
  <cp:lastModifiedBy>Учитель</cp:lastModifiedBy>
  <cp:revision>22</cp:revision>
  <dcterms:created xsi:type="dcterms:W3CDTF">2012-02-01T16:59:08Z</dcterms:created>
  <dcterms:modified xsi:type="dcterms:W3CDTF">2023-04-11T06:13:43Z</dcterms:modified>
</cp:coreProperties>
</file>