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0" r:id="rId3"/>
    <p:sldId id="258" r:id="rId4"/>
    <p:sldId id="278" r:id="rId5"/>
    <p:sldId id="279" r:id="rId6"/>
    <p:sldId id="291" r:id="rId7"/>
    <p:sldId id="292" r:id="rId8"/>
    <p:sldId id="280" r:id="rId9"/>
    <p:sldId id="293" r:id="rId10"/>
    <p:sldId id="287" r:id="rId11"/>
    <p:sldId id="281" r:id="rId12"/>
    <p:sldId id="282" r:id="rId13"/>
    <p:sldId id="283" r:id="rId14"/>
    <p:sldId id="284" r:id="rId15"/>
    <p:sldId id="286" r:id="rId16"/>
    <p:sldId id="272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109B62-9C6D-47C1-95E1-13FCD6B7085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511666-6D96-4D3C-9C17-93B20935C380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/>
            <a:t>Работа в круге</a:t>
          </a:r>
        </a:p>
      </dgm:t>
    </dgm:pt>
    <dgm:pt modelId="{E8EF9842-BCF2-4CF9-9CC4-3FCBC796C0F4}" type="parTrans" cxnId="{45D09315-77D3-439F-97A7-2356E819F15A}">
      <dgm:prSet/>
      <dgm:spPr/>
      <dgm:t>
        <a:bodyPr/>
        <a:lstStyle/>
        <a:p>
          <a:endParaRPr lang="ru-RU"/>
        </a:p>
      </dgm:t>
    </dgm:pt>
    <dgm:pt modelId="{E79A6FC4-14D1-464B-BE7C-3478F65974E1}" type="sibTrans" cxnId="{45D09315-77D3-439F-97A7-2356E819F15A}">
      <dgm:prSet/>
      <dgm:spPr/>
      <dgm:t>
        <a:bodyPr/>
        <a:lstStyle/>
        <a:p>
          <a:endParaRPr lang="ru-RU"/>
        </a:p>
      </dgm:t>
    </dgm:pt>
    <dgm:pt modelId="{23F99202-2D7D-4899-80D9-9EB375A8795B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/>
            <a:t>Игры</a:t>
          </a:r>
        </a:p>
      </dgm:t>
    </dgm:pt>
    <dgm:pt modelId="{99E04F4A-3192-4293-8B14-B7813495D144}" type="parTrans" cxnId="{7D2B3B62-CC09-4C1D-A030-184EBBF752C3}">
      <dgm:prSet/>
      <dgm:spPr/>
      <dgm:t>
        <a:bodyPr/>
        <a:lstStyle/>
        <a:p>
          <a:endParaRPr lang="ru-RU"/>
        </a:p>
      </dgm:t>
    </dgm:pt>
    <dgm:pt modelId="{8B70DE5B-4A3D-49FD-994E-1B731C73C626}" type="sibTrans" cxnId="{7D2B3B62-CC09-4C1D-A030-184EBBF752C3}">
      <dgm:prSet/>
      <dgm:spPr/>
      <dgm:t>
        <a:bodyPr/>
        <a:lstStyle/>
        <a:p>
          <a:endParaRPr lang="ru-RU"/>
        </a:p>
      </dgm:t>
    </dgm:pt>
    <dgm:pt modelId="{DB858DEC-1107-48C9-8083-A6B22D8AA64B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/>
            <a:t>Ресурсный круг</a:t>
          </a:r>
        </a:p>
      </dgm:t>
    </dgm:pt>
    <dgm:pt modelId="{62F6A100-A289-453E-9FF8-8099DCC22D3E}" type="parTrans" cxnId="{F869EEEF-272D-4581-9623-4D962EF10F20}">
      <dgm:prSet/>
      <dgm:spPr/>
      <dgm:t>
        <a:bodyPr/>
        <a:lstStyle/>
        <a:p>
          <a:endParaRPr lang="ru-RU"/>
        </a:p>
      </dgm:t>
    </dgm:pt>
    <dgm:pt modelId="{0255A0D6-23F2-4636-8D9A-DEADB21BD1F2}" type="sibTrans" cxnId="{F869EEEF-272D-4581-9623-4D962EF10F20}">
      <dgm:prSet/>
      <dgm:spPr/>
      <dgm:t>
        <a:bodyPr/>
        <a:lstStyle/>
        <a:p>
          <a:endParaRPr lang="ru-RU"/>
        </a:p>
      </dgm:t>
    </dgm:pt>
    <dgm:pt modelId="{3DCFB271-9647-45BF-B12D-D5C4D2A14AC8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/>
            <a:t>Практическая часть</a:t>
          </a:r>
        </a:p>
      </dgm:t>
    </dgm:pt>
    <dgm:pt modelId="{0B7C8FD0-94E9-453B-B9A7-F38DD61CFA17}" type="parTrans" cxnId="{58C55224-0366-4EE7-B3A3-93A9F2D7204F}">
      <dgm:prSet/>
      <dgm:spPr/>
      <dgm:t>
        <a:bodyPr/>
        <a:lstStyle/>
        <a:p>
          <a:endParaRPr lang="ru-RU"/>
        </a:p>
      </dgm:t>
    </dgm:pt>
    <dgm:pt modelId="{3592936B-0BD7-4074-A474-9CAC58313DC1}" type="sibTrans" cxnId="{58C55224-0366-4EE7-B3A3-93A9F2D7204F}">
      <dgm:prSet/>
      <dgm:spPr/>
      <dgm:t>
        <a:bodyPr/>
        <a:lstStyle/>
        <a:p>
          <a:endParaRPr lang="ru-RU"/>
        </a:p>
      </dgm:t>
    </dgm:pt>
    <dgm:pt modelId="{855AF00B-3A01-4A4B-957E-720AB975BA81}" type="pres">
      <dgm:prSet presAssocID="{B9109B62-9C6D-47C1-95E1-13FCD6B70859}" presName="compositeShape" presStyleCnt="0">
        <dgm:presLayoutVars>
          <dgm:dir/>
          <dgm:resizeHandles/>
        </dgm:presLayoutVars>
      </dgm:prSet>
      <dgm:spPr/>
    </dgm:pt>
    <dgm:pt modelId="{6C7093D2-A8D1-4740-AB05-F1DA5BCDAD7E}" type="pres">
      <dgm:prSet presAssocID="{B9109B62-9C6D-47C1-95E1-13FCD6B70859}" presName="pyramid" presStyleLbl="node1" presStyleIdx="0" presStyleCn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</dgm:pt>
    <dgm:pt modelId="{DC960EAE-0C05-4F8D-AB2D-4FDC58736073}" type="pres">
      <dgm:prSet presAssocID="{B9109B62-9C6D-47C1-95E1-13FCD6B70859}" presName="theList" presStyleCnt="0"/>
      <dgm:spPr/>
    </dgm:pt>
    <dgm:pt modelId="{A9013174-AB52-4256-9AFD-618D96253896}" type="pres">
      <dgm:prSet presAssocID="{C4511666-6D96-4D3C-9C17-93B20935C380}" presName="aNode" presStyleLbl="fgAcc1" presStyleIdx="0" presStyleCnt="4" custAng="10800000" custFlipVert="1" custScaleX="85944" custScaleY="21804" custLinFactY="16761" custLinFactNeighborX="15225" custLinFactNeighborY="100000">
        <dgm:presLayoutVars>
          <dgm:bulletEnabled val="1"/>
        </dgm:presLayoutVars>
      </dgm:prSet>
      <dgm:spPr/>
    </dgm:pt>
    <dgm:pt modelId="{D416B5A2-7B87-47AB-9B99-30B23B834AA9}" type="pres">
      <dgm:prSet presAssocID="{C4511666-6D96-4D3C-9C17-93B20935C380}" presName="aSpace" presStyleCnt="0"/>
      <dgm:spPr/>
    </dgm:pt>
    <dgm:pt modelId="{ADDE9611-0188-4398-B663-6A52467B62AD}" type="pres">
      <dgm:prSet presAssocID="{23F99202-2D7D-4899-80D9-9EB375A8795B}" presName="aNode" presStyleLbl="fgAcc1" presStyleIdx="1" presStyleCnt="4" custAng="10800000" custFlipVert="1" custScaleX="85944" custScaleY="21804" custLinFactY="14967" custLinFactNeighborX="17307" custLinFactNeighborY="100000">
        <dgm:presLayoutVars>
          <dgm:bulletEnabled val="1"/>
        </dgm:presLayoutVars>
      </dgm:prSet>
      <dgm:spPr/>
    </dgm:pt>
    <dgm:pt modelId="{6D50D38C-030C-492D-83A7-643AF1F434CE}" type="pres">
      <dgm:prSet presAssocID="{23F99202-2D7D-4899-80D9-9EB375A8795B}" presName="aSpace" presStyleCnt="0"/>
      <dgm:spPr/>
    </dgm:pt>
    <dgm:pt modelId="{9634C7AD-0B48-452A-AF46-9936D84BBAA6}" type="pres">
      <dgm:prSet presAssocID="{DB858DEC-1107-48C9-8083-A6B22D8AA64B}" presName="aNode" presStyleLbl="fgAcc1" presStyleIdx="2" presStyleCnt="4" custAng="10800000" custFlipVert="1" custScaleX="85944" custScaleY="21804" custLinFactY="10851" custLinFactNeighborX="17307" custLinFactNeighborY="100000">
        <dgm:presLayoutVars>
          <dgm:bulletEnabled val="1"/>
        </dgm:presLayoutVars>
      </dgm:prSet>
      <dgm:spPr/>
    </dgm:pt>
    <dgm:pt modelId="{1B948F9D-D711-4BB8-AD45-14B913FE397C}" type="pres">
      <dgm:prSet presAssocID="{DB858DEC-1107-48C9-8083-A6B22D8AA64B}" presName="aSpace" presStyleCnt="0"/>
      <dgm:spPr/>
    </dgm:pt>
    <dgm:pt modelId="{31AD8B7F-4EEE-458D-B1B4-0310AB292CFC}" type="pres">
      <dgm:prSet presAssocID="{3DCFB271-9647-45BF-B12D-D5C4D2A14AC8}" presName="aNode" presStyleLbl="fgAcc1" presStyleIdx="3" presStyleCnt="4" custAng="10800000" custFlipVert="1" custScaleX="85944" custScaleY="21804" custLinFactY="9058" custLinFactNeighborX="17307" custLinFactNeighborY="100000">
        <dgm:presLayoutVars>
          <dgm:bulletEnabled val="1"/>
        </dgm:presLayoutVars>
      </dgm:prSet>
      <dgm:spPr/>
    </dgm:pt>
    <dgm:pt modelId="{B6758224-A0E8-409C-B11C-6CEB59EC1F26}" type="pres">
      <dgm:prSet presAssocID="{3DCFB271-9647-45BF-B12D-D5C4D2A14AC8}" presName="aSpace" presStyleCnt="0"/>
      <dgm:spPr/>
    </dgm:pt>
  </dgm:ptLst>
  <dgm:cxnLst>
    <dgm:cxn modelId="{45D09315-77D3-439F-97A7-2356E819F15A}" srcId="{B9109B62-9C6D-47C1-95E1-13FCD6B70859}" destId="{C4511666-6D96-4D3C-9C17-93B20935C380}" srcOrd="0" destOrd="0" parTransId="{E8EF9842-BCF2-4CF9-9CC4-3FCBC796C0F4}" sibTransId="{E79A6FC4-14D1-464B-BE7C-3478F65974E1}"/>
    <dgm:cxn modelId="{58C55224-0366-4EE7-B3A3-93A9F2D7204F}" srcId="{B9109B62-9C6D-47C1-95E1-13FCD6B70859}" destId="{3DCFB271-9647-45BF-B12D-D5C4D2A14AC8}" srcOrd="3" destOrd="0" parTransId="{0B7C8FD0-94E9-453B-B9A7-F38DD61CFA17}" sibTransId="{3592936B-0BD7-4074-A474-9CAC58313DC1}"/>
    <dgm:cxn modelId="{7D2B3B62-CC09-4C1D-A030-184EBBF752C3}" srcId="{B9109B62-9C6D-47C1-95E1-13FCD6B70859}" destId="{23F99202-2D7D-4899-80D9-9EB375A8795B}" srcOrd="1" destOrd="0" parTransId="{99E04F4A-3192-4293-8B14-B7813495D144}" sibTransId="{8B70DE5B-4A3D-49FD-994E-1B731C73C626}"/>
    <dgm:cxn modelId="{B7AD8842-3993-4A49-9648-5C22B157DDCE}" type="presOf" srcId="{3DCFB271-9647-45BF-B12D-D5C4D2A14AC8}" destId="{31AD8B7F-4EEE-458D-B1B4-0310AB292CFC}" srcOrd="0" destOrd="0" presId="urn:microsoft.com/office/officeart/2005/8/layout/pyramid2"/>
    <dgm:cxn modelId="{B90B3763-BD9A-4FD9-8C6F-3968E2F4A0C6}" type="presOf" srcId="{23F99202-2D7D-4899-80D9-9EB375A8795B}" destId="{ADDE9611-0188-4398-B663-6A52467B62AD}" srcOrd="0" destOrd="0" presId="urn:microsoft.com/office/officeart/2005/8/layout/pyramid2"/>
    <dgm:cxn modelId="{5911A5B6-8C73-4857-B387-B69B13BDCA41}" type="presOf" srcId="{B9109B62-9C6D-47C1-95E1-13FCD6B70859}" destId="{855AF00B-3A01-4A4B-957E-720AB975BA81}" srcOrd="0" destOrd="0" presId="urn:microsoft.com/office/officeart/2005/8/layout/pyramid2"/>
    <dgm:cxn modelId="{64056EBD-36BF-48E3-962D-10FBE512D343}" type="presOf" srcId="{C4511666-6D96-4D3C-9C17-93B20935C380}" destId="{A9013174-AB52-4256-9AFD-618D96253896}" srcOrd="0" destOrd="0" presId="urn:microsoft.com/office/officeart/2005/8/layout/pyramid2"/>
    <dgm:cxn modelId="{8BDD9FC8-7297-4CEF-A869-CC86ABED92FE}" type="presOf" srcId="{DB858DEC-1107-48C9-8083-A6B22D8AA64B}" destId="{9634C7AD-0B48-452A-AF46-9936D84BBAA6}" srcOrd="0" destOrd="0" presId="urn:microsoft.com/office/officeart/2005/8/layout/pyramid2"/>
    <dgm:cxn modelId="{F869EEEF-272D-4581-9623-4D962EF10F20}" srcId="{B9109B62-9C6D-47C1-95E1-13FCD6B70859}" destId="{DB858DEC-1107-48C9-8083-A6B22D8AA64B}" srcOrd="2" destOrd="0" parTransId="{62F6A100-A289-453E-9FF8-8099DCC22D3E}" sibTransId="{0255A0D6-23F2-4636-8D9A-DEADB21BD1F2}"/>
    <dgm:cxn modelId="{5255F9C1-A418-4589-A245-135EB04B038F}" type="presParOf" srcId="{855AF00B-3A01-4A4B-957E-720AB975BA81}" destId="{6C7093D2-A8D1-4740-AB05-F1DA5BCDAD7E}" srcOrd="0" destOrd="0" presId="urn:microsoft.com/office/officeart/2005/8/layout/pyramid2"/>
    <dgm:cxn modelId="{F37DB2EF-F666-4A29-9763-00E0F4C33BE0}" type="presParOf" srcId="{855AF00B-3A01-4A4B-957E-720AB975BA81}" destId="{DC960EAE-0C05-4F8D-AB2D-4FDC58736073}" srcOrd="1" destOrd="0" presId="urn:microsoft.com/office/officeart/2005/8/layout/pyramid2"/>
    <dgm:cxn modelId="{CCB99C2A-8D08-47E1-BE89-25C0865526EA}" type="presParOf" srcId="{DC960EAE-0C05-4F8D-AB2D-4FDC58736073}" destId="{A9013174-AB52-4256-9AFD-618D96253896}" srcOrd="0" destOrd="0" presId="urn:microsoft.com/office/officeart/2005/8/layout/pyramid2"/>
    <dgm:cxn modelId="{9D84AA9D-CB3F-47FC-B0AA-6429360578A8}" type="presParOf" srcId="{DC960EAE-0C05-4F8D-AB2D-4FDC58736073}" destId="{D416B5A2-7B87-47AB-9B99-30B23B834AA9}" srcOrd="1" destOrd="0" presId="urn:microsoft.com/office/officeart/2005/8/layout/pyramid2"/>
    <dgm:cxn modelId="{35C2A9D7-2A33-4425-A78C-20C1B83D914E}" type="presParOf" srcId="{DC960EAE-0C05-4F8D-AB2D-4FDC58736073}" destId="{ADDE9611-0188-4398-B663-6A52467B62AD}" srcOrd="2" destOrd="0" presId="urn:microsoft.com/office/officeart/2005/8/layout/pyramid2"/>
    <dgm:cxn modelId="{17BE98FD-D7DB-48BB-A6CC-0DB2E4C878B3}" type="presParOf" srcId="{DC960EAE-0C05-4F8D-AB2D-4FDC58736073}" destId="{6D50D38C-030C-492D-83A7-643AF1F434CE}" srcOrd="3" destOrd="0" presId="urn:microsoft.com/office/officeart/2005/8/layout/pyramid2"/>
    <dgm:cxn modelId="{1615DFFD-BF45-4D34-B934-6E2F5E7B94F7}" type="presParOf" srcId="{DC960EAE-0C05-4F8D-AB2D-4FDC58736073}" destId="{9634C7AD-0B48-452A-AF46-9936D84BBAA6}" srcOrd="4" destOrd="0" presId="urn:microsoft.com/office/officeart/2005/8/layout/pyramid2"/>
    <dgm:cxn modelId="{D65CA6D4-697A-4F91-8478-1D6F6E1A5792}" type="presParOf" srcId="{DC960EAE-0C05-4F8D-AB2D-4FDC58736073}" destId="{1B948F9D-D711-4BB8-AD45-14B913FE397C}" srcOrd="5" destOrd="0" presId="urn:microsoft.com/office/officeart/2005/8/layout/pyramid2"/>
    <dgm:cxn modelId="{E72E1C84-C56C-453A-BABA-A7FE29CB9548}" type="presParOf" srcId="{DC960EAE-0C05-4F8D-AB2D-4FDC58736073}" destId="{31AD8B7F-4EEE-458D-B1B4-0310AB292CFC}" srcOrd="6" destOrd="0" presId="urn:microsoft.com/office/officeart/2005/8/layout/pyramid2"/>
    <dgm:cxn modelId="{0816D11A-E8CD-4CF3-A27E-697CFBF78F9C}" type="presParOf" srcId="{DC960EAE-0C05-4F8D-AB2D-4FDC58736073}" destId="{B6758224-A0E8-409C-B11C-6CEB59EC1F26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7093D2-A8D1-4740-AB05-F1DA5BCDAD7E}">
      <dsp:nvSpPr>
        <dsp:cNvPr id="0" name=""/>
        <dsp:cNvSpPr/>
      </dsp:nvSpPr>
      <dsp:spPr>
        <a:xfrm>
          <a:off x="864220" y="0"/>
          <a:ext cx="5421322" cy="5421322"/>
        </a:xfrm>
        <a:prstGeom prst="triangle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</dsp:sp>
    <dsp:sp modelId="{A9013174-AB52-4256-9AFD-618D96253896}">
      <dsp:nvSpPr>
        <dsp:cNvPr id="0" name=""/>
        <dsp:cNvSpPr/>
      </dsp:nvSpPr>
      <dsp:spPr>
        <a:xfrm rot="10800000" flipV="1">
          <a:off x="4359045" y="1467447"/>
          <a:ext cx="3028545" cy="68892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Работа в круге</a:t>
          </a:r>
        </a:p>
      </dsp:txBody>
      <dsp:txXfrm rot="-10800000">
        <a:off x="4392675" y="1501077"/>
        <a:ext cx="2961285" cy="621662"/>
      </dsp:txXfrm>
    </dsp:sp>
    <dsp:sp modelId="{ADDE9611-0188-4398-B663-6A52467B62AD}">
      <dsp:nvSpPr>
        <dsp:cNvPr id="0" name=""/>
        <dsp:cNvSpPr/>
      </dsp:nvSpPr>
      <dsp:spPr>
        <a:xfrm rot="10800000" flipV="1">
          <a:off x="4432412" y="2494638"/>
          <a:ext cx="3028545" cy="68892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Игры</a:t>
          </a:r>
        </a:p>
      </dsp:txBody>
      <dsp:txXfrm rot="-10800000">
        <a:off x="4466042" y="2528268"/>
        <a:ext cx="2961285" cy="621662"/>
      </dsp:txXfrm>
    </dsp:sp>
    <dsp:sp modelId="{9634C7AD-0B48-452A-AF46-9936D84BBAA6}">
      <dsp:nvSpPr>
        <dsp:cNvPr id="0" name=""/>
        <dsp:cNvSpPr/>
      </dsp:nvSpPr>
      <dsp:spPr>
        <a:xfrm rot="10800000" flipV="1">
          <a:off x="4432412" y="3448462"/>
          <a:ext cx="3028545" cy="68892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Ресурсный круг</a:t>
          </a:r>
        </a:p>
      </dsp:txBody>
      <dsp:txXfrm rot="-10800000">
        <a:off x="4466042" y="3482092"/>
        <a:ext cx="2961285" cy="621662"/>
      </dsp:txXfrm>
    </dsp:sp>
    <dsp:sp modelId="{31AD8B7F-4EEE-458D-B1B4-0310AB292CFC}">
      <dsp:nvSpPr>
        <dsp:cNvPr id="0" name=""/>
        <dsp:cNvSpPr/>
      </dsp:nvSpPr>
      <dsp:spPr>
        <a:xfrm rot="10800000" flipV="1">
          <a:off x="4432412" y="4475684"/>
          <a:ext cx="3028545" cy="68892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Практическая часть</a:t>
          </a:r>
        </a:p>
      </dsp:txBody>
      <dsp:txXfrm rot="-10800000">
        <a:off x="4466042" y="4509314"/>
        <a:ext cx="2961285" cy="621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D4D49-8234-4797-87EA-B877B301F70E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51F7-1D90-41BC-BA87-C056D9BE4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667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33265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r>
              <a:rPr lang="ru-RU" sz="1600" b="1" dirty="0">
                <a:solidFill>
                  <a:schemeClr val="tx1"/>
                </a:solidFill>
                <a:latin typeface="Comic Sans MS" pitchFamily="66" charset="0"/>
              </a:rPr>
              <a:t>Муниципальное дошкольное образовательное автономное учреждение центр развития ребенка – детский сад «Фантазия»</a:t>
            </a: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Тема «</a:t>
            </a:r>
            <a:r>
              <a:rPr lang="ru-RU" sz="3200" b="1" dirty="0" err="1">
                <a:solidFill>
                  <a:schemeClr val="tx1"/>
                </a:solidFill>
                <a:latin typeface="Comic Sans MS" pitchFamily="66" charset="0"/>
              </a:rPr>
              <a:t>Социокультурные</a:t>
            </a:r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 истоки»</a:t>
            </a:r>
          </a:p>
          <a:p>
            <a:pPr algn="ctr" fontAlgn="base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(реализация программы «Истоки»</a:t>
            </a:r>
          </a:p>
          <a:p>
            <a:pPr algn="ctr" fontAlgn="base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 в младших группах)</a:t>
            </a: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r>
              <a:rPr lang="ru-RU" sz="1600" b="1" dirty="0">
                <a:solidFill>
                  <a:schemeClr val="tx1"/>
                </a:solidFill>
                <a:latin typeface="Comic Sans MS" pitchFamily="66" charset="0"/>
              </a:rPr>
              <a:t>Подготовила:</a:t>
            </a:r>
          </a:p>
          <a:p>
            <a:pPr algn="r" fontAlgn="base"/>
            <a:r>
              <a:rPr lang="ru-RU" sz="1600" b="1" dirty="0">
                <a:solidFill>
                  <a:schemeClr val="tx1"/>
                </a:solidFill>
                <a:latin typeface="Comic Sans MS" pitchFamily="66" charset="0"/>
              </a:rPr>
              <a:t>Давлетмурзаева З.З.</a:t>
            </a: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Г.Пыть-Ях.2019-2020г</a:t>
            </a: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500034" y="500042"/>
          <a:ext cx="7715304" cy="5421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 rot="17795043">
            <a:off x="1428679" y="3092592"/>
            <a:ext cx="3663853" cy="722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omic Sans MS" pitchFamily="66" charset="0"/>
              </a:rPr>
              <a:t>Структура НОД по программе «Истоки»</a:t>
            </a:r>
          </a:p>
        </p:txBody>
      </p:sp>
    </p:spTree>
    <p:extLst>
      <p:ext uri="{BB962C8B-B14F-4D97-AF65-F5344CB8AC3E}">
        <p14:creationId xmlns:p14="http://schemas.microsoft.com/office/powerpoint/2010/main" val="985971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098" name="Picture 2" descr="F:\Планы\Истоки млдшие группы\фото истоки\IMG_20200204_091155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000240"/>
            <a:ext cx="2625347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F:\Планы\Истоки млдшие группы\фото истоки\IMG-253fbe64ec325e398244687022eec5fd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2824" y="2071678"/>
            <a:ext cx="4095778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928926" y="642918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omic Sans MS" pitchFamily="66" charset="0"/>
              </a:rPr>
              <a:t>Работа в круге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122" name="Picture 2" descr="F:\Планы\Истоки млдшие группы\фото истоки\20200220_1552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140010"/>
            <a:ext cx="3214710" cy="3074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357554" y="500042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latin typeface="Comic Sans MS" pitchFamily="66" charset="0"/>
            </a:endParaRPr>
          </a:p>
          <a:p>
            <a:pPr algn="ctr"/>
            <a:r>
              <a:rPr lang="ru-RU" sz="2800" dirty="0">
                <a:latin typeface="Comic Sans MS" pitchFamily="66" charset="0"/>
              </a:rPr>
              <a:t>Игра</a:t>
            </a:r>
          </a:p>
        </p:txBody>
      </p:sp>
      <p:pic>
        <p:nvPicPr>
          <p:cNvPr id="5123" name="Picture 3" descr="F:\Планы\Истоки млдшие группы\фото истоки\20191220_0957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73782" y="9876278"/>
            <a:ext cx="5157686" cy="3868265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03909" y="33290084"/>
            <a:ext cx="4557602" cy="617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214554"/>
            <a:ext cx="3905278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0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632482"/>
            <a:ext cx="3143271" cy="26841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714356"/>
            <a:ext cx="3524274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81"/>
          <a:stretch>
            <a:fillRect/>
          </a:stretch>
        </p:blipFill>
        <p:spPr bwMode="auto">
          <a:xfrm>
            <a:off x="857224" y="3500438"/>
            <a:ext cx="3448332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482578"/>
            <a:ext cx="3571900" cy="26789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" name="Picture 2" descr="C:\Users\Администратор\Desktop\Истоки млдшие группы\фото истоки\20191220_1000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714356"/>
            <a:ext cx="314327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Users\Администратор\Desktop\Истоки млдшие группы\фото истоки\20191220_0959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714356"/>
            <a:ext cx="314327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Администратор\Desktop\Истоки млдшие группы\фото истоки\20191225_1005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00438"/>
            <a:ext cx="3333773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Администратор\Desktop\Истоки млдшие группы\фото истоки\20191220_1003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814" y="3500438"/>
            <a:ext cx="3429024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" name="Picture 2" descr="C:\Users\Администратор\Desktop\Истоки млдшие группы\фото истоки\IMG-90aefc0a774b11d83995c5df4003424d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9462" y="1124744"/>
            <a:ext cx="6455070" cy="48413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201307" y="54868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omic Sans MS" pitchFamily="66" charset="0"/>
              </a:rPr>
              <a:t>Ресурсный круг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642918"/>
            <a:ext cx="3170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omic Sans MS" pitchFamily="66" charset="0"/>
              </a:rPr>
              <a:t>Практическая часть</a:t>
            </a:r>
          </a:p>
        </p:txBody>
      </p:sp>
      <p:pic>
        <p:nvPicPr>
          <p:cNvPr id="4098" name="Picture 2" descr="C:\Users\Администратор\Desktop\Истоки млдшие группы\фото истоки\IMG_20200204_0922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49" y="1071546"/>
            <a:ext cx="3238523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C:\Users\Администратор\Desktop\Истоки млдшие группы\фото истоки\IMG-1fc8d7e58c6724c95828b5396cb86684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071546"/>
            <a:ext cx="323852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C:\Users\Администратор\Desktop\Истоки млдшие группы\фото истоки\IMG-0c7dcbbb4d47d9112179a4a89eb4ecf2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3" y="3643314"/>
            <a:ext cx="3500462" cy="2625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2204864"/>
            <a:ext cx="7776864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Спасибо за внимание 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14414" y="1142984"/>
            <a:ext cx="7072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00034" y="285728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643042" y="428604"/>
            <a:ext cx="5976664" cy="5488662"/>
          </a:xfrm>
          <a:prstGeom prst="triangl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Группа 5"/>
          <p:cNvGrpSpPr/>
          <p:nvPr/>
        </p:nvGrpSpPr>
        <p:grpSpPr>
          <a:xfrm>
            <a:off x="4714876" y="1071546"/>
            <a:ext cx="3884831" cy="4249034"/>
            <a:chOff x="3512190" y="598250"/>
            <a:chExt cx="3884831" cy="424903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512190" y="598250"/>
              <a:ext cx="3884831" cy="4249034"/>
            </a:xfrm>
            <a:prstGeom prst="roundRect">
              <a:avLst/>
            </a:prstGeom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3701832" y="787892"/>
              <a:ext cx="3505547" cy="3869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dirty="0">
                  <a:latin typeface="Comic Sans MS" pitchFamily="66" charset="0"/>
                </a:rPr>
                <a:t>з</a:t>
              </a:r>
              <a:r>
                <a:rPr lang="ru-RU" sz="2300" kern="1200" dirty="0">
                  <a:latin typeface="Comic Sans MS" pitchFamily="66" charset="0"/>
                </a:rPr>
                <a:t>аложить формирование духовно-нравственной основы личности, а так же присоединить ребенка и его родителей к базовым духовным, нравственным и социокультурным ценностям России.</a:t>
              </a:r>
              <a:endParaRPr lang="ru-RU" sz="2300" b="1" kern="1200" dirty="0">
                <a:latin typeface="Comic Sans MS" pitchFamily="66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 rot="17913137">
            <a:off x="2993053" y="2668038"/>
            <a:ext cx="1855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Comic Sans MS" pitchFamily="66" charset="0"/>
              </a:rPr>
              <a:t>Цель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7819645">
            <a:off x="1334382" y="3376841"/>
            <a:ext cx="316835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357554" y="2500306"/>
            <a:ext cx="2556325" cy="1750799"/>
            <a:chOff x="2873673" y="2454968"/>
            <a:chExt cx="2556325" cy="1750799"/>
          </a:xfrm>
        </p:grpSpPr>
        <p:sp>
          <p:nvSpPr>
            <p:cNvPr id="8" name="Овал 7"/>
            <p:cNvSpPr/>
            <p:nvPr/>
          </p:nvSpPr>
          <p:spPr>
            <a:xfrm>
              <a:off x="2873673" y="2454968"/>
              <a:ext cx="2556325" cy="175079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Овал 4"/>
            <p:cNvSpPr/>
            <p:nvPr/>
          </p:nvSpPr>
          <p:spPr>
            <a:xfrm>
              <a:off x="3248038" y="2711366"/>
              <a:ext cx="1807595" cy="12380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Задачи духовно-нравственного развития и воспитания детей младшей группы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071802" y="571480"/>
            <a:ext cx="2896348" cy="1750799"/>
            <a:chOff x="2703661" y="4231"/>
            <a:chExt cx="2896348" cy="1750799"/>
          </a:xfrm>
        </p:grpSpPr>
        <p:sp>
          <p:nvSpPr>
            <p:cNvPr id="11" name="Овал 10"/>
            <p:cNvSpPr/>
            <p:nvPr/>
          </p:nvSpPr>
          <p:spPr>
            <a:xfrm>
              <a:off x="2703661" y="4231"/>
              <a:ext cx="2896348" cy="175079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Овал 4"/>
            <p:cNvSpPr/>
            <p:nvPr/>
          </p:nvSpPr>
          <p:spPr>
            <a:xfrm>
              <a:off x="3127822" y="260629"/>
              <a:ext cx="2048026" cy="12380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 восприятие </a:t>
              </a:r>
              <a:r>
                <a:rPr lang="ru-RU" sz="1300" b="1" kern="1200" dirty="0" err="1">
                  <a:solidFill>
                    <a:schemeClr val="tx1"/>
                  </a:solidFill>
                  <a:latin typeface="Comic Sans MS" pitchFamily="66" charset="0"/>
                </a:rPr>
                <a:t>социокультурных</a:t>
              </a: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 категорий </a:t>
              </a:r>
              <a:r>
                <a:rPr lang="ru-RU" sz="1300" b="1" i="1" kern="1200" dirty="0">
                  <a:solidFill>
                    <a:schemeClr val="tx1"/>
                  </a:solidFill>
                  <a:latin typeface="Comic Sans MS" pitchFamily="66" charset="0"/>
                </a:rPr>
                <a:t>Слово, Образ, Книга</a:t>
              </a:r>
              <a:endParaRPr lang="ru-RU" sz="1300" b="1" kern="12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000760" y="1785926"/>
            <a:ext cx="2540043" cy="1750799"/>
            <a:chOff x="5740876" y="1440159"/>
            <a:chExt cx="2540043" cy="1750799"/>
          </a:xfrm>
        </p:grpSpPr>
        <p:sp>
          <p:nvSpPr>
            <p:cNvPr id="14" name="Овал 13"/>
            <p:cNvSpPr/>
            <p:nvPr/>
          </p:nvSpPr>
          <p:spPr>
            <a:xfrm>
              <a:off x="5740876" y="1440159"/>
              <a:ext cx="2540043" cy="175079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-1000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-10000"/>
              </a:schemeClr>
            </a:effectRef>
            <a:fontRef idx="minor">
              <a:schemeClr val="lt1"/>
            </a:fontRef>
          </p:style>
        </p:sp>
        <p:sp>
          <p:nvSpPr>
            <p:cNvPr id="15" name="Овал 4"/>
            <p:cNvSpPr/>
            <p:nvPr/>
          </p:nvSpPr>
          <p:spPr>
            <a:xfrm>
              <a:off x="6098066" y="1868787"/>
              <a:ext cx="1796081" cy="12380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умение слушать друг дру­га, проявлять свое отношение к услышанному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286380" y="4000504"/>
            <a:ext cx="2785715" cy="1750799"/>
            <a:chOff x="5040561" y="4248469"/>
            <a:chExt cx="2785715" cy="1750799"/>
          </a:xfrm>
        </p:grpSpPr>
        <p:sp>
          <p:nvSpPr>
            <p:cNvPr id="17" name="Овал 16"/>
            <p:cNvSpPr/>
            <p:nvPr/>
          </p:nvSpPr>
          <p:spPr>
            <a:xfrm>
              <a:off x="5040561" y="4248469"/>
              <a:ext cx="2785715" cy="175079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-2000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lt1"/>
            </a:fontRef>
          </p:style>
        </p:sp>
        <p:sp>
          <p:nvSpPr>
            <p:cNvPr id="18" name="Овал 4"/>
            <p:cNvSpPr/>
            <p:nvPr/>
          </p:nvSpPr>
          <p:spPr>
            <a:xfrm>
              <a:off x="5448520" y="4504867"/>
              <a:ext cx="1969797" cy="12380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воспитание доброжелательного    отношения к окружающим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428728" y="4071942"/>
            <a:ext cx="2914136" cy="1750799"/>
            <a:chOff x="648072" y="4392489"/>
            <a:chExt cx="2914136" cy="1750799"/>
          </a:xfrm>
        </p:grpSpPr>
        <p:sp>
          <p:nvSpPr>
            <p:cNvPr id="20" name="Овал 19"/>
            <p:cNvSpPr/>
            <p:nvPr/>
          </p:nvSpPr>
          <p:spPr>
            <a:xfrm>
              <a:off x="648072" y="4392489"/>
              <a:ext cx="2914136" cy="175079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-3000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-30000"/>
              </a:schemeClr>
            </a:effectRef>
            <a:fontRef idx="minor">
              <a:schemeClr val="lt1"/>
            </a:fontRef>
          </p:style>
        </p:sp>
        <p:sp>
          <p:nvSpPr>
            <p:cNvPr id="21" name="Овал 4"/>
            <p:cNvSpPr/>
            <p:nvPr/>
          </p:nvSpPr>
          <p:spPr>
            <a:xfrm>
              <a:off x="1074838" y="4648887"/>
              <a:ext cx="2060604" cy="12380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воспитание доверия к взрослому,  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714348" y="1857364"/>
            <a:ext cx="2585546" cy="1750799"/>
            <a:chOff x="0" y="1368158"/>
            <a:chExt cx="2585546" cy="1750799"/>
          </a:xfrm>
        </p:grpSpPr>
        <p:sp>
          <p:nvSpPr>
            <p:cNvPr id="23" name="Овал 22"/>
            <p:cNvSpPr/>
            <p:nvPr/>
          </p:nvSpPr>
          <p:spPr>
            <a:xfrm>
              <a:off x="0" y="1368158"/>
              <a:ext cx="2585546" cy="175079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24" name="Овал 4"/>
            <p:cNvSpPr/>
            <p:nvPr/>
          </p:nvSpPr>
          <p:spPr>
            <a:xfrm>
              <a:off x="378645" y="1624556"/>
              <a:ext cx="1828256" cy="12380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развитие у детей способности видеть </a:t>
              </a:r>
              <a:r>
                <a:rPr lang="ru-RU" sz="1300" b="1" i="1" kern="1200" dirty="0">
                  <a:solidFill>
                    <a:schemeClr val="tx1"/>
                  </a:solidFill>
                  <a:latin typeface="Comic Sans MS" pitchFamily="66" charset="0"/>
                </a:rPr>
                <a:t>Образ, </a:t>
              </a: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слышать </a:t>
              </a:r>
              <a:r>
                <a:rPr lang="ru-RU" sz="1300" b="1" i="1" kern="1200" dirty="0">
                  <a:solidFill>
                    <a:schemeClr val="tx1"/>
                  </a:solidFill>
                  <a:latin typeface="Comic Sans MS" pitchFamily="66" charset="0"/>
                </a:rPr>
                <a:t>Слово, </a:t>
              </a:r>
              <a:r>
                <a:rPr lang="ru-RU" sz="1300" b="1" kern="1200" dirty="0">
                  <a:solidFill>
                    <a:schemeClr val="tx1"/>
                  </a:solidFill>
                  <a:latin typeface="Comic Sans MS" pitchFamily="66" charset="0"/>
                </a:rPr>
                <a:t>чувствовать окружающий мир  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286248" y="2285992"/>
            <a:ext cx="595271" cy="370966"/>
            <a:chOff x="3854199" y="1930015"/>
            <a:chExt cx="595271" cy="370966"/>
          </a:xfrm>
        </p:grpSpPr>
        <p:sp>
          <p:nvSpPr>
            <p:cNvPr id="27" name="Стрелка вправо 26"/>
            <p:cNvSpPr/>
            <p:nvPr/>
          </p:nvSpPr>
          <p:spPr>
            <a:xfrm rot="16200000">
              <a:off x="3966352" y="1817862"/>
              <a:ext cx="370966" cy="59527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Стрелка вправо 4"/>
            <p:cNvSpPr/>
            <p:nvPr/>
          </p:nvSpPr>
          <p:spPr>
            <a:xfrm rot="16200000">
              <a:off x="4021997" y="1992561"/>
              <a:ext cx="259676" cy="357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b="1" kern="120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 rot="5400000">
            <a:off x="5602855" y="2826773"/>
            <a:ext cx="595271" cy="370966"/>
            <a:chOff x="3854199" y="1930015"/>
            <a:chExt cx="595271" cy="370966"/>
          </a:xfrm>
        </p:grpSpPr>
        <p:sp>
          <p:nvSpPr>
            <p:cNvPr id="30" name="Стрелка вправо 29"/>
            <p:cNvSpPr/>
            <p:nvPr/>
          </p:nvSpPr>
          <p:spPr>
            <a:xfrm rot="16200000">
              <a:off x="3966352" y="1817862"/>
              <a:ext cx="370966" cy="59527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Стрелка вправо 4"/>
            <p:cNvSpPr/>
            <p:nvPr/>
          </p:nvSpPr>
          <p:spPr>
            <a:xfrm rot="16200000">
              <a:off x="4021997" y="1992561"/>
              <a:ext cx="259676" cy="357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b="1" kern="120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 rot="16200000">
            <a:off x="3031088" y="2898210"/>
            <a:ext cx="595271" cy="370966"/>
            <a:chOff x="3854199" y="1930015"/>
            <a:chExt cx="595271" cy="370966"/>
          </a:xfrm>
        </p:grpSpPr>
        <p:sp>
          <p:nvSpPr>
            <p:cNvPr id="33" name="Стрелка вправо 32"/>
            <p:cNvSpPr/>
            <p:nvPr/>
          </p:nvSpPr>
          <p:spPr>
            <a:xfrm rot="16200000">
              <a:off x="3966352" y="1817862"/>
              <a:ext cx="370966" cy="59527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трелка вправо 4"/>
            <p:cNvSpPr/>
            <p:nvPr/>
          </p:nvSpPr>
          <p:spPr>
            <a:xfrm rot="16200000">
              <a:off x="4021997" y="1992561"/>
              <a:ext cx="259676" cy="357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b="1" kern="120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 rot="8707526">
            <a:off x="5196106" y="3994498"/>
            <a:ext cx="595271" cy="370966"/>
            <a:chOff x="3854199" y="1930015"/>
            <a:chExt cx="595271" cy="370966"/>
          </a:xfrm>
        </p:grpSpPr>
        <p:sp>
          <p:nvSpPr>
            <p:cNvPr id="36" name="Стрелка вправо 35"/>
            <p:cNvSpPr/>
            <p:nvPr/>
          </p:nvSpPr>
          <p:spPr>
            <a:xfrm rot="16200000">
              <a:off x="3966352" y="1817862"/>
              <a:ext cx="370966" cy="59527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Стрелка вправо 4"/>
            <p:cNvSpPr/>
            <p:nvPr/>
          </p:nvSpPr>
          <p:spPr>
            <a:xfrm rot="16200000">
              <a:off x="4021997" y="1992561"/>
              <a:ext cx="259676" cy="357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b="1" kern="120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 rot="13524497">
            <a:off x="3543838" y="3942880"/>
            <a:ext cx="595271" cy="370966"/>
            <a:chOff x="3854199" y="1930015"/>
            <a:chExt cx="595271" cy="370966"/>
          </a:xfrm>
        </p:grpSpPr>
        <p:sp>
          <p:nvSpPr>
            <p:cNvPr id="39" name="Стрелка вправо 38"/>
            <p:cNvSpPr/>
            <p:nvPr/>
          </p:nvSpPr>
          <p:spPr>
            <a:xfrm rot="16200000">
              <a:off x="3966352" y="1817862"/>
              <a:ext cx="370966" cy="59527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Стрелка вправо 4"/>
            <p:cNvSpPr/>
            <p:nvPr/>
          </p:nvSpPr>
          <p:spPr>
            <a:xfrm rot="16200000">
              <a:off x="4021997" y="1992561"/>
              <a:ext cx="259676" cy="357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b="1" kern="120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428604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500042"/>
            <a:ext cx="4825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omic Sans MS" pitchFamily="66" charset="0"/>
              </a:rPr>
              <a:t>Методическая литература</a:t>
            </a:r>
          </a:p>
        </p:txBody>
      </p:sp>
      <p:pic>
        <p:nvPicPr>
          <p:cNvPr id="1026" name="Picture 2" descr="C:\Users\Администратор\Desktop\UFTP8028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285860"/>
            <a:ext cx="158637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Администратор\Desktop\XGKL786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643314"/>
            <a:ext cx="1752836" cy="250033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C:\Users\Администратор\Desktop\CDIP1262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1285860"/>
            <a:ext cx="1590687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Администратор\Desktop\IMG_E58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285860"/>
            <a:ext cx="1643074" cy="2344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Администратор\Desktop\VNHJ2071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929066"/>
            <a:ext cx="164530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57166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" name="Picture 2" descr="http://900igr.net/up/datas/151282/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285860"/>
            <a:ext cx="2340445" cy="3429024"/>
          </a:xfrm>
          <a:prstGeom prst="rect">
            <a:avLst/>
          </a:prstGeom>
          <a:noFill/>
        </p:spPr>
      </p:pic>
      <p:pic>
        <p:nvPicPr>
          <p:cNvPr id="4" name="Picture 2" descr="http://900igr.net/up/datas/151282/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2357430"/>
            <a:ext cx="2376264" cy="3528392"/>
          </a:xfrm>
          <a:prstGeom prst="rect">
            <a:avLst/>
          </a:prstGeom>
          <a:noFill/>
        </p:spPr>
      </p:pic>
      <p:pic>
        <p:nvPicPr>
          <p:cNvPr id="5" name="Picture 2" descr="http://900igr.net/up/datas/151282/0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428736"/>
            <a:ext cx="2304826" cy="342231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14546" y="571480"/>
            <a:ext cx="430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omic Sans MS" pitchFamily="66" charset="0"/>
              </a:rPr>
              <a:t>Художественная литература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392113"/>
            <a:ext cx="8308975" cy="607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Админ\Downloads\Ж3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560656"/>
            <a:ext cx="4104456" cy="563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288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844" y="260648"/>
            <a:ext cx="8308975" cy="607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Админ\Downloads\Ж3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2837" y="441829"/>
            <a:ext cx="4045387" cy="57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988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500042"/>
            <a:ext cx="8208912" cy="597666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r" fontAlgn="base"/>
            <a:endParaRPr lang="ru-RU" sz="1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base"/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075" name="Picture 3" descr="C:\Users\Администратор\Desktop\DIZO069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714488"/>
            <a:ext cx="2914654" cy="4139154"/>
          </a:xfrm>
          <a:prstGeom prst="rect">
            <a:avLst/>
          </a:prstGeom>
          <a:noFill/>
        </p:spPr>
      </p:pic>
      <p:pic>
        <p:nvPicPr>
          <p:cNvPr id="3076" name="Picture 4" descr="C:\Users\Администратор\Desktop\IMG_E58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677154"/>
            <a:ext cx="3071833" cy="41807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43174" y="714356"/>
            <a:ext cx="3829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omic Sans MS" pitchFamily="66" charset="0"/>
              </a:rPr>
              <a:t>Работа с родителями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392113"/>
            <a:ext cx="8308975" cy="607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700" y="762000"/>
            <a:ext cx="7340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8256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153</Words>
  <Application>Microsoft Office PowerPoint</Application>
  <PresentationFormat>Экран (4:3)</PresentationFormat>
  <Paragraphs>367</Paragraphs>
  <Slides>17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Enter Service</cp:lastModifiedBy>
  <cp:revision>50</cp:revision>
  <dcterms:created xsi:type="dcterms:W3CDTF">2019-12-07T04:24:03Z</dcterms:created>
  <dcterms:modified xsi:type="dcterms:W3CDTF">2023-04-12T05:42:11Z</dcterms:modified>
</cp:coreProperties>
</file>