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18"/>
  </p:notesMasterIdLst>
  <p:sldIdLst>
    <p:sldId id="357" r:id="rId3"/>
    <p:sldId id="335" r:id="rId4"/>
    <p:sldId id="359" r:id="rId5"/>
    <p:sldId id="370" r:id="rId6"/>
    <p:sldId id="360" r:id="rId7"/>
    <p:sldId id="361" r:id="rId8"/>
    <p:sldId id="362" r:id="rId9"/>
    <p:sldId id="363" r:id="rId10"/>
    <p:sldId id="365" r:id="rId11"/>
    <p:sldId id="364" r:id="rId12"/>
    <p:sldId id="367" r:id="rId13"/>
    <p:sldId id="366" r:id="rId14"/>
    <p:sldId id="368" r:id="rId15"/>
    <p:sldId id="369" r:id="rId16"/>
    <p:sldId id="33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1FF"/>
    <a:srgbClr val="B7ECFF"/>
    <a:srgbClr val="333399"/>
    <a:srgbClr val="7DDDFF"/>
    <a:srgbClr val="33CAFF"/>
    <a:srgbClr val="25C6FF"/>
    <a:srgbClr val="71DA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99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01C4-936A-4433-AB99-BF19998CFABE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A0982-C6A3-4AE0-86C1-C5D900831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50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29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73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47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24485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9812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411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58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115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031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27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171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0583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871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4/12/2023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06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701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2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7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36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7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83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0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77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2" name="Рисунок 11" descr="upolnomochennyj-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72437" y="0"/>
            <a:ext cx="3915577" cy="2632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Logo_new_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3925614" cy="2486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840_1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963589" y="0"/>
            <a:ext cx="4228411" cy="2459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972911"/>
            <a:ext cx="3815255" cy="2885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2662" y="3941973"/>
            <a:ext cx="3899338" cy="291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704" y="2601563"/>
            <a:ext cx="1431298" cy="119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 descr="130424.php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871748" y="3951069"/>
            <a:ext cx="4371325" cy="290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2459421" y="2885090"/>
            <a:ext cx="9317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Что объединяет данные иллюстрации?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057" y="362607"/>
            <a:ext cx="11603164" cy="594360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FFFF00"/>
                </a:solidFill>
                <a:latin typeface="Georgia" pitchFamily="18" charset="0"/>
              </a:rPr>
              <a:t>Тема урока:</a:t>
            </a:r>
          </a:p>
          <a:p>
            <a:pPr algn="ctr"/>
            <a:endParaRPr lang="ru-RU" sz="28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6600" b="1" i="1" dirty="0" smtClean="0">
                <a:solidFill>
                  <a:schemeClr val="bg1"/>
                </a:solidFill>
                <a:latin typeface="Georgia" pitchFamily="18" charset="0"/>
              </a:rPr>
              <a:t>«Способы защиты прав человека в РФ»</a:t>
            </a:r>
            <a:endParaRPr lang="ru-RU" sz="6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4fc46566100857cf47201517dcd5f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89186" y="252247"/>
            <a:ext cx="5281448" cy="1545021"/>
          </a:xfrm>
          <a:prstGeom prst="round2Diag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Татьяна </a:t>
            </a:r>
            <a:r>
              <a:rPr lang="ru-RU" sz="3600" b="1" i="1" dirty="0" err="1" smtClean="0">
                <a:solidFill>
                  <a:srgbClr val="FFFF00"/>
                </a:solidFill>
                <a:latin typeface="Georgia" pitchFamily="18" charset="0"/>
              </a:rPr>
              <a:t>Москалькова</a:t>
            </a:r>
            <a:endParaRPr lang="ru-RU" sz="36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939159"/>
            <a:ext cx="5533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уполномоченный по правам человека при Президенте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в РФ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t_1949257174_bod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4136" y="3247697"/>
            <a:ext cx="6385036" cy="3105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099738" y="945931"/>
            <a:ext cx="4887310" cy="3776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"/>
            <a:ext cx="12192000" cy="819806"/>
          </a:xfrm>
          <a:prstGeom prst="rect">
            <a:avLst/>
          </a:prstGeom>
          <a:solidFill>
            <a:srgbClr val="33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Уполномоченный по правам ребенка в РФ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62497" y="4871545"/>
            <a:ext cx="46192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Мария</a:t>
            </a:r>
            <a:r>
              <a:rPr lang="ru-RU" sz="2800" i="1" dirty="0" smtClean="0">
                <a:solidFill>
                  <a:srgbClr val="C00000"/>
                </a:solidFill>
                <a:latin typeface="Georgia" pitchFamily="18" charset="0"/>
              </a:rPr>
              <a:t> 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Львова-Белова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уполномоченная по правам ребенка в РФ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6483" y="1103586"/>
            <a:ext cx="6605751" cy="16711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Цель: 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обеспечение защиты прав ребенка и содействие восстановлению нарушенных прав ребенка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6843" y="3153103"/>
            <a:ext cx="6463862" cy="3358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Принимают граждан и помогают восстановить нарушенные права;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Проводить проверку органов исполнительной власти;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Направляют в органы государственной власти и местного самоуправления свои рекомендации по мерам обеспечения прав детей;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Правовое просвещение в области защиты прав ребенка.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lEN3yj1wYMY5n3X59xlRj4PFgjo5PIgEmCcE7NkRmLPX3Zb2GCEH3bxLsSBpB8OjmjBiRnIVslr5j0TtTXRJO8vTfJEbHiV2.jpg"/>
          <p:cNvPicPr>
            <a:picLocks noChangeAspect="1"/>
          </p:cNvPicPr>
          <p:nvPr/>
        </p:nvPicPr>
        <p:blipFill>
          <a:blip r:embed="rId2" cstate="screen">
            <a:lum bright="10000" contrast="-1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Georgia" pitchFamily="18" charset="0"/>
              </a:rPr>
              <a:t>Отдел опеки и попечительства</a:t>
            </a:r>
            <a:endParaRPr lang="ru-RU" sz="4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4952" y="1403131"/>
            <a:ext cx="5644055" cy="121394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Задача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: 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защита прав и интересов детей;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74674" y="1413640"/>
            <a:ext cx="5644058" cy="28588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Выявляют детей, оставшихся без попечения родителей и решают вопросы их дальнейшего устройства, содержания, воспитания и образования. 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9186" y="2995447"/>
            <a:ext cx="5675586" cy="17972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Могут передавать ребенка под опеку в приемную семью, учреждение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6482" y="5155325"/>
            <a:ext cx="5675586" cy="146619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Защищают имущественные права несовершеннолетних.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6716" y="4745421"/>
            <a:ext cx="5675586" cy="1765737"/>
          </a:xfrm>
          <a:prstGeom prst="rect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Дают согласие на заключение трудовых договоров с учащимися, достигшими возраста 14 лет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право 17"/>
          <p:cNvSpPr/>
          <p:nvPr/>
        </p:nvSpPr>
        <p:spPr>
          <a:xfrm rot="8819029">
            <a:off x="3595663" y="3718310"/>
            <a:ext cx="17134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58085" flipH="1">
            <a:off x="3513261" y="2650848"/>
            <a:ext cx="17260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699068">
            <a:off x="6643662" y="2588447"/>
            <a:ext cx="17134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12192000" cy="77251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Georgia" pitchFamily="18" charset="0"/>
              </a:rPr>
              <a:t>Отдел опеки и попечительства</a:t>
            </a:r>
            <a:endParaRPr lang="ru-RU" sz="4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4951" y="1056290"/>
            <a:ext cx="5502166" cy="1355834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Опека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устанавливается над детьми, не достигшими возраста 14 лет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42690" y="1008993"/>
            <a:ext cx="5402317" cy="1350580"/>
          </a:xfrm>
          <a:prstGeom prst="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Попечительство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устанавливается над детьми в возрасте от 14 до 18 лет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2246" y="4635061"/>
            <a:ext cx="3862556" cy="18130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Усыновление</a:t>
            </a:r>
            <a:r>
              <a:rPr lang="en-US" sz="2800" b="1" dirty="0" smtClean="0">
                <a:solidFill>
                  <a:srgbClr val="C00000"/>
                </a:solidFill>
                <a:latin typeface="Georgia" pitchFamily="18" charset="0"/>
              </a:rPr>
              <a:t>/</a:t>
            </a:r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удочерение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приоритетная форма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25160" y="5150069"/>
            <a:ext cx="3657600" cy="12454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Приемная семья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082453" y="4099034"/>
            <a:ext cx="3862556" cy="23122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Передача в специализированное учреждение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интернат, детский дом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014699">
            <a:off x="6553458" y="3752293"/>
            <a:ext cx="1584038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5030325" y="3923260"/>
            <a:ext cx="17134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30567" y="2711669"/>
            <a:ext cx="3720661" cy="1734206"/>
          </a:xfrm>
          <a:prstGeom prst="ellipse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Формы устройства детей, оставшихся без попечения родителей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9" name="Рисунок 18" descr="i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79421" y="2453676"/>
            <a:ext cx="1718441" cy="1553393"/>
          </a:xfrm>
          <a:prstGeom prst="rect">
            <a:avLst/>
          </a:prstGeom>
        </p:spPr>
      </p:pic>
      <p:pic>
        <p:nvPicPr>
          <p:cNvPr id="21" name="Рисунок 20" descr="602670995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9186" y="2475555"/>
            <a:ext cx="3048000" cy="203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226e6c425474d9b134cf168e2c7949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85490" y="3563008"/>
            <a:ext cx="6106510" cy="3294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as_20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2601311"/>
            <a:ext cx="6053958" cy="4256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ombudsman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38193" y="2590076"/>
            <a:ext cx="6153807" cy="1099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20519-1-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12192000" cy="2601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502" y="283778"/>
            <a:ext cx="3589284" cy="63219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47148" y="539646"/>
            <a:ext cx="7255239" cy="1289154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27620" y="2398426"/>
            <a:ext cx="8109678" cy="39124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Прочитать параграф 10</a:t>
            </a:r>
          </a:p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Выучить теорию в тетради.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Ответить устно на вопросы стр.33, № 1-5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53666" y="6610663"/>
            <a:ext cx="2538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latin typeface="Georgia" pitchFamily="18" charset="0"/>
              </a:rPr>
              <a:t>Назарова А.В. г. Норильск</a:t>
            </a:r>
            <a:endParaRPr lang="ru-RU" sz="1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3390" y="253281"/>
            <a:ext cx="6175949" cy="850305"/>
          </a:xfrm>
          <a:prstGeom prst="rect">
            <a:avLst/>
          </a:prstGeom>
          <a:solidFill>
            <a:srgbClr val="002060"/>
          </a:solidFill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 flipH="1">
            <a:off x="2823319" y="1597229"/>
            <a:ext cx="8843164" cy="1035612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1. Узнать функции уполномоченного по правам человека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2746815" y="2874923"/>
            <a:ext cx="8919665" cy="1066456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2. Познакомиться с работой органов опеки и попечительства</a:t>
            </a:r>
            <a:endParaRPr lang="ru-RU" sz="2800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2700295" y="4177862"/>
            <a:ext cx="8934656" cy="1072055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3.</a:t>
            </a:r>
            <a:r>
              <a:rPr lang="ru-RU" sz="2800" b="1" i="1" dirty="0" smtClean="0">
                <a:latin typeface="Georgia" pitchFamily="18" charset="0"/>
              </a:rPr>
              <a:t> Защита прав детей оставшихся без попечения родителей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15" name="Рисунок 14" descr="1618994643_15-phonoteka_org-p-fon-dlya-prezentatsii-zadachi-1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1213945"/>
            <a:ext cx="2743200" cy="5644055"/>
          </a:xfrm>
          <a:prstGeom prst="rect">
            <a:avLst/>
          </a:prstGeom>
        </p:spPr>
      </p:pic>
      <p:sp>
        <p:nvSpPr>
          <p:cNvPr id="17" name="Пятиугольник 16"/>
          <p:cNvSpPr/>
          <p:nvPr/>
        </p:nvSpPr>
        <p:spPr>
          <a:xfrm flipH="1">
            <a:off x="2773091" y="5534040"/>
            <a:ext cx="8919665" cy="1066456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4. 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Познакомиться с экономическими правами и способами их защиты</a:t>
            </a:r>
            <a:endParaRPr lang="ru-RU" sz="2800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fg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477695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5202621" y="236482"/>
            <a:ext cx="6779172" cy="6369269"/>
          </a:xfrm>
          <a:prstGeom prst="snip2Diag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rgbClr val="002060"/>
                </a:solidFill>
                <a:latin typeface="Georgia" pitchFamily="18" charset="0"/>
              </a:rPr>
              <a:t>Статья 2</a:t>
            </a:r>
          </a:p>
          <a:p>
            <a:pPr algn="r"/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latin typeface="Georgia" pitchFamily="18" charset="0"/>
              </a:rPr>
              <a:t>Человек, его права и свободы являются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высшей ценностью</a:t>
            </a:r>
            <a:r>
              <a:rPr lang="ru-RU" sz="3200" b="1" i="1" dirty="0" smtClean="0">
                <a:latin typeface="Georgia" pitchFamily="18" charset="0"/>
              </a:rPr>
              <a:t>. </a:t>
            </a:r>
          </a:p>
          <a:p>
            <a:pPr algn="ctr"/>
            <a:endParaRPr lang="ru-RU" sz="3200" b="1" i="1" dirty="0" smtClean="0"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latin typeface="Georgia" pitchFamily="18" charset="0"/>
              </a:rPr>
              <a:t>Признание, соблюдение и защита прав и свобод человека и гражданина -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обязанность государства.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Уполномоченный по правам человека в РФ</a:t>
            </a:r>
            <a:endParaRPr lang="ru-RU" sz="36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prei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98179"/>
            <a:ext cx="3610303" cy="56598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8772" y="1623849"/>
            <a:ext cx="8292661" cy="115088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Назначается …..сроком на 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….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лет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4538" y="2995447"/>
            <a:ext cx="8303171" cy="1986455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На должность Уполномоченного назначается лицо, являющееся ….., не моложе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….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, имеющее познания в области прав и свобод человека и гражданина…их защиты.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94538" y="5171089"/>
            <a:ext cx="8271641" cy="1413641"/>
          </a:xfrm>
          <a:prstGeom prst="rect">
            <a:avLst/>
          </a:prstGeom>
          <a:solidFill>
            <a:srgbClr val="7DDD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……. и …..каким-либо государственным органам и должностным лицам</a:t>
            </a:r>
          </a:p>
          <a:p>
            <a:pPr algn="ctr"/>
            <a:endParaRPr lang="ru-RU" sz="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Уполномоченный по правам человека в РФ</a:t>
            </a:r>
            <a:endParaRPr lang="ru-RU" sz="36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preim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198179"/>
            <a:ext cx="3610303" cy="56598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8772" y="1623849"/>
            <a:ext cx="8292661" cy="115088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Назначается Государственной Думой РФ сроком на 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5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лет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4538" y="2995447"/>
            <a:ext cx="8303171" cy="1986455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На должность Уполномоченного назначается лицо, являющееся 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Гражданином РФ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, не моложе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35 лет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, имеющее познания в области прав и свобод человека и гражданина,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опыт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 их защиты.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94538" y="5171089"/>
            <a:ext cx="8271641" cy="1413641"/>
          </a:xfrm>
          <a:prstGeom prst="rect">
            <a:avLst/>
          </a:prstGeom>
          <a:solidFill>
            <a:srgbClr val="7DDD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Независим и неподотчётен каким-либо государственным органам и должностным лицам</a:t>
            </a:r>
          </a:p>
          <a:p>
            <a:pPr algn="ctr"/>
            <a:endParaRPr lang="ru-RU" sz="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positphotos_62669485-stock-photo-fun-businessman-with-question-mark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43144" y="4556235"/>
            <a:ext cx="5948856" cy="23017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372" y="1466194"/>
            <a:ext cx="11319641" cy="315310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eorgia" pitchFamily="18" charset="0"/>
              </a:rPr>
              <a:t>Стр.30 </a:t>
            </a:r>
          </a:p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- прочитать и выписать, что входит в</a:t>
            </a: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 обязанности</a:t>
            </a:r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уполномоченного по правам человека в РФ, </a:t>
            </a:r>
          </a:p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- какие вопросы разбирает?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Logo_new_1.jpg"/>
          <p:cNvPicPr>
            <a:picLocks noChangeAspect="1"/>
          </p:cNvPicPr>
          <p:nvPr/>
        </p:nvPicPr>
        <p:blipFill>
          <a:blip r:embed="rId2" cstate="screen"/>
          <a:srcRect l="9719" r="9844" b="9339"/>
          <a:stretch>
            <a:fillRect/>
          </a:stretch>
        </p:blipFill>
        <p:spPr>
          <a:xfrm>
            <a:off x="0" y="709449"/>
            <a:ext cx="12192000" cy="614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РФ: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185" y="1371599"/>
            <a:ext cx="11666484" cy="14819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1. Рассматривает жалобы и обращения о нарушениях прав и свобод человека и гражданина.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9696" y="3074277"/>
            <a:ext cx="11624442" cy="148195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2. Принимает меры по восстановлению нарушенных прав человека и гражданина. 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3269" y="4729655"/>
            <a:ext cx="11598166" cy="19391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3. Инициирует расследование случаев массового нарушения прав и свобод человека и гражданина, обращения в суды для защиты прав граждан.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Logo_new_1.jpg"/>
          <p:cNvPicPr>
            <a:picLocks noChangeAspect="1"/>
          </p:cNvPicPr>
          <p:nvPr/>
        </p:nvPicPr>
        <p:blipFill>
          <a:blip r:embed="rId2" cstate="screen"/>
          <a:srcRect l="9719" r="9844" b="9339"/>
          <a:stretch>
            <a:fillRect/>
          </a:stretch>
        </p:blipFill>
        <p:spPr>
          <a:xfrm>
            <a:off x="0" y="709449"/>
            <a:ext cx="12192000" cy="614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РФ: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5309" y="1355833"/>
            <a:ext cx="11382705" cy="1497725"/>
          </a:xfrm>
          <a:prstGeom prst="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4. Сотрудничает с Государственной Думой для совершенствования законодательства страны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033" y="3090042"/>
            <a:ext cx="11393215" cy="1718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5. Занимается правовым просвещением граждан по вопросам прав и свобод  человека и способов их защиты.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1076" y="5044965"/>
            <a:ext cx="11366938" cy="1513490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6. Выступает с докладами по проблемам защиты прав и свобод. 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272345" y="4367048"/>
            <a:ext cx="919655" cy="24909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Logo_new_1.jpg"/>
          <p:cNvPicPr>
            <a:picLocks noChangeAspect="1"/>
          </p:cNvPicPr>
          <p:nvPr/>
        </p:nvPicPr>
        <p:blipFill>
          <a:blip r:embed="rId2" cstate="screen"/>
          <a:srcRect l="9719" r="9844" b="9339"/>
          <a:stretch>
            <a:fillRect/>
          </a:stretch>
        </p:blipFill>
        <p:spPr>
          <a:xfrm>
            <a:off x="0" y="709449"/>
            <a:ext cx="12192000" cy="614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РФ: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5309" y="1355833"/>
            <a:ext cx="11382705" cy="1497725"/>
          </a:xfrm>
          <a:prstGeom prst="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7. Сотрудничает со СМИ, правозащитными организациями; 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033" y="3090042"/>
            <a:ext cx="11393215" cy="1718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8. Вправе беспрепятственно посещать органы власти и местного самоуправления, предприятия, учреждения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1076" y="5044965"/>
            <a:ext cx="11366938" cy="1513490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9. Проводить проверки деятельности государственных органов, органов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местного самоуправления и должностных лиц;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272345" y="4367048"/>
            <a:ext cx="919655" cy="24909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7556</TotalTime>
  <Words>593</Words>
  <Application>Microsoft Office PowerPoint</Application>
  <PresentationFormat>Произвольный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Базис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готовности в уроку:</dc:title>
  <dc:creator>User</dc:creator>
  <cp:lastModifiedBy>алена</cp:lastModifiedBy>
  <cp:revision>240</cp:revision>
  <dcterms:created xsi:type="dcterms:W3CDTF">2017-09-19T16:47:17Z</dcterms:created>
  <dcterms:modified xsi:type="dcterms:W3CDTF">2023-04-12T17:23:47Z</dcterms:modified>
</cp:coreProperties>
</file>