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70" r:id="rId3"/>
    <p:sldId id="256" r:id="rId4"/>
    <p:sldId id="260" r:id="rId5"/>
    <p:sldId id="258" r:id="rId6"/>
    <p:sldId id="263" r:id="rId7"/>
    <p:sldId id="264" r:id="rId8"/>
    <p:sldId id="265" r:id="rId9"/>
    <p:sldId id="266" r:id="rId10"/>
    <p:sldId id="267" r:id="rId11"/>
    <p:sldId id="274" r:id="rId12"/>
    <p:sldId id="271" r:id="rId13"/>
    <p:sldId id="272" r:id="rId14"/>
    <p:sldId id="275" r:id="rId15"/>
    <p:sldId id="276" r:id="rId16"/>
    <p:sldId id="273" r:id="rId17"/>
    <p:sldId id="277" r:id="rId18"/>
    <p:sldId id="278" r:id="rId19"/>
    <p:sldId id="27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5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F502-B4E7-4048-A43B-B930C075AA8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52E20-C1D7-40E6-90DA-4BD2E16C6A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F502-B4E7-4048-A43B-B930C075AA8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52E20-C1D7-40E6-90DA-4BD2E16C6A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F502-B4E7-4048-A43B-B930C075AA8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52E20-C1D7-40E6-90DA-4BD2E16C6A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F502-B4E7-4048-A43B-B930C075AA8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52E20-C1D7-40E6-90DA-4BD2E16C6A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F502-B4E7-4048-A43B-B930C075AA8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52E20-C1D7-40E6-90DA-4BD2E16C6A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F502-B4E7-4048-A43B-B930C075AA8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52E20-C1D7-40E6-90DA-4BD2E16C6A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F502-B4E7-4048-A43B-B930C075AA8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52E20-C1D7-40E6-90DA-4BD2E16C6A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F502-B4E7-4048-A43B-B930C075AA8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52E20-C1D7-40E6-90DA-4BD2E16C6A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F502-B4E7-4048-A43B-B930C075AA8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52E20-C1D7-40E6-90DA-4BD2E16C6A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F502-B4E7-4048-A43B-B930C075AA8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52E20-C1D7-40E6-90DA-4BD2E16C6A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F502-B4E7-4048-A43B-B930C075AA8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52E20-C1D7-40E6-90DA-4BD2E16C6A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DF502-B4E7-4048-A43B-B930C075AA8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52E20-C1D7-40E6-90DA-4BD2E16C6A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terve.su/wp-content/uploads/2018/08/83-vybor-professii-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25385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4869160"/>
            <a:ext cx="9144000" cy="1988840"/>
          </a:xfrm>
          <a:prstGeom prst="rect">
            <a:avLst/>
          </a:prstGeom>
          <a:solidFill>
            <a:schemeClr val="accent4">
              <a:lumMod val="50000"/>
              <a:alpha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bg1"/>
                </a:solidFill>
                <a:latin typeface="Georgia" pitchFamily="18" charset="0"/>
              </a:rPr>
              <a:t>« Право на труд и трудовые отношения в РФ» </a:t>
            </a:r>
            <a:endParaRPr lang="ru-RU" sz="4000" dirty="0"/>
          </a:p>
        </p:txBody>
      </p:sp>
      <p:sp>
        <p:nvSpPr>
          <p:cNvPr id="4" name="TextBox 5"/>
          <p:cNvSpPr txBox="1"/>
          <p:nvPr/>
        </p:nvSpPr>
        <p:spPr>
          <a:xfrm>
            <a:off x="6012160" y="6581002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b="1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95936" y="1124744"/>
            <a:ext cx="4896544" cy="187220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altLang="ru-RU" sz="2400" b="1" i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/>
            <a:r>
              <a:rPr lang="ru-RU" altLang="ru-RU" sz="2800" b="1" i="1" dirty="0" smtClean="0">
                <a:solidFill>
                  <a:srgbClr val="FFFF00"/>
                </a:solidFill>
                <a:latin typeface="Georgia" pitchFamily="18" charset="0"/>
              </a:rPr>
              <a:t>Цель:  </a:t>
            </a:r>
          </a:p>
          <a:p>
            <a:pPr algn="ctr"/>
            <a:r>
              <a:rPr lang="ru-RU" altLang="ru-RU" sz="2400" b="1" i="1" dirty="0" smtClean="0">
                <a:solidFill>
                  <a:schemeClr val="bg1"/>
                </a:solidFill>
                <a:latin typeface="Georgia" pitchFamily="18" charset="0"/>
              </a:rPr>
              <a:t>проверка его соответствия поручаемой работе.</a:t>
            </a:r>
          </a:p>
          <a:p>
            <a:endParaRPr lang="ru-RU" sz="2000" b="1" dirty="0">
              <a:latin typeface="Georgia" pitchFamily="18" charset="0"/>
            </a:endParaRPr>
          </a:p>
        </p:txBody>
      </p:sp>
      <p:pic>
        <p:nvPicPr>
          <p:cNvPr id="25604" name="Picture 4" descr="https://catherineasquithgallery.com/uploads/posts/2021-03/1614598474_8-p-vremya-na-belom-fone-8.pn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954617"/>
            <a:ext cx="3779912" cy="4903383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Испытательный срок работника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95936" y="3284984"/>
            <a:ext cx="4896544" cy="32403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altLang="ru-RU" sz="2400" b="1" i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/>
            <a:endParaRPr lang="ru-RU" altLang="ru-RU" sz="28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endParaRPr lang="ru-RU" altLang="ru-RU" sz="2800" b="1" i="1" dirty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r>
              <a:rPr lang="ru-RU" alt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Рядовой работник- </a:t>
            </a:r>
            <a:r>
              <a:rPr lang="ru-RU" alt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до трёх месяцев;</a:t>
            </a:r>
          </a:p>
          <a:p>
            <a:pPr algn="ctr"/>
            <a:r>
              <a:rPr lang="ru-RU" alt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Руководитель - </a:t>
            </a:r>
            <a:r>
              <a:rPr lang="ru-RU" alt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до шести месяцев;</a:t>
            </a:r>
          </a:p>
          <a:p>
            <a:pPr algn="ctr"/>
            <a:r>
              <a:rPr lang="ru-RU" alt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Несовершеннолетние –</a:t>
            </a:r>
            <a:r>
              <a:rPr lang="ru-RU" alt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 запрещено.</a:t>
            </a:r>
            <a:endParaRPr lang="ru-RU" altLang="ru-RU" sz="28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endParaRPr lang="ru-RU" altLang="ru-RU" sz="2800" b="1" i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ctr"/>
            <a:r>
              <a:rPr lang="ru-RU" alt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endParaRPr lang="ru-RU" altLang="ru-RU" sz="24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endParaRPr lang="ru-RU" sz="2000" b="1" dirty="0">
              <a:latin typeface="Georgia" pitchFamily="18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6012160" y="6581002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b="1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terve.su/wp-content/uploads/2018/08/83-vybor-professii-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25385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4869160"/>
            <a:ext cx="9144000" cy="1988840"/>
          </a:xfrm>
          <a:prstGeom prst="rect">
            <a:avLst/>
          </a:prstGeom>
          <a:solidFill>
            <a:schemeClr val="accent4">
              <a:lumMod val="50000"/>
              <a:alpha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bg1"/>
                </a:solidFill>
                <a:latin typeface="Georgia" pitchFamily="18" charset="0"/>
              </a:rPr>
              <a:t>« Права и обязанности работника и работодателя» </a:t>
            </a:r>
            <a:endParaRPr lang="ru-RU" sz="4000" dirty="0"/>
          </a:p>
        </p:txBody>
      </p:sp>
      <p:sp>
        <p:nvSpPr>
          <p:cNvPr id="4" name="TextBox 5"/>
          <p:cNvSpPr txBox="1"/>
          <p:nvPr/>
        </p:nvSpPr>
        <p:spPr>
          <a:xfrm>
            <a:off x="6012160" y="6581002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b="1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4737888_kommercheskoe_predozheniepng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7429488" y="4311369"/>
            <a:ext cx="1714512" cy="2546631"/>
          </a:xfrm>
          <a:prstGeom prst="rect">
            <a:avLst/>
          </a:prstGeom>
        </p:spPr>
      </p:pic>
      <p:pic>
        <p:nvPicPr>
          <p:cNvPr id="11" name="Рисунок 10" descr="1614558417_73-p-chelovechki-na-belom-fone-7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4357694"/>
            <a:ext cx="2500306" cy="250030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643174" y="1142984"/>
            <a:ext cx="3429024" cy="71438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ПРАВА: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2071670" y="928670"/>
            <a:ext cx="357190" cy="142876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85728"/>
            <a:ext cx="3429024" cy="71438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РАБОТОДАТЕЛЯ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6215074" y="928670"/>
            <a:ext cx="357190" cy="1428760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00628" y="285728"/>
            <a:ext cx="3429024" cy="7143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РАБОТНИКА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2428868"/>
            <a:ext cx="3429024" cy="192882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r>
              <a:rPr lang="ru-RU" sz="2000" b="1" dirty="0" smtClean="0">
                <a:latin typeface="Georgia" pitchFamily="18" charset="0"/>
              </a:rPr>
              <a:t>1…………</a:t>
            </a:r>
          </a:p>
          <a:p>
            <a:r>
              <a:rPr lang="ru-RU" sz="2000" b="1" dirty="0" smtClean="0">
                <a:latin typeface="Georgia" pitchFamily="18" charset="0"/>
              </a:rPr>
              <a:t>2…………</a:t>
            </a:r>
          </a:p>
          <a:p>
            <a:r>
              <a:rPr lang="ru-RU" sz="2000" b="1" dirty="0" smtClean="0">
                <a:latin typeface="Georgia" pitchFamily="18" charset="0"/>
              </a:rPr>
              <a:t>3…………</a:t>
            </a:r>
          </a:p>
          <a:p>
            <a:r>
              <a:rPr lang="ru-RU" sz="2000" b="1" dirty="0" smtClean="0">
                <a:latin typeface="Georgia" pitchFamily="18" charset="0"/>
              </a:rPr>
              <a:t>4. И т.д.</a:t>
            </a: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628" y="2428868"/>
            <a:ext cx="3429024" cy="192882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r>
              <a:rPr lang="ru-RU" sz="2000" b="1" dirty="0" smtClean="0">
                <a:latin typeface="Georgia" pitchFamily="18" charset="0"/>
              </a:rPr>
              <a:t>1…………</a:t>
            </a:r>
          </a:p>
          <a:p>
            <a:r>
              <a:rPr lang="ru-RU" sz="2000" b="1" dirty="0" smtClean="0">
                <a:latin typeface="Georgia" pitchFamily="18" charset="0"/>
              </a:rPr>
              <a:t>2…………</a:t>
            </a:r>
          </a:p>
          <a:p>
            <a:r>
              <a:rPr lang="ru-RU" sz="2000" b="1" dirty="0" smtClean="0">
                <a:latin typeface="Georgia" pitchFamily="18" charset="0"/>
              </a:rPr>
              <a:t>3…………</a:t>
            </a:r>
          </a:p>
          <a:p>
            <a:r>
              <a:rPr lang="ru-RU" sz="2000" b="1" dirty="0" smtClean="0">
                <a:latin typeface="Georgia" pitchFamily="18" charset="0"/>
              </a:rPr>
              <a:t>4. И т.д</a:t>
            </a:r>
            <a:r>
              <a:rPr lang="ru-RU" b="1" dirty="0" smtClean="0">
                <a:latin typeface="Georgia" pitchFamily="18" charset="0"/>
              </a:rPr>
              <a:t>.</a:t>
            </a: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6012160" y="6581002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b="1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b="1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1646269962_32-kartinkin-net-p-kartinki-lyudei-dlya-prezentatsii-3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4052481"/>
            <a:ext cx="1928794" cy="280551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643174" y="1142984"/>
            <a:ext cx="3429024" cy="71438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ОБЯЗАННОСТИ: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2071670" y="928670"/>
            <a:ext cx="357190" cy="142876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85728"/>
            <a:ext cx="3429024" cy="71438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РАБОТОДАТЕЛЯ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6215074" y="928670"/>
            <a:ext cx="357190" cy="1428760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00628" y="285728"/>
            <a:ext cx="3429024" cy="7143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РАБОТНИКА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2428868"/>
            <a:ext cx="3429024" cy="171451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r>
              <a:rPr lang="ru-RU" sz="2000" b="1" dirty="0" smtClean="0">
                <a:latin typeface="Georgia" pitchFamily="18" charset="0"/>
              </a:rPr>
              <a:t>1…………</a:t>
            </a:r>
          </a:p>
          <a:p>
            <a:r>
              <a:rPr lang="ru-RU" sz="2000" b="1" dirty="0" smtClean="0">
                <a:latin typeface="Georgia" pitchFamily="18" charset="0"/>
              </a:rPr>
              <a:t>2…………</a:t>
            </a:r>
          </a:p>
          <a:p>
            <a:r>
              <a:rPr lang="ru-RU" sz="2000" b="1" dirty="0" smtClean="0">
                <a:latin typeface="Georgia" pitchFamily="18" charset="0"/>
              </a:rPr>
              <a:t>3…………</a:t>
            </a:r>
          </a:p>
          <a:p>
            <a:r>
              <a:rPr lang="ru-RU" sz="2000" b="1" dirty="0" smtClean="0">
                <a:latin typeface="Georgia" pitchFamily="18" charset="0"/>
              </a:rPr>
              <a:t>4. И т.д.</a:t>
            </a: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628" y="2428868"/>
            <a:ext cx="3429024" cy="171451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r>
              <a:rPr lang="ru-RU" sz="2000" b="1" dirty="0" smtClean="0">
                <a:latin typeface="Georgia" pitchFamily="18" charset="0"/>
              </a:rPr>
              <a:t>1…………</a:t>
            </a:r>
          </a:p>
          <a:p>
            <a:r>
              <a:rPr lang="ru-RU" sz="2000" b="1" dirty="0" smtClean="0">
                <a:latin typeface="Georgia" pitchFamily="18" charset="0"/>
              </a:rPr>
              <a:t>2…………</a:t>
            </a:r>
          </a:p>
          <a:p>
            <a:r>
              <a:rPr lang="ru-RU" sz="2000" b="1" dirty="0" smtClean="0">
                <a:latin typeface="Georgia" pitchFamily="18" charset="0"/>
              </a:rPr>
              <a:t>3…………</a:t>
            </a:r>
          </a:p>
          <a:p>
            <a:r>
              <a:rPr lang="ru-RU" sz="2000" b="1" dirty="0" smtClean="0">
                <a:latin typeface="Georgia" pitchFamily="18" charset="0"/>
              </a:rPr>
              <a:t>4. И т.д</a:t>
            </a:r>
            <a:r>
              <a:rPr lang="ru-RU" b="1" dirty="0" smtClean="0">
                <a:latin typeface="Georgia" pitchFamily="18" charset="0"/>
              </a:rPr>
              <a:t>.</a:t>
            </a: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</p:txBody>
      </p:sp>
      <p:pic>
        <p:nvPicPr>
          <p:cNvPr id="12" name="Рисунок 11" descr="i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flipH="1">
            <a:off x="4714876" y="4714884"/>
            <a:ext cx="4429124" cy="2143116"/>
          </a:xfrm>
          <a:prstGeom prst="rect">
            <a:avLst/>
          </a:prstGeom>
        </p:spPr>
      </p:pic>
      <p:sp>
        <p:nvSpPr>
          <p:cNvPr id="13" name="TextBox 5"/>
          <p:cNvSpPr txBox="1"/>
          <p:nvPr/>
        </p:nvSpPr>
        <p:spPr>
          <a:xfrm>
            <a:off x="6012160" y="6581002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b="1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b="1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980728"/>
            <a:ext cx="4211960" cy="56166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buAutoNum type="arabicPeriod"/>
            </a:pPr>
            <a:r>
              <a:rPr lang="ru-RU" sz="2000" b="1" dirty="0" smtClean="0">
                <a:latin typeface="Georgia" pitchFamily="18" charset="0"/>
              </a:rPr>
              <a:t>Поощрять работников за добросовестный, эффективный труд;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latin typeface="Georgia" pitchFamily="18" charset="0"/>
              </a:rPr>
              <a:t>Требовать от работников соблюдения трудовой дисциплины и качественного исполнения ими трудовых обязанностей и бережного отношения к своему имуществу;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latin typeface="Georgia" pitchFamily="18" charset="0"/>
              </a:rPr>
              <a:t>Привлекать работников к дисциплинарной и материальной ответственности в установленном законом порядке.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99992" y="980728"/>
            <a:ext cx="4644008" cy="56166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buAutoNum type="arabicPeriod"/>
            </a:pPr>
            <a:r>
              <a:rPr lang="ru-RU" sz="1900" b="1" dirty="0" smtClean="0">
                <a:latin typeface="Georgia" pitchFamily="18" charset="0"/>
              </a:rPr>
              <a:t>Добросовестно исполнять свои трудовые обязанности;</a:t>
            </a:r>
          </a:p>
          <a:p>
            <a:pPr marL="457200" indent="-457200">
              <a:buAutoNum type="arabicPeriod"/>
            </a:pPr>
            <a:r>
              <a:rPr lang="ru-RU" sz="1900" b="1" dirty="0" smtClean="0">
                <a:latin typeface="Georgia" pitchFamily="18" charset="0"/>
              </a:rPr>
              <a:t>Соблюдать правила внутреннего распорядка и трудовую дисциплину;</a:t>
            </a:r>
          </a:p>
          <a:p>
            <a:pPr marL="457200" indent="-457200">
              <a:buAutoNum type="arabicPeriod"/>
            </a:pPr>
            <a:r>
              <a:rPr lang="ru-RU" sz="1900" b="1" dirty="0" smtClean="0">
                <a:latin typeface="Georgia" pitchFamily="18" charset="0"/>
              </a:rPr>
              <a:t>Выполнять установленные нормы труда;</a:t>
            </a:r>
          </a:p>
          <a:p>
            <a:pPr marL="457200" indent="-457200">
              <a:buAutoNum type="arabicPeriod"/>
            </a:pPr>
            <a:r>
              <a:rPr lang="ru-RU" sz="1900" b="1" dirty="0" smtClean="0">
                <a:latin typeface="Georgia" pitchFamily="18" charset="0"/>
              </a:rPr>
              <a:t>Соблюдать требования по охране труда и обеспечению безопасности труда;</a:t>
            </a:r>
          </a:p>
          <a:p>
            <a:pPr marL="457200" indent="-457200">
              <a:buAutoNum type="arabicPeriod"/>
            </a:pPr>
            <a:r>
              <a:rPr lang="ru-RU" sz="1900" b="1" dirty="0" smtClean="0">
                <a:latin typeface="Georgia" pitchFamily="18" charset="0"/>
              </a:rPr>
              <a:t> бережно относится к имуществу работодателя и других работников;</a:t>
            </a:r>
          </a:p>
          <a:p>
            <a:pPr marL="457200" indent="-457200">
              <a:buAutoNum type="arabicPeriod"/>
            </a:pPr>
            <a:r>
              <a:rPr lang="ru-RU" sz="1900" b="1" dirty="0" smtClean="0">
                <a:latin typeface="Georgia" pitchFamily="18" charset="0"/>
              </a:rPr>
              <a:t>Незамедлительно сообщать работодателю о возникновении ситуации, представляющей угрозу жизни и здоровью людей, сохранности имущества</a:t>
            </a:r>
            <a:r>
              <a:rPr lang="ru-RU" b="1" dirty="0" smtClean="0">
                <a:latin typeface="Georgia" pitchFamily="18" charset="0"/>
              </a:rPr>
              <a:t>.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8554826" y="620688"/>
            <a:ext cx="589174" cy="628122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499992" y="0"/>
            <a:ext cx="4644008" cy="71438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ОБЯЗАННОСТИ РАБОТНИКА: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179512" y="620688"/>
            <a:ext cx="589174" cy="628122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4211960" cy="71438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ПРАВА РАБОТОДАТЕЛЯ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6012160" y="6581002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b="1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b="1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980728"/>
            <a:ext cx="4067944" cy="587727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buAutoNum type="arabicPeriod"/>
            </a:pPr>
            <a:r>
              <a:rPr lang="ru-RU" b="1" dirty="0" smtClean="0">
                <a:latin typeface="Georgia" pitchFamily="18" charset="0"/>
              </a:rPr>
              <a:t>Предоставление сотруднику работы, обусловленной трудовым договором;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latin typeface="Georgia" pitchFamily="18" charset="0"/>
              </a:rPr>
              <a:t>Обеспечение безопасности и условий труда, соответствующих государственным требованиям охраны труда;</a:t>
            </a:r>
          </a:p>
          <a:p>
            <a:pPr marL="457200" indent="-457200">
              <a:buFontTx/>
              <a:buAutoNum type="arabicPeriod"/>
            </a:pPr>
            <a:r>
              <a:rPr lang="ru-RU" b="1" dirty="0" smtClean="0">
                <a:latin typeface="Georgia" pitchFamily="18" charset="0"/>
              </a:rPr>
              <a:t>Своевременное и в полном объеме выплату </a:t>
            </a:r>
            <a:r>
              <a:rPr lang="ru-RU" b="1" dirty="0" err="1" smtClean="0">
                <a:latin typeface="Georgia" pitchFamily="18" charset="0"/>
              </a:rPr>
              <a:t>з</a:t>
            </a:r>
            <a:r>
              <a:rPr lang="en-US" b="1" dirty="0" smtClean="0">
                <a:latin typeface="Georgia" pitchFamily="18" charset="0"/>
              </a:rPr>
              <a:t>/</a:t>
            </a:r>
            <a:r>
              <a:rPr lang="ru-RU" b="1" dirty="0" err="1" smtClean="0">
                <a:latin typeface="Georgia" pitchFamily="18" charset="0"/>
              </a:rPr>
              <a:t>п</a:t>
            </a:r>
            <a:r>
              <a:rPr lang="ru-RU" b="1" dirty="0" smtClean="0">
                <a:latin typeface="Georgia" pitchFamily="18" charset="0"/>
              </a:rPr>
              <a:t> в соответствии с квалификацией, сложностью труда, количеством и качеством выполненной работы работнику;</a:t>
            </a:r>
          </a:p>
          <a:p>
            <a:pPr marL="457200" indent="-457200">
              <a:buFontTx/>
              <a:buAutoNum type="arabicPeriod"/>
            </a:pPr>
            <a:r>
              <a:rPr lang="ru-RU" b="1" dirty="0" smtClean="0">
                <a:latin typeface="Georgia" pitchFamily="18" charset="0"/>
              </a:rPr>
              <a:t>Обязательное социальное страхование работников.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3968" y="980728"/>
            <a:ext cx="4860032" cy="587727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buAutoNum type="arabicPeriod"/>
            </a:pPr>
            <a:r>
              <a:rPr lang="ru-RU" b="1" dirty="0" smtClean="0">
                <a:latin typeface="Georgia" pitchFamily="18" charset="0"/>
              </a:rPr>
              <a:t>на предоставление работы, обусловленной трудовым договором;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latin typeface="Georgia" pitchFamily="18" charset="0"/>
              </a:rPr>
              <a:t> На рабочее место, соответствующее требованиям охраны труда;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latin typeface="Georgia" pitchFamily="18" charset="0"/>
              </a:rPr>
              <a:t>На своевременное и в полном объеме выплату </a:t>
            </a:r>
            <a:r>
              <a:rPr lang="ru-RU" b="1" dirty="0" err="1" smtClean="0">
                <a:latin typeface="Georgia" pitchFamily="18" charset="0"/>
              </a:rPr>
              <a:t>з</a:t>
            </a:r>
            <a:r>
              <a:rPr lang="en-US" b="1" dirty="0" smtClean="0">
                <a:latin typeface="Georgia" pitchFamily="18" charset="0"/>
              </a:rPr>
              <a:t>/</a:t>
            </a:r>
            <a:r>
              <a:rPr lang="ru-RU" b="1" dirty="0" err="1" smtClean="0">
                <a:latin typeface="Georgia" pitchFamily="18" charset="0"/>
              </a:rPr>
              <a:t>п</a:t>
            </a:r>
            <a:r>
              <a:rPr lang="ru-RU" b="1" dirty="0" smtClean="0">
                <a:latin typeface="Georgia" pitchFamily="18" charset="0"/>
              </a:rPr>
              <a:t> в соответствии с квалификацией, сложностью труда, количеством и качеством выполненной работы;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latin typeface="Georgia" pitchFamily="18" charset="0"/>
              </a:rPr>
              <a:t>Право на отдых, обеспечиваемый установлением нормальной продолжительности рабочего времени;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latin typeface="Georgia" pitchFamily="18" charset="0"/>
              </a:rPr>
              <a:t>Право на ежегодный  основной оплачиваемый отпуск (28 к.д.);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latin typeface="Georgia" pitchFamily="18" charset="0"/>
              </a:rPr>
              <a:t>На достоверную информацию об условиях труда и т.д.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8316416" y="692696"/>
            <a:ext cx="589174" cy="628122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0"/>
            <a:ext cx="4860032" cy="7143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ПРАВА РАБОТНИКА: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3347864" y="692696"/>
            <a:ext cx="589174" cy="628122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4067944" cy="7475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ОБЯЗАННОСТИ РАБОТОДАТЕЛЯ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6012160" y="6581002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b="1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b="1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 descr="Rastorzhenie-trudovogo-dogovora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2857496"/>
            <a:ext cx="9144000" cy="400050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214678" y="2071678"/>
            <a:ext cx="2857520" cy="192882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 algn="ctr"/>
            <a:r>
              <a:rPr lang="ru-RU" b="1" dirty="0" smtClean="0">
                <a:latin typeface="Georgia" pitchFamily="18" charset="0"/>
              </a:rPr>
              <a:t>Условия:</a:t>
            </a:r>
          </a:p>
          <a:p>
            <a:pPr marL="457200" indent="-457200"/>
            <a:r>
              <a:rPr lang="ru-RU" b="1" dirty="0" smtClean="0">
                <a:latin typeface="Georgia" pitchFamily="18" charset="0"/>
              </a:rPr>
              <a:t>1.</a:t>
            </a:r>
          </a:p>
          <a:p>
            <a:pPr marL="457200" indent="-457200"/>
            <a:r>
              <a:rPr lang="ru-RU" b="1" dirty="0" smtClean="0">
                <a:latin typeface="Georgia" pitchFamily="18" charset="0"/>
              </a:rPr>
              <a:t>2.</a:t>
            </a:r>
          </a:p>
          <a:p>
            <a:pPr marL="457200" indent="-457200"/>
            <a:r>
              <a:rPr lang="ru-RU" b="1" dirty="0" smtClean="0">
                <a:latin typeface="Georgia" pitchFamily="18" charset="0"/>
              </a:rPr>
              <a:t>3. и т.д.</a:t>
            </a:r>
          </a:p>
          <a:p>
            <a:pPr marL="457200" indent="-457200"/>
            <a:endParaRPr lang="ru-RU" b="1" dirty="0" smtClean="0">
              <a:latin typeface="Georgia" pitchFamily="18" charset="0"/>
            </a:endParaRPr>
          </a:p>
          <a:p>
            <a:pPr marL="457200" indent="-457200"/>
            <a:endParaRPr lang="ru-RU" b="1" dirty="0" smtClean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71435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ПРЕКРАЩЕНИЕ ТРУДОВОГО ДОГОВОРА: стр.61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000108"/>
            <a:ext cx="2786082" cy="7143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По инициативе работника: 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000240"/>
            <a:ext cx="2786082" cy="200026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 algn="ctr"/>
            <a:r>
              <a:rPr lang="ru-RU" b="1" dirty="0" smtClean="0">
                <a:latin typeface="Georgia" pitchFamily="18" charset="0"/>
              </a:rPr>
              <a:t>Условия:</a:t>
            </a:r>
          </a:p>
          <a:p>
            <a:pPr marL="457200" indent="-457200"/>
            <a:r>
              <a:rPr lang="ru-RU" b="1" dirty="0" smtClean="0">
                <a:latin typeface="Georgia" pitchFamily="18" charset="0"/>
              </a:rPr>
              <a:t>1.</a:t>
            </a:r>
          </a:p>
          <a:p>
            <a:pPr marL="457200" indent="-457200"/>
            <a:r>
              <a:rPr lang="ru-RU" b="1" dirty="0" smtClean="0">
                <a:latin typeface="Georgia" pitchFamily="18" charset="0"/>
              </a:rPr>
              <a:t>2.</a:t>
            </a:r>
          </a:p>
          <a:p>
            <a:pPr marL="457200" indent="-457200"/>
            <a:r>
              <a:rPr lang="ru-RU" b="1" dirty="0" smtClean="0">
                <a:latin typeface="Georgia" pitchFamily="18" charset="0"/>
              </a:rPr>
              <a:t>3. и т.д.</a:t>
            </a:r>
          </a:p>
          <a:p>
            <a:pPr marL="457200" indent="-457200"/>
            <a:endParaRPr lang="ru-RU" b="1" dirty="0" smtClean="0">
              <a:latin typeface="Georgia" pitchFamily="18" charset="0"/>
            </a:endParaRPr>
          </a:p>
          <a:p>
            <a:pPr marL="457200" indent="-457200"/>
            <a:endParaRPr lang="ru-RU" b="1" dirty="0" smtClean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86512" y="2071678"/>
            <a:ext cx="2571768" cy="192882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 algn="ctr"/>
            <a:r>
              <a:rPr lang="ru-RU" b="1" dirty="0" smtClean="0">
                <a:latin typeface="Georgia" pitchFamily="18" charset="0"/>
              </a:rPr>
              <a:t>Условия:</a:t>
            </a:r>
          </a:p>
          <a:p>
            <a:pPr marL="457200" indent="-457200"/>
            <a:r>
              <a:rPr lang="ru-RU" b="1" dirty="0" smtClean="0">
                <a:latin typeface="Georgia" pitchFamily="18" charset="0"/>
              </a:rPr>
              <a:t>1.</a:t>
            </a:r>
          </a:p>
          <a:p>
            <a:pPr marL="457200" indent="-457200"/>
            <a:r>
              <a:rPr lang="ru-RU" b="1" dirty="0" smtClean="0">
                <a:latin typeface="Georgia" pitchFamily="18" charset="0"/>
              </a:rPr>
              <a:t>2.</a:t>
            </a:r>
          </a:p>
          <a:p>
            <a:pPr marL="457200" indent="-457200"/>
            <a:r>
              <a:rPr lang="ru-RU" b="1" dirty="0" smtClean="0">
                <a:latin typeface="Georgia" pitchFamily="18" charset="0"/>
              </a:rPr>
              <a:t>3. </a:t>
            </a:r>
          </a:p>
          <a:p>
            <a:pPr marL="457200" indent="-457200"/>
            <a:r>
              <a:rPr lang="ru-RU" b="1" dirty="0" smtClean="0">
                <a:latin typeface="Georgia" pitchFamily="18" charset="0"/>
              </a:rPr>
              <a:t>4.</a:t>
            </a:r>
          </a:p>
          <a:p>
            <a:pPr marL="457200" indent="-457200"/>
            <a:r>
              <a:rPr lang="ru-RU" b="1" dirty="0" smtClean="0">
                <a:latin typeface="Georgia" pitchFamily="18" charset="0"/>
              </a:rPr>
              <a:t>5.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1286646" y="192800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4394199" y="1892289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394595" y="1892289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3214678" y="1000108"/>
            <a:ext cx="2857520" cy="71438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По инициативе работодателя: 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286480" y="1000108"/>
            <a:ext cx="2643238" cy="71438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НЕ зависящие от воли сторон: 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6012160" y="6611779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 descr="Rastorzhenie-trudovogo-dogovora.jpg"/>
          <p:cNvPicPr>
            <a:picLocks noChangeAspect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857496"/>
            <a:ext cx="9144000" cy="400050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71435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Прекращение трудового договора: 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000108"/>
            <a:ext cx="4429726" cy="127676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Georgia" pitchFamily="18" charset="0"/>
              </a:rPr>
              <a:t>По инициативе работника</a:t>
            </a:r>
            <a:r>
              <a:rPr lang="ru-RU" sz="2000" b="1" dirty="0" smtClean="0">
                <a:latin typeface="Georgia" pitchFamily="18" charset="0"/>
              </a:rPr>
              <a:t>: 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492896"/>
            <a:ext cx="8462174" cy="367240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buAutoNum type="arabicPeriod"/>
            </a:pPr>
            <a:endParaRPr lang="ru-RU" b="1" dirty="0" smtClean="0">
              <a:latin typeface="Georgia" pitchFamily="18" charset="0"/>
            </a:endParaRPr>
          </a:p>
          <a:p>
            <a:pPr marL="457200" indent="-457200">
              <a:buAutoNum type="arabicPeriod"/>
            </a:pPr>
            <a:endParaRPr lang="ru-RU" sz="2400" b="1" i="1" dirty="0" smtClean="0">
              <a:latin typeface="Georgia" pitchFamily="18" charset="0"/>
            </a:endParaRPr>
          </a:p>
          <a:p>
            <a:pPr marL="457200" indent="-457200"/>
            <a:r>
              <a:rPr lang="ru-RU" sz="2400" b="1" i="1" dirty="0" smtClean="0">
                <a:latin typeface="Georgia" pitchFamily="18" charset="0"/>
              </a:rPr>
              <a:t>1. Собственная инициатива работника, предупредив работодателя в письменной форме не позднее чем за две недели .</a:t>
            </a:r>
          </a:p>
          <a:p>
            <a:pPr marL="457200" indent="-457200"/>
            <a:r>
              <a:rPr lang="ru-RU" sz="2400" b="1" i="1" dirty="0" smtClean="0">
                <a:latin typeface="Georgia" pitchFamily="18" charset="0"/>
              </a:rPr>
              <a:t>2. В это время работник вправе отозвать свое заявление;</a:t>
            </a:r>
          </a:p>
          <a:p>
            <a:pPr marL="457200" indent="-457200"/>
            <a:r>
              <a:rPr lang="ru-RU" sz="2400" b="1" i="1" dirty="0" smtClean="0">
                <a:latin typeface="Georgia" pitchFamily="18" charset="0"/>
              </a:rPr>
              <a:t>3. По соглашению между сторонами трудовой договор может быть расторгнут и до истечения срока предупреждения об увольнении.</a:t>
            </a:r>
          </a:p>
          <a:p>
            <a:pPr marL="457200" indent="-457200"/>
            <a:endParaRPr lang="ru-RU" b="1" dirty="0" smtClean="0">
              <a:latin typeface="Georgia" pitchFamily="18" charset="0"/>
            </a:endParaRPr>
          </a:p>
          <a:p>
            <a:pPr marL="457200" indent="-457200"/>
            <a:endParaRPr lang="ru-RU" b="1" dirty="0" smtClean="0">
              <a:latin typeface="Georgia" pitchFamily="18" charset="0"/>
            </a:endParaRPr>
          </a:p>
          <a:p>
            <a:pPr marL="457200" indent="-457200"/>
            <a:endParaRPr lang="ru-RU" b="1" dirty="0" smtClean="0">
              <a:latin typeface="Georgia" pitchFamily="18" charset="0"/>
            </a:endParaRPr>
          </a:p>
        </p:txBody>
      </p:sp>
      <p:pic>
        <p:nvPicPr>
          <p:cNvPr id="1026" name="Picture 2" descr="https://heaclub.ru/tim/eed192dcba0277b61d2174a7198ded7f/zhaloba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13630" y="548680"/>
            <a:ext cx="3330370" cy="2664296"/>
          </a:xfrm>
          <a:prstGeom prst="rect">
            <a:avLst/>
          </a:prstGeom>
          <a:noFill/>
        </p:spPr>
      </p:pic>
      <p:sp>
        <p:nvSpPr>
          <p:cNvPr id="7" name="TextBox 5"/>
          <p:cNvSpPr txBox="1"/>
          <p:nvPr/>
        </p:nvSpPr>
        <p:spPr>
          <a:xfrm>
            <a:off x="6012160" y="6581002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 descr="Rastorzhenie-trudovogo-dogovora.jpg"/>
          <p:cNvPicPr>
            <a:picLocks noChangeAspect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857496"/>
            <a:ext cx="9144000" cy="400050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71435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Прекращение трудового договора: 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852936"/>
            <a:ext cx="8462174" cy="38164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buAutoNum type="arabicPeriod"/>
            </a:pPr>
            <a:endParaRPr lang="ru-RU" b="1" dirty="0" smtClean="0">
              <a:latin typeface="Georgia" pitchFamily="18" charset="0"/>
            </a:endParaRPr>
          </a:p>
          <a:p>
            <a:pPr marL="457200" indent="-457200">
              <a:buAutoNum type="arabicPeriod"/>
            </a:pPr>
            <a:endParaRPr lang="ru-RU" sz="2400" b="1" i="1" dirty="0" smtClean="0">
              <a:latin typeface="Georgia" pitchFamily="18" charset="0"/>
            </a:endParaRPr>
          </a:p>
          <a:p>
            <a:pPr marL="457200" indent="-457200">
              <a:buAutoNum type="arabicPeriod"/>
            </a:pPr>
            <a:r>
              <a:rPr lang="ru-RU" sz="2000" b="1" i="1" dirty="0" smtClean="0">
                <a:latin typeface="Georgia" pitchFamily="18" charset="0"/>
              </a:rPr>
              <a:t>Ликвидация организации</a:t>
            </a:r>
            <a:r>
              <a:rPr lang="en-US" sz="2000" b="1" i="1" dirty="0" smtClean="0">
                <a:latin typeface="Georgia" pitchFamily="18" charset="0"/>
              </a:rPr>
              <a:t>/</a:t>
            </a:r>
            <a:r>
              <a:rPr lang="ru-RU" sz="2000" b="1" i="1" dirty="0" smtClean="0">
                <a:latin typeface="Georgia" pitchFamily="18" charset="0"/>
              </a:rPr>
              <a:t>сокращение штата работников организации;</a:t>
            </a:r>
          </a:p>
          <a:p>
            <a:pPr marL="457200" indent="-457200">
              <a:buAutoNum type="arabicPeriod"/>
            </a:pPr>
            <a:r>
              <a:rPr lang="ru-RU" sz="2000" b="1" i="1" dirty="0" smtClean="0">
                <a:latin typeface="Georgia" pitchFamily="18" charset="0"/>
              </a:rPr>
              <a:t>Несоответствие работника занимаемой должности и   выполняемой работе вследствие недостаточной квалификации, подтвержденной результатами аттестации;</a:t>
            </a:r>
          </a:p>
          <a:p>
            <a:pPr marL="457200" indent="-457200">
              <a:buAutoNum type="arabicPeriod"/>
            </a:pPr>
            <a:r>
              <a:rPr lang="ru-RU" sz="2000" b="1" i="1" dirty="0" smtClean="0">
                <a:latin typeface="Georgia" pitchFamily="18" charset="0"/>
              </a:rPr>
              <a:t>Дисциплинарные взыскания за неоднократное неисполнение без уважительных причин трудовых обязанностей, или с работником, однократно грубо нарушившим трудовые обязанности.</a:t>
            </a:r>
          </a:p>
          <a:p>
            <a:pPr marL="457200" indent="-457200"/>
            <a:endParaRPr lang="ru-RU" b="1" dirty="0" smtClean="0">
              <a:latin typeface="Georgia" pitchFamily="18" charset="0"/>
            </a:endParaRPr>
          </a:p>
          <a:p>
            <a:pPr marL="457200" indent="-457200"/>
            <a:endParaRPr lang="ru-RU" b="1" dirty="0" smtClean="0">
              <a:latin typeface="Georgia" pitchFamily="18" charset="0"/>
            </a:endParaRPr>
          </a:p>
          <a:p>
            <a:pPr marL="457200" indent="-457200"/>
            <a:endParaRPr lang="ru-RU" b="1" dirty="0" smtClean="0">
              <a:latin typeface="Georgia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323528" y="1988840"/>
            <a:ext cx="936104" cy="936104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000108"/>
            <a:ext cx="4573742" cy="113274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Georgia" pitchFamily="18" charset="0"/>
              </a:rPr>
              <a:t>По инициативе работодателя</a:t>
            </a:r>
            <a:r>
              <a:rPr lang="ru-RU" sz="2000" b="1" dirty="0" smtClean="0">
                <a:latin typeface="Georgia" pitchFamily="18" charset="0"/>
              </a:rPr>
              <a:t>: </a:t>
            </a:r>
            <a:endParaRPr lang="ru-RU" sz="2000" b="1" dirty="0">
              <a:latin typeface="Georgia" pitchFamily="18" charset="0"/>
            </a:endParaRPr>
          </a:p>
        </p:txBody>
      </p:sp>
      <p:pic>
        <p:nvPicPr>
          <p:cNvPr id="32770" name="Picture 2" descr="https://sun9-69.userapi.com/impg/dWm9Uj6po3YfTQ1Z3EAN3TB030BXmPXXdAVMjg/W6--l_L59bU.jpg?size=820x500&amp;quality=96&amp;sign=abeaae4ce6b92d5b872951b08c288ed6&amp;type=album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260648"/>
            <a:ext cx="3636912" cy="2941790"/>
          </a:xfrm>
          <a:prstGeom prst="rect">
            <a:avLst/>
          </a:prstGeom>
          <a:noFill/>
        </p:spPr>
      </p:pic>
      <p:sp>
        <p:nvSpPr>
          <p:cNvPr id="8" name="TextBox 5"/>
          <p:cNvSpPr txBox="1"/>
          <p:nvPr/>
        </p:nvSpPr>
        <p:spPr>
          <a:xfrm>
            <a:off x="6012160" y="6581002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b="1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b="1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avatars.mds.yandex.net/i?id=69896637690151106a1287154744a4bc_l-5220409-images-thumbs&amp;n=13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08777" y="188640"/>
            <a:ext cx="3835223" cy="2492896"/>
          </a:xfrm>
          <a:prstGeom prst="rect">
            <a:avLst/>
          </a:prstGeom>
          <a:noFill/>
        </p:spPr>
      </p:pic>
      <p:pic>
        <p:nvPicPr>
          <p:cNvPr id="27" name="Рисунок 26" descr="Rastorzhenie-trudovogo-dogovora.jpg"/>
          <p:cNvPicPr>
            <a:picLocks noChangeAspect="1"/>
          </p:cNvPicPr>
          <p:nvPr/>
        </p:nvPicPr>
        <p:blipFill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857496"/>
            <a:ext cx="9144000" cy="400050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71435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Прекращение трудового договора: 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204864"/>
            <a:ext cx="8462174" cy="446449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buAutoNum type="arabicPeriod"/>
            </a:pPr>
            <a:endParaRPr lang="ru-RU" b="1" dirty="0" smtClean="0">
              <a:latin typeface="Georgia" pitchFamily="18" charset="0"/>
            </a:endParaRPr>
          </a:p>
          <a:p>
            <a:pPr marL="457200" indent="-457200">
              <a:buAutoNum type="arabicPeriod"/>
            </a:pPr>
            <a:endParaRPr lang="ru-RU" b="1" dirty="0" smtClean="0">
              <a:latin typeface="Georgia" pitchFamily="18" charset="0"/>
            </a:endParaRPr>
          </a:p>
          <a:p>
            <a:pPr marL="457200" indent="-457200">
              <a:buAutoNum type="arabicPeriod"/>
            </a:pPr>
            <a:endParaRPr lang="ru-RU" b="1" dirty="0" smtClean="0">
              <a:latin typeface="Georgia" pitchFamily="18" charset="0"/>
            </a:endParaRPr>
          </a:p>
          <a:p>
            <a:pPr marL="457200" indent="-457200">
              <a:buAutoNum type="arabicPeriod"/>
            </a:pPr>
            <a:endParaRPr lang="ru-RU" sz="2400" b="1" i="1" dirty="0" smtClean="0">
              <a:latin typeface="Georgia" pitchFamily="18" charset="0"/>
            </a:endParaRPr>
          </a:p>
          <a:p>
            <a:pPr marL="457200" indent="-457200">
              <a:buAutoNum type="arabicPeriod"/>
            </a:pPr>
            <a:r>
              <a:rPr lang="ru-RU" sz="2000" b="1" i="1" dirty="0" smtClean="0">
                <a:latin typeface="Georgia" pitchFamily="18" charset="0"/>
              </a:rPr>
              <a:t>Призыв работника на военную службу или направление его на заменяющую её альтернативную службу;</a:t>
            </a:r>
          </a:p>
          <a:p>
            <a:pPr marL="457200" indent="-457200">
              <a:buAutoNum type="arabicPeriod"/>
            </a:pPr>
            <a:r>
              <a:rPr lang="ru-RU" sz="2000" b="1" i="1" dirty="0" err="1" smtClean="0">
                <a:latin typeface="Georgia" pitchFamily="18" charset="0"/>
              </a:rPr>
              <a:t>Неизбрание</a:t>
            </a:r>
            <a:r>
              <a:rPr lang="ru-RU" sz="2000" b="1" i="1" dirty="0" smtClean="0">
                <a:latin typeface="Georgia" pitchFamily="18" charset="0"/>
              </a:rPr>
              <a:t> на должность;</a:t>
            </a:r>
          </a:p>
          <a:p>
            <a:pPr marL="457200" indent="-457200">
              <a:buAutoNum type="arabicPeriod"/>
            </a:pPr>
            <a:r>
              <a:rPr lang="ru-RU" sz="2000" b="1" i="1" dirty="0" smtClean="0">
                <a:latin typeface="Georgia" pitchFamily="18" charset="0"/>
              </a:rPr>
              <a:t>Осуждение работника к наказанию, исключающему продолжение работы, в соответствие с приговором суда, вступившим в законную силу;</a:t>
            </a:r>
          </a:p>
          <a:p>
            <a:pPr marL="457200" indent="-457200">
              <a:buAutoNum type="arabicPeriod"/>
            </a:pPr>
            <a:r>
              <a:rPr lang="ru-RU" sz="2000" b="1" i="1" dirty="0" smtClean="0">
                <a:latin typeface="Georgia" pitchFamily="18" charset="0"/>
              </a:rPr>
              <a:t>Признание работника полностью неспособным к трудовой деятельности в соответствие с медицинским заключением;</a:t>
            </a:r>
          </a:p>
          <a:p>
            <a:pPr marL="457200" indent="-457200">
              <a:buAutoNum type="arabicPeriod"/>
            </a:pPr>
            <a:r>
              <a:rPr lang="ru-RU" sz="2000" b="1" i="1" dirty="0" smtClean="0">
                <a:latin typeface="Georgia" pitchFamily="18" charset="0"/>
              </a:rPr>
              <a:t>Наступление чрезвычайных обстоятельств, препятствующих продолжению трудовых отношений (катастрофа, военные действия, эпидемия и др.)</a:t>
            </a:r>
          </a:p>
          <a:p>
            <a:pPr marL="457200" indent="-457200">
              <a:buAutoNum type="arabicPeriod"/>
            </a:pPr>
            <a:endParaRPr lang="ru-RU" sz="2000" b="1" i="1" dirty="0" smtClean="0">
              <a:latin typeface="Georgia" pitchFamily="18" charset="0"/>
            </a:endParaRPr>
          </a:p>
          <a:p>
            <a:pPr marL="457200" indent="-457200"/>
            <a:endParaRPr lang="ru-RU" b="1" dirty="0" smtClean="0">
              <a:latin typeface="Georgia" pitchFamily="18" charset="0"/>
            </a:endParaRPr>
          </a:p>
          <a:p>
            <a:pPr marL="457200" indent="-457200"/>
            <a:endParaRPr lang="ru-RU" b="1" dirty="0" smtClean="0">
              <a:latin typeface="Georgia" pitchFamily="18" charset="0"/>
            </a:endParaRPr>
          </a:p>
          <a:p>
            <a:pPr marL="457200" indent="-457200"/>
            <a:endParaRPr lang="ru-RU" b="1" dirty="0" smtClean="0">
              <a:latin typeface="Georgia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323528" y="1412776"/>
            <a:ext cx="576064" cy="936104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000108"/>
            <a:ext cx="5005790" cy="84471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Georgia" pitchFamily="18" charset="0"/>
              </a:rPr>
              <a:t>НЕ зависящие от воли сторон : 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6012160" y="6581002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b="1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b="1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1017639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Georgia" pitchFamily="18" charset="0"/>
              </a:rPr>
              <a:t>На какие вопросы нам необходимо ответить?</a:t>
            </a:r>
            <a:endParaRPr lang="ru-RU" sz="3600" b="1" dirty="0">
              <a:latin typeface="Georgia" pitchFamily="18" charset="0"/>
            </a:endParaRPr>
          </a:p>
        </p:txBody>
      </p:sp>
      <p:pic>
        <p:nvPicPr>
          <p:cNvPr id="13" name="Рисунок 12" descr="бизнесмен-d-представляя-вопросительный-знак-9956514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175986"/>
            <a:ext cx="3982064" cy="5700989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4092678" y="1209368"/>
            <a:ext cx="4889090" cy="526517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463" lvl="0" indent="-17463">
              <a:buAutoNum type="arabicPeriod"/>
            </a:pPr>
            <a:r>
              <a:rPr lang="ru-RU" sz="2800" b="1" i="1" dirty="0" smtClean="0">
                <a:latin typeface="Georgia" pitchFamily="18" charset="0"/>
              </a:rPr>
              <a:t>Разобрать понятие </a:t>
            </a:r>
          </a:p>
          <a:p>
            <a:pPr marL="742950" lvl="0" indent="-742950"/>
            <a:r>
              <a:rPr lang="ru-RU" sz="2800" b="1" i="1" dirty="0" smtClean="0">
                <a:latin typeface="Georgia" pitchFamily="18" charset="0"/>
              </a:rPr>
              <a:t>«Трудовой договор»</a:t>
            </a:r>
          </a:p>
          <a:p>
            <a:pPr marL="742950" lvl="0" indent="-742950"/>
            <a:endParaRPr lang="ru-RU" b="1" i="1" dirty="0" smtClean="0">
              <a:latin typeface="Georgia" pitchFamily="18" charset="0"/>
            </a:endParaRPr>
          </a:p>
          <a:p>
            <a:pPr lvl="0"/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2. Изучить особенности составления трудового договора</a:t>
            </a:r>
          </a:p>
          <a:p>
            <a:pPr lvl="0"/>
            <a:endParaRPr lang="ru-RU" sz="16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lvl="0"/>
            <a:r>
              <a:rPr lang="ru-RU" sz="2800" b="1" i="1" dirty="0" smtClean="0">
                <a:latin typeface="Georgia" pitchFamily="18" charset="0"/>
              </a:rPr>
              <a:t>3. Познакомиться с понятием «Трудовая книжка»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12160" y="6581002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b="1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b="1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732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culture.ru/images/2b6e1a64-f593-5f7e-89de-2c211822bab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4692316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ятиугольник 4"/>
          <p:cNvSpPr/>
          <p:nvPr/>
        </p:nvSpPr>
        <p:spPr>
          <a:xfrm flipH="1">
            <a:off x="4932040" y="260648"/>
            <a:ext cx="4211960" cy="836712"/>
          </a:xfrm>
          <a:prstGeom prst="homePlate">
            <a:avLst/>
          </a:prstGeom>
          <a:solidFill>
            <a:schemeClr val="tx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Ст. 37 Конституции РФ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1412776"/>
            <a:ext cx="3960440" cy="5184576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r>
              <a:rPr lang="ru-RU" sz="2400" b="1" i="1" dirty="0" smtClean="0">
                <a:latin typeface="Georgia" pitchFamily="18" charset="0"/>
              </a:rPr>
              <a:t>«Труд свободен. Каждый имеет право распоряжаться своими способностями к труду, выбирать род деятельности и профессию.</a:t>
            </a:r>
          </a:p>
          <a:p>
            <a:pPr marL="342900" indent="-342900" algn="ctr">
              <a:buAutoNum type="arabicPeriod"/>
            </a:pPr>
            <a:endParaRPr lang="ru-RU" sz="2400" b="1" i="1" dirty="0" smtClean="0">
              <a:latin typeface="Georgia" pitchFamily="18" charset="0"/>
            </a:endParaRPr>
          </a:p>
          <a:p>
            <a:pPr marL="342900" indent="-342900" algn="ctr">
              <a:buAutoNum type="arabicPeriod"/>
            </a:pPr>
            <a:r>
              <a:rPr lang="ru-RU" sz="2400" b="1" i="1" dirty="0" smtClean="0">
                <a:latin typeface="Georgia" pitchFamily="18" charset="0"/>
              </a:rPr>
              <a:t>Принудительный труд запрещен»</a:t>
            </a:r>
          </a:p>
          <a:p>
            <a:pPr marL="342900" indent="-342900" algn="ctr">
              <a:buAutoNum type="arabicPeriod"/>
            </a:pPr>
            <a:endParaRPr lang="ru-RU" dirty="0"/>
          </a:p>
        </p:txBody>
      </p:sp>
      <p:sp>
        <p:nvSpPr>
          <p:cNvPr id="8" name="TextBox 5"/>
          <p:cNvSpPr txBox="1"/>
          <p:nvPr/>
        </p:nvSpPr>
        <p:spPr>
          <a:xfrm>
            <a:off x="6012160" y="6581002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b="1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79712" y="1428736"/>
            <a:ext cx="6735692" cy="50246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u="sng" dirty="0" smtClean="0">
                <a:latin typeface="Georgia" pitchFamily="18" charset="0"/>
              </a:rPr>
              <a:t>добровольное соглашение </a:t>
            </a:r>
            <a:r>
              <a:rPr lang="ru-RU" sz="2000" b="1" i="1" dirty="0" smtClean="0">
                <a:latin typeface="Georgia" pitchFamily="18" charset="0"/>
              </a:rPr>
              <a:t>между работником и работодателем, в соответствии  с которым </a:t>
            </a:r>
            <a:r>
              <a:rPr lang="ru-RU" sz="2000" b="1" i="1" u="sng" dirty="0" smtClean="0">
                <a:latin typeface="Georgia" pitchFamily="18" charset="0"/>
              </a:rPr>
              <a:t>работодатель</a:t>
            </a:r>
            <a:r>
              <a:rPr lang="ru-RU" sz="2000" b="1" i="1" dirty="0" smtClean="0">
                <a:latin typeface="Georgia" pitchFamily="18" charset="0"/>
              </a:rPr>
              <a:t> обязуется предоставить работнику работу по обусловленной трудовой функции, обеспечить условия труда, предусмотренными трудовым законодательством, содержащими нормы трудового права, своевременно и в полном объеме выплачивать работнику </a:t>
            </a:r>
            <a:r>
              <a:rPr lang="ru-RU" sz="2000" b="1" i="1" dirty="0" err="1" smtClean="0">
                <a:latin typeface="Georgia" pitchFamily="18" charset="0"/>
              </a:rPr>
              <a:t>з</a:t>
            </a:r>
            <a:r>
              <a:rPr lang="en-US" sz="2000" b="1" i="1" dirty="0" smtClean="0">
                <a:latin typeface="Georgia" pitchFamily="18" charset="0"/>
              </a:rPr>
              <a:t>/</a:t>
            </a:r>
            <a:r>
              <a:rPr lang="ru-RU" sz="2000" b="1" i="1" dirty="0" err="1" smtClean="0">
                <a:latin typeface="Georgia" pitchFamily="18" charset="0"/>
              </a:rPr>
              <a:t>п</a:t>
            </a:r>
            <a:r>
              <a:rPr lang="ru-RU" sz="2000" b="1" i="1" dirty="0" smtClean="0">
                <a:latin typeface="Georgia" pitchFamily="18" charset="0"/>
              </a:rPr>
              <a:t> , а </a:t>
            </a:r>
            <a:r>
              <a:rPr lang="ru-RU" sz="2000" b="1" i="1" u="sng" dirty="0" smtClean="0">
                <a:latin typeface="Georgia" pitchFamily="18" charset="0"/>
              </a:rPr>
              <a:t>работник </a:t>
            </a:r>
            <a:r>
              <a:rPr lang="ru-RU" sz="2000" b="1" i="1" dirty="0" smtClean="0">
                <a:latin typeface="Georgia" pitchFamily="18" charset="0"/>
              </a:rPr>
              <a:t>обязуется выполнять определенную этим соглашением трудовую функцию, соблюдать правила внутреннего трудового распорядка, действующие у данного работодателя.</a:t>
            </a:r>
            <a:endParaRPr lang="ru-RU" sz="2000" b="1" i="1" dirty="0">
              <a:latin typeface="Georgia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7786710" y="1071546"/>
            <a:ext cx="857256" cy="714380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07157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atin typeface="Georgia" pitchFamily="18" charset="0"/>
              </a:rPr>
              <a:t>Трудовой договор – это</a:t>
            </a:r>
            <a:endParaRPr lang="ru-RU" sz="4000" b="1" i="1" dirty="0">
              <a:latin typeface="Georgia" pitchFamily="18" charset="0"/>
            </a:endParaRPr>
          </a:p>
        </p:txBody>
      </p:sp>
      <p:pic>
        <p:nvPicPr>
          <p:cNvPr id="8194" name="Picture 2" descr="https://habazavr.ru/prezentaciya-uchitelnica-u-doski/uchitelnica-u-doski_013.pn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D1D0D0"/>
              </a:clrFrom>
              <a:clrTo>
                <a:srgbClr val="D1D0D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1268760"/>
            <a:ext cx="1491921" cy="5373216"/>
          </a:xfrm>
          <a:prstGeom prst="rect">
            <a:avLst/>
          </a:prstGeom>
          <a:noFill/>
        </p:spPr>
      </p:pic>
      <p:sp>
        <p:nvSpPr>
          <p:cNvPr id="8" name="TextBox 5"/>
          <p:cNvSpPr txBox="1"/>
          <p:nvPr/>
        </p:nvSpPr>
        <p:spPr>
          <a:xfrm>
            <a:off x="6012160" y="6581002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b="1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image024-56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908720"/>
            <a:ext cx="5085184" cy="594928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Трудовой договор </a:t>
            </a:r>
            <a:endParaRPr lang="ru-RU" sz="3200" b="1" dirty="0">
              <a:latin typeface="Georgia" pitchFamily="18" charset="0"/>
            </a:endParaRPr>
          </a:p>
        </p:txBody>
      </p:sp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3" cstate="screen"/>
          <a:srcRect t="1479"/>
          <a:stretch>
            <a:fillRect/>
          </a:stretch>
        </p:blipFill>
        <p:spPr bwMode="auto">
          <a:xfrm>
            <a:off x="4932040" y="1124744"/>
            <a:ext cx="4211960" cy="5733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51520" y="4149080"/>
            <a:ext cx="4464496" cy="244827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sz="2000" b="1" u="sng" dirty="0" smtClean="0">
                <a:solidFill>
                  <a:srgbClr val="FF0000"/>
                </a:solidFill>
                <a:latin typeface="Georgia" pitchFamily="18" charset="0"/>
              </a:rPr>
              <a:t>Трудовой договор заключается на:</a:t>
            </a:r>
            <a:endParaRPr lang="ru-RU" altLang="ru-RU" sz="2000" b="1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altLang="ru-RU" sz="2000" b="1" dirty="0" smtClean="0">
                <a:latin typeface="Georgia" pitchFamily="18" charset="0"/>
              </a:rPr>
              <a:t> неопределенный срок (бессрочный);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b="1" dirty="0" smtClean="0">
                <a:latin typeface="Georgia" pitchFamily="18" charset="0"/>
              </a:rPr>
              <a:t> на срок до 5 лет (срочный);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b="1" dirty="0" smtClean="0">
                <a:latin typeface="Georgia" pitchFamily="18" charset="0"/>
              </a:rPr>
              <a:t> на время выполнения работ.</a:t>
            </a:r>
          </a:p>
          <a:p>
            <a:endParaRPr lang="ru-RU" sz="2000" b="1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1124744"/>
            <a:ext cx="4464496" cy="280831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Ø"/>
            </a:pPr>
            <a:endParaRPr lang="ru-RU" altLang="ru-RU" sz="2000" b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ru-RU" altLang="ru-RU" sz="2000" b="1" dirty="0" smtClean="0">
                <a:solidFill>
                  <a:schemeClr val="tx1"/>
                </a:solidFill>
                <a:latin typeface="Georgia" pitchFamily="18" charset="0"/>
              </a:rPr>
              <a:t>По общему правилу с 16 лет;</a:t>
            </a:r>
          </a:p>
          <a:p>
            <a:pPr algn="ctr">
              <a:buFont typeface="Wingdings" pitchFamily="2" charset="2"/>
              <a:buChar char="Ø"/>
            </a:pPr>
            <a:endParaRPr lang="ru-RU" altLang="ru-RU" sz="1400" b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ru-RU" altLang="ru-RU" sz="2000" b="1" dirty="0" smtClean="0">
                <a:solidFill>
                  <a:schemeClr val="tx1"/>
                </a:solidFill>
                <a:latin typeface="Georgia" pitchFamily="18" charset="0"/>
              </a:rPr>
              <a:t>Возможно с 14-15 лет с согласия одного из родителей, органа опеки и попечительства (кинематография,  театр, концертные организации, цирк)</a:t>
            </a:r>
          </a:p>
          <a:p>
            <a:endParaRPr lang="ru-RU" sz="2000" b="1" dirty="0">
              <a:latin typeface="Georgia" pitchFamily="18" charset="0"/>
            </a:endParaRPr>
          </a:p>
        </p:txBody>
      </p:sp>
      <p:sp>
        <p:nvSpPr>
          <p:cNvPr id="9" name="TextBox 5"/>
          <p:cNvSpPr txBox="1"/>
          <p:nvPr/>
        </p:nvSpPr>
        <p:spPr>
          <a:xfrm>
            <a:off x="6012160" y="6581002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b="1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hr-portal.ru/files/mini/n2_161495497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60032" y="1124744"/>
            <a:ext cx="4063380" cy="2708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Трудовой договор 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124744"/>
            <a:ext cx="4464496" cy="54006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endParaRPr lang="ru-RU" altLang="ru-RU" sz="2400" b="1" i="1" dirty="0" smtClean="0">
              <a:solidFill>
                <a:schemeClr val="bg1"/>
              </a:solidFill>
              <a:latin typeface="Georg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altLang="ru-RU" sz="2400" b="1" i="1" dirty="0" smtClean="0">
                <a:solidFill>
                  <a:schemeClr val="bg1"/>
                </a:solidFill>
                <a:latin typeface="Georgia" pitchFamily="18" charset="0"/>
              </a:rPr>
              <a:t>Трудовой договор заключается в письменной форме;</a:t>
            </a:r>
          </a:p>
          <a:p>
            <a:pPr>
              <a:buFont typeface="Wingdings" pitchFamily="2" charset="2"/>
              <a:buChar char="Ø"/>
            </a:pPr>
            <a:endParaRPr lang="ru-RU" altLang="ru-RU" sz="1600" b="1" i="1" dirty="0" smtClean="0">
              <a:solidFill>
                <a:schemeClr val="bg1"/>
              </a:solidFill>
              <a:latin typeface="Georg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altLang="ru-RU" sz="2400" b="1" i="1" dirty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altLang="ru-RU" sz="2400" b="1" i="1" dirty="0" smtClean="0">
                <a:solidFill>
                  <a:schemeClr val="bg1"/>
                </a:solidFill>
                <a:latin typeface="Georgia" pitchFamily="18" charset="0"/>
              </a:rPr>
              <a:t>Составляется в 2-х экземплярах;</a:t>
            </a:r>
          </a:p>
          <a:p>
            <a:pPr>
              <a:buFont typeface="Wingdings" pitchFamily="2" charset="2"/>
              <a:buChar char="Ø"/>
            </a:pPr>
            <a:endParaRPr lang="ru-RU" altLang="ru-RU" sz="1600" b="1" i="1" dirty="0" smtClean="0">
              <a:solidFill>
                <a:schemeClr val="bg1"/>
              </a:solidFill>
              <a:latin typeface="Georg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altLang="ru-RU" sz="2400" b="1" i="1" dirty="0" smtClean="0">
                <a:solidFill>
                  <a:schemeClr val="bg1"/>
                </a:solidFill>
                <a:latin typeface="Georgia" pitchFamily="18" charset="0"/>
              </a:rPr>
              <a:t>Содержит условия труда(место, функцию, дату начала договора, срок  окончания, размер </a:t>
            </a:r>
            <a:r>
              <a:rPr lang="ru-RU" altLang="ru-RU" sz="2400" b="1" i="1" dirty="0" err="1" smtClean="0">
                <a:solidFill>
                  <a:schemeClr val="bg1"/>
                </a:solidFill>
                <a:latin typeface="Georgia" pitchFamily="18" charset="0"/>
              </a:rPr>
              <a:t>з</a:t>
            </a:r>
            <a:r>
              <a:rPr lang="en-US" altLang="ru-RU" sz="2400" b="1" i="1" dirty="0" smtClean="0">
                <a:solidFill>
                  <a:schemeClr val="bg1"/>
                </a:solidFill>
                <a:latin typeface="Georgia" pitchFamily="18" charset="0"/>
              </a:rPr>
              <a:t>/</a:t>
            </a:r>
            <a:r>
              <a:rPr lang="ru-RU" altLang="ru-RU" sz="2400" b="1" i="1" dirty="0" err="1" smtClean="0">
                <a:solidFill>
                  <a:schemeClr val="bg1"/>
                </a:solidFill>
                <a:latin typeface="Georgia" pitchFamily="18" charset="0"/>
              </a:rPr>
              <a:t>п</a:t>
            </a:r>
            <a:r>
              <a:rPr lang="ru-RU" altLang="ru-RU" sz="2400" b="1" i="1" dirty="0" smtClean="0">
                <a:solidFill>
                  <a:schemeClr val="bg1"/>
                </a:solidFill>
                <a:latin typeface="Georgia" pitchFamily="18" charset="0"/>
              </a:rPr>
              <a:t> и режим рабочего времени и времени отдыха)</a:t>
            </a:r>
          </a:p>
          <a:p>
            <a:pPr algn="ctr">
              <a:buFont typeface="Wingdings" pitchFamily="2" charset="2"/>
              <a:buChar char="Ø"/>
            </a:pPr>
            <a:endParaRPr lang="ru-RU" altLang="ru-RU" sz="20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endParaRPr lang="ru-RU" sz="20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21508" name="Picture 4" descr="https://xn-----7kcbekeiftdh9amwkb4d2o.xn--p1ai/wp-content/uploads/2017/04/pereryv-v-rabote-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3977680"/>
            <a:ext cx="4032448" cy="25476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5"/>
          <p:cNvSpPr txBox="1"/>
          <p:nvPr/>
        </p:nvSpPr>
        <p:spPr>
          <a:xfrm>
            <a:off x="6012160" y="6581002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b="1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Документы: </a:t>
            </a:r>
            <a:endParaRPr lang="ru-RU" sz="3200" b="1" dirty="0">
              <a:latin typeface="Georgia" pitchFamily="18" charset="0"/>
            </a:endParaRPr>
          </a:p>
        </p:txBody>
      </p:sp>
      <p:pic>
        <p:nvPicPr>
          <p:cNvPr id="22530" name="Picture 2" descr="https://www.km.ru/sites/default/files/img/news/2014/3/21/pasport1.jpg?139538016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3" y="1124744"/>
            <a:ext cx="1763035" cy="23640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2" name="Picture 4" descr="https://avatars.mds.yandex.net/i?id=58cc700bab34839d72ca5e4884704a38_l-4369943-images-thumbs&amp;n=13"/>
          <p:cNvPicPr>
            <a:picLocks noChangeAspect="1" noChangeArrowheads="1"/>
          </p:cNvPicPr>
          <p:nvPr/>
        </p:nvPicPr>
        <p:blipFill>
          <a:blip r:embed="rId3" cstate="screen">
            <a:lum contrast="20000"/>
          </a:blip>
          <a:srcRect/>
          <a:stretch>
            <a:fillRect/>
          </a:stretch>
        </p:blipFill>
        <p:spPr bwMode="auto">
          <a:xfrm>
            <a:off x="2195736" y="1124744"/>
            <a:ext cx="1609726" cy="23642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4" name="Picture 6" descr="https://kredit-on.ru/wp-content/uploads/1/2/a/12a2dc9bd0cf826d78ae1ef14cdc7b03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12160" y="1124744"/>
            <a:ext cx="2898780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6" name="Picture 8" descr="https://yuridicheskaya-konsultaciya.ru/uridicheskaya-i-nalogovaya-konsultacija-online/inn-fizicheskogo-litsa.jpg"/>
          <p:cNvPicPr>
            <a:picLocks noChangeAspect="1" noChangeArrowheads="1"/>
          </p:cNvPicPr>
          <p:nvPr/>
        </p:nvPicPr>
        <p:blipFill>
          <a:blip r:embed="rId5" cstate="screen">
            <a:lum bright="-20000" contrast="10000"/>
          </a:blip>
          <a:srcRect/>
          <a:stretch>
            <a:fillRect/>
          </a:stretch>
        </p:blipFill>
        <p:spPr bwMode="auto">
          <a:xfrm>
            <a:off x="4067945" y="1124744"/>
            <a:ext cx="1634870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40" name="Picture 12" descr="http://irkutsk-info.ru/s_images/1432025376209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79512" y="4075540"/>
            <a:ext cx="1667977" cy="21617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42" name="Picture 14" descr="https://prokoleni.ru/wp-content/uploads/2022/11/sa2-1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123728" y="4075540"/>
            <a:ext cx="1692258" cy="21617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44" name="Picture 16" descr="https://static.tildacdn.com/tild6230-6262-4166-a135-303732613864/photo.jpeg"/>
          <p:cNvPicPr>
            <a:picLocks noChangeAspect="1" noChangeArrowheads="1"/>
          </p:cNvPicPr>
          <p:nvPr/>
        </p:nvPicPr>
        <p:blipFill>
          <a:blip r:embed="rId8" cstate="screen">
            <a:lum contrast="20000"/>
          </a:blip>
          <a:srcRect/>
          <a:stretch>
            <a:fillRect/>
          </a:stretch>
        </p:blipFill>
        <p:spPr bwMode="auto">
          <a:xfrm>
            <a:off x="4067944" y="4077072"/>
            <a:ext cx="1624567" cy="2185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0" y="3573016"/>
            <a:ext cx="2051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Паспорт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91680" y="357301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Трудовая книжка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23928" y="3573016"/>
            <a:ext cx="2051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ИНН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6211669"/>
            <a:ext cx="2051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Диплом об образовании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7704" y="6211669"/>
            <a:ext cx="2051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Военный билет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95936" y="6211669"/>
            <a:ext cx="2051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Медицинская книжка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00192" y="3212976"/>
            <a:ext cx="2051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СНИЛС</a:t>
            </a:r>
            <a:endParaRPr lang="ru-RU" b="1" dirty="0">
              <a:latin typeface="Georgia" pitchFamily="18" charset="0"/>
            </a:endParaRPr>
          </a:p>
        </p:txBody>
      </p:sp>
      <p:pic>
        <p:nvPicPr>
          <p:cNvPr id="22546" name="Picture 18" descr="http://d108qfbt03e6vq.cloudfront.net/coach_images/1488554769-shutterstock_97473575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152" y="4049688"/>
            <a:ext cx="3203848" cy="2586003"/>
          </a:xfrm>
          <a:prstGeom prst="rect">
            <a:avLst/>
          </a:prstGeom>
          <a:noFill/>
        </p:spPr>
      </p:pic>
      <p:sp>
        <p:nvSpPr>
          <p:cNvPr id="21" name="TextBox 5"/>
          <p:cNvSpPr txBox="1"/>
          <p:nvPr/>
        </p:nvSpPr>
        <p:spPr>
          <a:xfrm>
            <a:off x="6012160" y="6581002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b="1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avatars.mds.yandex.net/i?id=58cc700bab34839d72ca5e4884704a38_l-4369943-images-thumbs&amp;n=13"/>
          <p:cNvPicPr>
            <a:picLocks noChangeAspect="1" noChangeArrowheads="1"/>
          </p:cNvPicPr>
          <p:nvPr/>
        </p:nvPicPr>
        <p:blipFill>
          <a:blip r:embed="rId2" cstate="screen">
            <a:lum contrast="20000"/>
          </a:blip>
          <a:srcRect/>
          <a:stretch>
            <a:fillRect/>
          </a:stretch>
        </p:blipFill>
        <p:spPr bwMode="auto">
          <a:xfrm>
            <a:off x="179512" y="260648"/>
            <a:ext cx="4248472" cy="6319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716016" y="260648"/>
            <a:ext cx="4176464" cy="108012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altLang="ru-RU" sz="32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ru-RU" altLang="ru-RU" sz="31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Трудовая книжка</a:t>
            </a:r>
          </a:p>
          <a:p>
            <a:pPr algn="ctr"/>
            <a:endParaRPr lang="ru-RU" altLang="ru-RU" sz="1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endParaRPr lang="ru-RU" sz="2000" b="1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1628800"/>
            <a:ext cx="4104456" cy="496855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-это основной документ о трудовой деятельности и трудовом стаже работника</a:t>
            </a:r>
            <a:endParaRPr lang="ru-RU" sz="3200" i="1" dirty="0">
              <a:solidFill>
                <a:schemeClr val="tx1"/>
              </a:solidFill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6012160" y="6581002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b="1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60648"/>
            <a:ext cx="8712968" cy="273630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Ø"/>
            </a:pPr>
            <a:endParaRPr lang="ru-RU" altLang="ru-RU" sz="24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ru-RU" altLang="ru-RU" sz="2400" b="1" dirty="0" smtClean="0">
                <a:solidFill>
                  <a:schemeClr val="bg1"/>
                </a:solidFill>
                <a:latin typeface="Georgia" pitchFamily="18" charset="0"/>
              </a:rPr>
              <a:t> Прием на работу оформляется приказом работодателя, изданным на основании заключенного трудового договора.</a:t>
            </a:r>
          </a:p>
          <a:p>
            <a:pPr algn="ctr">
              <a:buFont typeface="Wingdings" pitchFamily="2" charset="2"/>
              <a:buChar char="Ø"/>
            </a:pPr>
            <a:endParaRPr lang="ru-RU" altLang="ru-RU" b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ru-RU" altLang="ru-RU" sz="2400" b="1" dirty="0" smtClean="0">
                <a:solidFill>
                  <a:schemeClr val="bg1"/>
                </a:solidFill>
                <a:latin typeface="Georgia" pitchFamily="18" charset="0"/>
              </a:rPr>
              <a:t> Этот приказ объявляется работнику под роспись в трехдневный срок со дня фактического начала работы.</a:t>
            </a:r>
          </a:p>
          <a:p>
            <a:endParaRPr lang="ru-RU" sz="2000" b="1" dirty="0"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3212976"/>
            <a:ext cx="4896544" cy="3384376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altLang="ru-RU" sz="2200" b="1" i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/>
            <a:r>
              <a:rPr lang="ru-RU" altLang="ru-RU" sz="2200" b="1" dirty="0" smtClean="0">
                <a:solidFill>
                  <a:schemeClr val="bg1"/>
                </a:solidFill>
                <a:latin typeface="Georgia" pitchFamily="18" charset="0"/>
              </a:rPr>
              <a:t>При приеме на работу работодатель обязан:</a:t>
            </a:r>
          </a:p>
          <a:p>
            <a:pPr algn="ctr">
              <a:buFont typeface="Wingdings" pitchFamily="2" charset="2"/>
              <a:buChar char="Ø"/>
            </a:pPr>
            <a:r>
              <a:rPr lang="ru-RU" altLang="ru-RU" sz="2200" b="1" dirty="0" smtClean="0">
                <a:solidFill>
                  <a:schemeClr val="bg1"/>
                </a:solidFill>
                <a:latin typeface="Georgia" pitchFamily="18" charset="0"/>
              </a:rPr>
              <a:t> ознакомить работника под роспись с правилами внутреннего распорядка, иными нормативными документами, связанными с трудовой деятельностью.</a:t>
            </a:r>
          </a:p>
          <a:p>
            <a:endParaRPr lang="ru-RU" sz="2000" b="1" dirty="0">
              <a:latin typeface="Georgia" pitchFamily="18" charset="0"/>
            </a:endParaRPr>
          </a:p>
        </p:txBody>
      </p:sp>
      <p:pic>
        <p:nvPicPr>
          <p:cNvPr id="23556" name="Picture 4" descr="https://i.sunhome.ru/poetry/179/galochka.orig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002451"/>
            <a:ext cx="3419872" cy="385554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012160" y="6581002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b="1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1026</Words>
  <Application>Microsoft Office PowerPoint</Application>
  <PresentationFormat>Экран (4:3)</PresentationFormat>
  <Paragraphs>224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алена</dc:creator>
  <cp:lastModifiedBy>алена</cp:lastModifiedBy>
  <cp:revision>22</cp:revision>
  <dcterms:created xsi:type="dcterms:W3CDTF">2023-02-20T14:16:22Z</dcterms:created>
  <dcterms:modified xsi:type="dcterms:W3CDTF">2023-04-12T17:49:30Z</dcterms:modified>
</cp:coreProperties>
</file>