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70" r:id="rId3"/>
    <p:sldId id="271" r:id="rId4"/>
    <p:sldId id="273" r:id="rId5"/>
    <p:sldId id="274" r:id="rId6"/>
    <p:sldId id="272" r:id="rId7"/>
    <p:sldId id="261" r:id="rId8"/>
    <p:sldId id="277" r:id="rId9"/>
    <p:sldId id="278" r:id="rId10"/>
    <p:sldId id="279" r:id="rId11"/>
    <p:sldId id="280" r:id="rId12"/>
    <p:sldId id="281" r:id="rId13"/>
    <p:sldId id="283" r:id="rId14"/>
    <p:sldId id="282" r:id="rId15"/>
    <p:sldId id="285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157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3C020-2896-4042-BFD1-A872DA42169F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A2C41-E5DA-481B-8808-0C03C398B8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3C020-2896-4042-BFD1-A872DA42169F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A2C41-E5DA-481B-8808-0C03C398B8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3C020-2896-4042-BFD1-A872DA42169F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A2C41-E5DA-481B-8808-0C03C398B8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3C020-2896-4042-BFD1-A872DA42169F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A2C41-E5DA-481B-8808-0C03C398B8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3C020-2896-4042-BFD1-A872DA42169F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A2C41-E5DA-481B-8808-0C03C398B8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3C020-2896-4042-BFD1-A872DA42169F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A2C41-E5DA-481B-8808-0C03C398B8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3C020-2896-4042-BFD1-A872DA42169F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A2C41-E5DA-481B-8808-0C03C398B8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3C020-2896-4042-BFD1-A872DA42169F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A2C41-E5DA-481B-8808-0C03C398B8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3C020-2896-4042-BFD1-A872DA42169F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A2C41-E5DA-481B-8808-0C03C398B8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3C020-2896-4042-BFD1-A872DA42169F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A2C41-E5DA-481B-8808-0C03C398B8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3C020-2896-4042-BFD1-A872DA42169F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A2C41-E5DA-481B-8808-0C03C398B8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83C020-2896-4042-BFD1-A872DA42169F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CA2C41-E5DA-481B-8808-0C03C398B8E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roza.ru/pics/2022/08/31/92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72066" y="3916566"/>
            <a:ext cx="3891086" cy="2655681"/>
          </a:xfrm>
          <a:prstGeom prst="rect">
            <a:avLst/>
          </a:prstGeom>
          <a:noFill/>
        </p:spPr>
      </p:pic>
      <p:pic>
        <p:nvPicPr>
          <p:cNvPr id="1028" name="Picture 4" descr="https://kpravda.ru/wp-content/uploads/2020/12/sociale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20" y="214290"/>
            <a:ext cx="4052485" cy="2786082"/>
          </a:xfrm>
          <a:prstGeom prst="rect">
            <a:avLst/>
          </a:prstGeom>
          <a:noFill/>
        </p:spPr>
      </p:pic>
      <p:pic>
        <p:nvPicPr>
          <p:cNvPr id="1030" name="Picture 6" descr="https://the-wedding.ru/upload/photo/CompanyWeddingOrganizer/1718/1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57158" y="3429000"/>
            <a:ext cx="2500298" cy="3143248"/>
          </a:xfrm>
          <a:prstGeom prst="rect">
            <a:avLst/>
          </a:prstGeom>
          <a:noFill/>
        </p:spPr>
      </p:pic>
      <p:pic>
        <p:nvPicPr>
          <p:cNvPr id="1032" name="Picture 8" descr="https://sun9-40.userapi.com/impg/eq2TlWkr0iST5jInbKuPd0y_1afV1f1J_EmtLw/0_WrUkt10f0.jpg?size=403x604&amp;quality=95&amp;sign=3039ab1599b3b0bf0b6a1ee2524dcfb1&amp;c_uniq_tag=GFpCu9e-5psYH27E91BwYp4xbc8Y-CG8eon-H0YHcto&amp;type=album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500826" y="214290"/>
            <a:ext cx="2404132" cy="3571876"/>
          </a:xfrm>
          <a:prstGeom prst="rect">
            <a:avLst/>
          </a:prstGeom>
          <a:noFill/>
        </p:spPr>
      </p:pic>
      <p:pic>
        <p:nvPicPr>
          <p:cNvPr id="1034" name="Picture 10" descr="https://ubikvart.ru/800/600/https/www.hochzeitsportal24.de/wp-content/uploads/Anmeldung_zur_Eheschliessung_im_Standesamt-1400x933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571736" y="2285992"/>
            <a:ext cx="3714658" cy="2475555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796136" y="6581001"/>
            <a:ext cx="33478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b="1" i="1" dirty="0" smtClean="0">
                <a:latin typeface="Georgia" pitchFamily="18" charset="0"/>
              </a:rPr>
              <a:t>Составитель: Назарова А.В. </a:t>
            </a:r>
            <a:endParaRPr lang="ru-RU" sz="1200" b="1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https://kokurka.ru/wp-content/uploads/2018/12/semya2_0-1140x760.jpg"/>
          <p:cNvPicPr>
            <a:picLocks noChangeAspect="1" noChangeArrowheads="1"/>
          </p:cNvPicPr>
          <p:nvPr/>
        </p:nvPicPr>
        <p:blipFill>
          <a:blip r:embed="rId2" cstate="screen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81018" cy="6858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3643306" y="2786058"/>
            <a:ext cx="2857520" cy="378621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>
              <a:buAutoNum type="arabicPeriod"/>
            </a:pPr>
            <a:r>
              <a:rPr lang="ru-RU" b="1" dirty="0" smtClean="0">
                <a:latin typeface="Georgia" pitchFamily="18" charset="0"/>
              </a:rPr>
              <a:t>Имущество, приобретенное до брака;</a:t>
            </a:r>
          </a:p>
          <a:p>
            <a:pPr marL="342900" indent="-342900">
              <a:buAutoNum type="arabicPeriod"/>
            </a:pPr>
            <a:r>
              <a:rPr lang="ru-RU" b="1" dirty="0" smtClean="0">
                <a:latin typeface="Georgia" pitchFamily="18" charset="0"/>
              </a:rPr>
              <a:t>Полученное в дар;</a:t>
            </a:r>
          </a:p>
          <a:p>
            <a:pPr marL="342900" indent="-342900">
              <a:buAutoNum type="arabicPeriod"/>
            </a:pPr>
            <a:r>
              <a:rPr lang="ru-RU" b="1" dirty="0" smtClean="0">
                <a:latin typeface="Georgia" pitchFamily="18" charset="0"/>
              </a:rPr>
              <a:t>Имущество, полученное по наследству;</a:t>
            </a:r>
          </a:p>
          <a:p>
            <a:pPr marL="342900" indent="-342900">
              <a:buAutoNum type="arabicPeriod"/>
            </a:pPr>
            <a:r>
              <a:rPr lang="ru-RU" b="1" dirty="0" smtClean="0">
                <a:latin typeface="Georgia" pitchFamily="18" charset="0"/>
              </a:rPr>
              <a:t>Вещи индивидуального пользования (одежда, обувь)</a:t>
            </a:r>
            <a:endParaRPr lang="ru-RU" b="1" dirty="0">
              <a:latin typeface="Georg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1000108"/>
            <a:ext cx="3000396" cy="7143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Georgia" pitchFamily="18" charset="0"/>
              </a:rPr>
              <a:t>Личные права: </a:t>
            </a:r>
            <a:endParaRPr lang="ru-RU" sz="2000" b="1" dirty="0">
              <a:latin typeface="Georg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2000240"/>
            <a:ext cx="3071834" cy="464347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457200" indent="-457200">
              <a:buAutoNum type="arabicPeriod"/>
            </a:pPr>
            <a:r>
              <a:rPr lang="ru-RU" b="1" dirty="0" smtClean="0">
                <a:latin typeface="Georgia" pitchFamily="18" charset="0"/>
              </a:rPr>
              <a:t>Право на выбор фамилии;</a:t>
            </a:r>
          </a:p>
          <a:p>
            <a:pPr marL="457200" indent="-457200">
              <a:buAutoNum type="arabicPeriod"/>
            </a:pPr>
            <a:r>
              <a:rPr lang="ru-RU" b="1" dirty="0" smtClean="0">
                <a:latin typeface="Georgia" pitchFamily="18" charset="0"/>
              </a:rPr>
              <a:t>Право на род занятий, профессии;</a:t>
            </a:r>
          </a:p>
          <a:p>
            <a:pPr marL="457200" indent="-457200">
              <a:buAutoNum type="arabicPeriod"/>
            </a:pPr>
            <a:r>
              <a:rPr lang="ru-RU" b="1" dirty="0" smtClean="0">
                <a:latin typeface="Georgia" pitchFamily="18" charset="0"/>
              </a:rPr>
              <a:t>Право на выбор места жительства;</a:t>
            </a:r>
          </a:p>
          <a:p>
            <a:pPr marL="457200" indent="-457200">
              <a:buAutoNum type="arabicPeriod"/>
            </a:pPr>
            <a:r>
              <a:rPr lang="ru-RU" b="1" dirty="0" smtClean="0">
                <a:latin typeface="Georgia" pitchFamily="18" charset="0"/>
              </a:rPr>
              <a:t>Право на совместные решения вопросов семейной жизни: отцовство, материнство</a:t>
            </a:r>
            <a:r>
              <a:rPr lang="ru-RU" sz="2000" b="1" dirty="0" smtClean="0">
                <a:latin typeface="Georgia" pitchFamily="18" charset="0"/>
              </a:rPr>
              <a:t>, </a:t>
            </a:r>
            <a:r>
              <a:rPr lang="ru-RU" b="1" dirty="0" smtClean="0">
                <a:latin typeface="Georgia" pitchFamily="18" charset="0"/>
              </a:rPr>
              <a:t>воспитание и образование детей.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643306" y="2000240"/>
            <a:ext cx="2857520" cy="857256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Georgia" pitchFamily="18" charset="0"/>
              </a:rPr>
              <a:t>Личная раздельная собственность</a:t>
            </a:r>
            <a:endParaRPr lang="ru-RU" b="1" dirty="0">
              <a:latin typeface="Georgia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715140" y="2000240"/>
            <a:ext cx="2214578" cy="85725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Georgia" pitchFamily="18" charset="0"/>
              </a:rPr>
              <a:t>Совместно нажитое имущество</a:t>
            </a:r>
            <a:endParaRPr lang="ru-RU" b="1" dirty="0">
              <a:latin typeface="Georgia" pitchFamily="18" charset="0"/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 rot="5400000">
            <a:off x="1428728" y="1857364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10800000" flipV="1">
            <a:off x="5000628" y="1643050"/>
            <a:ext cx="1357322" cy="28575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6357950" y="1643050"/>
            <a:ext cx="1428760" cy="28575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3571868" y="1000108"/>
            <a:ext cx="5286412" cy="71438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Georgia" pitchFamily="18" charset="0"/>
              </a:rPr>
              <a:t>Имущественные права: </a:t>
            </a:r>
            <a:endParaRPr lang="ru-RU" sz="2000" b="1" dirty="0">
              <a:latin typeface="Georgia" pitchFamily="18" charset="0"/>
            </a:endParaRPr>
          </a:p>
        </p:txBody>
      </p:sp>
      <p:sp>
        <p:nvSpPr>
          <p:cNvPr id="17" name="Стрелка вниз 16"/>
          <p:cNvSpPr/>
          <p:nvPr/>
        </p:nvSpPr>
        <p:spPr>
          <a:xfrm>
            <a:off x="1331640" y="548680"/>
            <a:ext cx="504056" cy="432048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низ 17"/>
          <p:cNvSpPr/>
          <p:nvPr/>
        </p:nvSpPr>
        <p:spPr>
          <a:xfrm>
            <a:off x="8028384" y="548680"/>
            <a:ext cx="504056" cy="432048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0" y="0"/>
            <a:ext cx="9144000" cy="692696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Georgia" pitchFamily="18" charset="0"/>
              </a:rPr>
              <a:t>ПРАВА СУПРУГОВ:</a:t>
            </a:r>
            <a:endParaRPr lang="ru-RU" sz="2800" b="1" dirty="0">
              <a:latin typeface="Georgia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796136" y="6581001"/>
            <a:ext cx="33478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b="1" i="1" dirty="0" smtClean="0">
                <a:latin typeface="Georgia" pitchFamily="18" charset="0"/>
              </a:rPr>
              <a:t>Составитель: Назарова А.В. </a:t>
            </a:r>
            <a:endParaRPr lang="ru-RU" sz="1200" b="1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https://kokurka.ru/wp-content/uploads/2018/12/semya2_0-1140x760.jpg"/>
          <p:cNvPicPr>
            <a:picLocks noChangeAspect="1" noChangeArrowheads="1"/>
          </p:cNvPicPr>
          <p:nvPr/>
        </p:nvPicPr>
        <p:blipFill>
          <a:blip r:embed="rId2" cstate="screen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81018" cy="6858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3643306" y="2786058"/>
            <a:ext cx="2857520" cy="378621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>
              <a:buAutoNum type="arabicPeriod"/>
            </a:pPr>
            <a:r>
              <a:rPr lang="ru-RU" b="1" dirty="0" smtClean="0">
                <a:latin typeface="Georgia" pitchFamily="18" charset="0"/>
              </a:rPr>
              <a:t>Имущество, приобретенное до брака;</a:t>
            </a:r>
          </a:p>
          <a:p>
            <a:pPr marL="342900" indent="-342900">
              <a:buAutoNum type="arabicPeriod"/>
            </a:pPr>
            <a:r>
              <a:rPr lang="ru-RU" b="1" dirty="0" smtClean="0">
                <a:latin typeface="Georgia" pitchFamily="18" charset="0"/>
              </a:rPr>
              <a:t>Полученное в дар;</a:t>
            </a:r>
          </a:p>
          <a:p>
            <a:pPr marL="342900" indent="-342900">
              <a:buAutoNum type="arabicPeriod"/>
            </a:pPr>
            <a:r>
              <a:rPr lang="ru-RU" b="1" dirty="0" smtClean="0">
                <a:latin typeface="Georgia" pitchFamily="18" charset="0"/>
              </a:rPr>
              <a:t>Имущество, полученное по наследству;</a:t>
            </a:r>
          </a:p>
          <a:p>
            <a:pPr marL="342900" indent="-342900">
              <a:buAutoNum type="arabicPeriod"/>
            </a:pPr>
            <a:r>
              <a:rPr lang="ru-RU" b="1" dirty="0" smtClean="0">
                <a:latin typeface="Georgia" pitchFamily="18" charset="0"/>
              </a:rPr>
              <a:t>Вещи индивидуального пользования (одежда, обувь)</a:t>
            </a:r>
            <a:endParaRPr lang="ru-RU" b="1" dirty="0">
              <a:latin typeface="Georg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1000108"/>
            <a:ext cx="3000396" cy="7143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Georgia" pitchFamily="18" charset="0"/>
              </a:rPr>
              <a:t>Личные права: </a:t>
            </a:r>
            <a:endParaRPr lang="ru-RU" sz="2000" b="1" dirty="0">
              <a:latin typeface="Georg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2000240"/>
            <a:ext cx="3071834" cy="464347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457200" indent="-457200">
              <a:buAutoNum type="arabicPeriod"/>
            </a:pPr>
            <a:r>
              <a:rPr lang="ru-RU" b="1" dirty="0" smtClean="0">
                <a:latin typeface="Georgia" pitchFamily="18" charset="0"/>
              </a:rPr>
              <a:t>Право на выбор фамилии;</a:t>
            </a:r>
          </a:p>
          <a:p>
            <a:pPr marL="457200" indent="-457200">
              <a:buAutoNum type="arabicPeriod"/>
            </a:pPr>
            <a:r>
              <a:rPr lang="ru-RU" b="1" dirty="0" smtClean="0">
                <a:latin typeface="Georgia" pitchFamily="18" charset="0"/>
              </a:rPr>
              <a:t>Право на род занятий, профессии;</a:t>
            </a:r>
          </a:p>
          <a:p>
            <a:pPr marL="457200" indent="-457200">
              <a:buAutoNum type="arabicPeriod"/>
            </a:pPr>
            <a:r>
              <a:rPr lang="ru-RU" b="1" dirty="0" smtClean="0">
                <a:latin typeface="Georgia" pitchFamily="18" charset="0"/>
              </a:rPr>
              <a:t>Право на выбор места жительства;</a:t>
            </a:r>
          </a:p>
          <a:p>
            <a:pPr marL="457200" indent="-457200">
              <a:buAutoNum type="arabicPeriod"/>
            </a:pPr>
            <a:r>
              <a:rPr lang="ru-RU" b="1" dirty="0" smtClean="0">
                <a:latin typeface="Georgia" pitchFamily="18" charset="0"/>
              </a:rPr>
              <a:t>Право на совместные решения вопросов семейной жизни: отцовство, материнство</a:t>
            </a:r>
            <a:r>
              <a:rPr lang="ru-RU" sz="2000" b="1" dirty="0" smtClean="0">
                <a:latin typeface="Georgia" pitchFamily="18" charset="0"/>
              </a:rPr>
              <a:t>, </a:t>
            </a:r>
            <a:r>
              <a:rPr lang="ru-RU" b="1" dirty="0" smtClean="0">
                <a:latin typeface="Georgia" pitchFamily="18" charset="0"/>
              </a:rPr>
              <a:t>воспитание и образование детей.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715140" y="2786058"/>
            <a:ext cx="2214578" cy="378621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Georgia" pitchFamily="18" charset="0"/>
              </a:rPr>
              <a:t>Законный режим собственности супругов.</a:t>
            </a:r>
          </a:p>
          <a:p>
            <a:pPr algn="ctr"/>
            <a:r>
              <a:rPr lang="ru-RU" b="1" dirty="0" smtClean="0">
                <a:latin typeface="Georgia" pitchFamily="18" charset="0"/>
              </a:rPr>
              <a:t>В случае расторжения брака имущество делится пополам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643306" y="2000240"/>
            <a:ext cx="2857520" cy="857256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Georgia" pitchFamily="18" charset="0"/>
              </a:rPr>
              <a:t>Личная раздельная собственность</a:t>
            </a:r>
            <a:endParaRPr lang="ru-RU" b="1" dirty="0">
              <a:latin typeface="Georgia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715140" y="2000240"/>
            <a:ext cx="2214578" cy="85725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Georgia" pitchFamily="18" charset="0"/>
              </a:rPr>
              <a:t>Совместно нажитое имущество</a:t>
            </a:r>
            <a:endParaRPr lang="ru-RU" b="1" dirty="0">
              <a:latin typeface="Georgia" pitchFamily="18" charset="0"/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 rot="5400000">
            <a:off x="1428728" y="1857364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10800000" flipV="1">
            <a:off x="5000628" y="1643050"/>
            <a:ext cx="1357322" cy="28575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6357950" y="1643050"/>
            <a:ext cx="1428760" cy="28575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3571868" y="1000108"/>
            <a:ext cx="5286412" cy="71438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Georgia" pitchFamily="18" charset="0"/>
              </a:rPr>
              <a:t>Имущественные права: </a:t>
            </a:r>
            <a:endParaRPr lang="ru-RU" sz="2000" b="1" dirty="0">
              <a:latin typeface="Georgia" pitchFamily="18" charset="0"/>
            </a:endParaRPr>
          </a:p>
        </p:txBody>
      </p:sp>
      <p:sp>
        <p:nvSpPr>
          <p:cNvPr id="15" name="Стрелка вниз 14"/>
          <p:cNvSpPr/>
          <p:nvPr/>
        </p:nvSpPr>
        <p:spPr>
          <a:xfrm>
            <a:off x="1331640" y="548680"/>
            <a:ext cx="504056" cy="432048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>
            <a:off x="7884368" y="548680"/>
            <a:ext cx="504056" cy="432048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0" y="0"/>
            <a:ext cx="9144000" cy="692696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Georgia" pitchFamily="18" charset="0"/>
              </a:rPr>
              <a:t>ПРАВА СУПРУГОВ:</a:t>
            </a:r>
            <a:endParaRPr lang="ru-RU" sz="2800" b="1" dirty="0">
              <a:latin typeface="Georgia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796136" y="6581001"/>
            <a:ext cx="33478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b="1" i="1" dirty="0" smtClean="0">
                <a:latin typeface="Georgia" pitchFamily="18" charset="0"/>
              </a:rPr>
              <a:t>Составитель: Назарова А.В. </a:t>
            </a:r>
            <a:endParaRPr lang="ru-RU" sz="1200" b="1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51520" y="1916832"/>
            <a:ext cx="3888432" cy="468052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500" b="1" i="1" dirty="0" smtClean="0">
                <a:latin typeface="Georgia" pitchFamily="18" charset="0"/>
              </a:rPr>
              <a:t>соглашение лиц, вступающих в брак, или соглашение супругов, определяющее </a:t>
            </a:r>
            <a:r>
              <a:rPr lang="ru-RU" sz="2500" b="1" i="1" u="sng" dirty="0" smtClean="0">
                <a:latin typeface="Georgia" pitchFamily="18" charset="0"/>
              </a:rPr>
              <a:t>имущественные права </a:t>
            </a:r>
            <a:r>
              <a:rPr lang="ru-RU" sz="2500" b="1" i="1" dirty="0" smtClean="0">
                <a:latin typeface="Georgia" pitchFamily="18" charset="0"/>
              </a:rPr>
              <a:t>и обязанности супругов в браке и в случае его расторжения. </a:t>
            </a:r>
            <a:endParaRPr lang="ru-RU" sz="2500" b="1" i="1" dirty="0">
              <a:latin typeface="Georg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83671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latin typeface="Georgia" pitchFamily="18" charset="0"/>
              </a:rPr>
              <a:t>Договорной режим супругов:</a:t>
            </a:r>
            <a:endParaRPr lang="ru-RU" sz="2800" b="1" i="1" dirty="0">
              <a:latin typeface="Georg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1214422"/>
            <a:ext cx="3925670" cy="77441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latin typeface="Georgia" pitchFamily="18" charset="0"/>
              </a:rPr>
              <a:t>Брачный договор</a:t>
            </a:r>
            <a:endParaRPr lang="ru-RU" sz="2400" b="1" i="1" dirty="0">
              <a:latin typeface="Georgia" pitchFamily="18" charset="0"/>
            </a:endParaRPr>
          </a:p>
        </p:txBody>
      </p:sp>
      <p:pic>
        <p:nvPicPr>
          <p:cNvPr id="3080" name="Picture 8" descr="http://www.mconsult.ru/netcat_files/userfiles/Brachnyy_dogovor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72000" y="1196752"/>
            <a:ext cx="4234070" cy="53285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TextBox 13"/>
          <p:cNvSpPr txBox="1"/>
          <p:nvPr/>
        </p:nvSpPr>
        <p:spPr>
          <a:xfrm>
            <a:off x="5796136" y="6581001"/>
            <a:ext cx="33478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b="1" i="1" dirty="0" smtClean="0">
                <a:latin typeface="Georgia" pitchFamily="18" charset="0"/>
              </a:rPr>
              <a:t>Составитель: Назарова А.В. </a:t>
            </a:r>
            <a:endParaRPr lang="ru-RU" sz="1200" b="1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ятиугольник 4"/>
          <p:cNvSpPr/>
          <p:nvPr/>
        </p:nvSpPr>
        <p:spPr>
          <a:xfrm>
            <a:off x="0" y="260648"/>
            <a:ext cx="4644008" cy="792088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Georgia" pitchFamily="18" charset="0"/>
              </a:rPr>
              <a:t>Ст.41 Заключение брачного договора</a:t>
            </a:r>
            <a:endParaRPr lang="ru-RU" sz="2000" b="1" dirty="0">
              <a:latin typeface="Georg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1340768"/>
            <a:ext cx="4320480" cy="532859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>
              <a:buAutoNum type="arabicPeriod"/>
            </a:pPr>
            <a:r>
              <a:rPr lang="ru-RU" b="1" dirty="0" smtClean="0">
                <a:latin typeface="Georgia" pitchFamily="18" charset="0"/>
              </a:rPr>
              <a:t>Брачный договор может быть заключен как ДО государственной регистрации заключения брака, так и в ЛЮБОЕ время в период брака.</a:t>
            </a:r>
          </a:p>
          <a:p>
            <a:endParaRPr lang="ru-RU" b="1" dirty="0" smtClean="0">
              <a:latin typeface="Georgia" pitchFamily="18" charset="0"/>
            </a:endParaRPr>
          </a:p>
          <a:p>
            <a:r>
              <a:rPr lang="ru-RU" b="1" dirty="0" smtClean="0">
                <a:latin typeface="Georgia" pitchFamily="18" charset="0"/>
              </a:rPr>
              <a:t>- Брачный договор, заключенный до государственной регистрации заключения брака, вступает в силу </a:t>
            </a:r>
            <a:r>
              <a:rPr lang="ru-RU" b="1" u="sng" dirty="0" smtClean="0">
                <a:latin typeface="Georgia" pitchFamily="18" charset="0"/>
              </a:rPr>
              <a:t>со дня государственной регистрации заключения брака</a:t>
            </a:r>
            <a:r>
              <a:rPr lang="ru-RU" b="1" dirty="0" smtClean="0">
                <a:latin typeface="Georgia" pitchFamily="18" charset="0"/>
              </a:rPr>
              <a:t>.</a:t>
            </a:r>
          </a:p>
          <a:p>
            <a:endParaRPr lang="ru-RU" sz="1600" b="1" dirty="0" smtClean="0">
              <a:latin typeface="Georgia" pitchFamily="18" charset="0"/>
            </a:endParaRPr>
          </a:p>
          <a:p>
            <a:pPr algn="ctr"/>
            <a:r>
              <a:rPr lang="ru-RU" b="1" dirty="0" smtClean="0">
                <a:latin typeface="Georgia" pitchFamily="18" charset="0"/>
              </a:rPr>
              <a:t>2. Брачный договор заключается в </a:t>
            </a:r>
            <a:r>
              <a:rPr lang="ru-RU" b="1" u="sng" dirty="0" smtClean="0">
                <a:latin typeface="Georgia" pitchFamily="18" charset="0"/>
              </a:rPr>
              <a:t>письменной </a:t>
            </a:r>
            <a:r>
              <a:rPr lang="ru-RU" b="1" dirty="0" smtClean="0">
                <a:latin typeface="Georgia" pitchFamily="18" charset="0"/>
              </a:rPr>
              <a:t>форме и подлежит </a:t>
            </a:r>
            <a:r>
              <a:rPr lang="ru-RU" b="1" u="sng" dirty="0" smtClean="0">
                <a:latin typeface="Georgia" pitchFamily="18" charset="0"/>
              </a:rPr>
              <a:t>нотариальному </a:t>
            </a:r>
            <a:r>
              <a:rPr lang="ru-RU" b="1" dirty="0" smtClean="0">
                <a:latin typeface="Georgia" pitchFamily="18" charset="0"/>
              </a:rPr>
              <a:t>удостоверению.</a:t>
            </a:r>
          </a:p>
          <a:p>
            <a:pPr marL="342900" indent="-342900" algn="ctr"/>
            <a:endParaRPr lang="ru-RU" dirty="0" smtClean="0"/>
          </a:p>
          <a:p>
            <a:pPr marL="342900" indent="-342900" algn="ctr">
              <a:buAutoNum type="arabicPeriod"/>
            </a:pPr>
            <a:endParaRPr lang="ru-RU" dirty="0"/>
          </a:p>
        </p:txBody>
      </p:sp>
      <p:pic>
        <p:nvPicPr>
          <p:cNvPr id="28676" name="Picture 4" descr="https://booksrus.fr/upload/iblock/c95/c95f6551bc7553006c6ed63ff0d98978.jpg"/>
          <p:cNvPicPr>
            <a:picLocks noChangeAspect="1" noChangeArrowheads="1"/>
          </p:cNvPicPr>
          <p:nvPr/>
        </p:nvPicPr>
        <p:blipFill>
          <a:blip r:embed="rId2" cstate="screen">
            <a:lum contrast="20000"/>
          </a:blip>
          <a:srcRect/>
          <a:stretch>
            <a:fillRect/>
          </a:stretch>
        </p:blipFill>
        <p:spPr bwMode="auto">
          <a:xfrm>
            <a:off x="4931532" y="0"/>
            <a:ext cx="4212468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5796136" y="6581001"/>
            <a:ext cx="33478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b="1" i="1" dirty="0" smtClean="0">
                <a:latin typeface="Georgia" pitchFamily="18" charset="0"/>
              </a:rPr>
              <a:t>Составитель: Назарова А.В. </a:t>
            </a:r>
            <a:endParaRPr lang="ru-RU" sz="1200" b="1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s://avatars.mds.yandex.net/i?id=e7f5f0ae337e0cd0c49fd2ea2daf27fb_l-5485332-images-thumbs&amp;n=13"/>
          <p:cNvPicPr>
            <a:picLocks noChangeAspect="1" noChangeArrowheads="1"/>
          </p:cNvPicPr>
          <p:nvPr/>
        </p:nvPicPr>
        <p:blipFill>
          <a:blip r:embed="rId2" cstate="screen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980728"/>
            <a:ext cx="9144000" cy="5877272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971600" y="3645024"/>
            <a:ext cx="3744416" cy="295232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457200" indent="-457200" algn="ctr"/>
            <a:r>
              <a:rPr lang="ru-RU" b="1" dirty="0" smtClean="0">
                <a:latin typeface="Georgia" pitchFamily="18" charset="0"/>
              </a:rPr>
              <a:t>Права и обязанности, предусмотренные брачным договором, могут ограничиваться определенными сроками, либо ставиться в зависимость от наступления определенных условий.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1484784"/>
            <a:ext cx="8496944" cy="194421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>
              <a:buAutoNum type="arabicPeriod"/>
            </a:pPr>
            <a:r>
              <a:rPr lang="ru-RU" sz="2000" b="1" i="1" dirty="0" smtClean="0">
                <a:solidFill>
                  <a:schemeClr val="bg1"/>
                </a:solidFill>
                <a:latin typeface="Georgia" pitchFamily="18" charset="0"/>
              </a:rPr>
              <a:t>Режим собственности в отношении имеющегося и будущего имущества и доходов супругов;</a:t>
            </a:r>
          </a:p>
          <a:p>
            <a:pPr marL="457200" indent="-457200">
              <a:buAutoNum type="arabicPeriod"/>
            </a:pPr>
            <a:endParaRPr lang="ru-RU" sz="1200" b="1" i="1" dirty="0" smtClean="0">
              <a:solidFill>
                <a:schemeClr val="bg1"/>
              </a:solidFill>
              <a:latin typeface="Georgia" pitchFamily="18" charset="0"/>
            </a:endParaRPr>
          </a:p>
          <a:p>
            <a:r>
              <a:rPr lang="ru-RU" sz="2000" b="1" i="1" dirty="0" smtClean="0">
                <a:solidFill>
                  <a:schemeClr val="bg1"/>
                </a:solidFill>
                <a:latin typeface="Georgia" pitchFamily="18" charset="0"/>
              </a:rPr>
              <a:t>2. Права и обязанности супругов по взаимному содержанию, способы участия в доходах друг друга, порядок несения каждым из них семейных  расходов.</a:t>
            </a:r>
          </a:p>
        </p:txBody>
      </p:sp>
      <p:sp>
        <p:nvSpPr>
          <p:cNvPr id="6" name="Стрелка вниз 5"/>
          <p:cNvSpPr/>
          <p:nvPr/>
        </p:nvSpPr>
        <p:spPr>
          <a:xfrm>
            <a:off x="7884368" y="836712"/>
            <a:ext cx="785818" cy="714380"/>
          </a:xfrm>
          <a:prstGeom prst="down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9144000" cy="980728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latin typeface="Georgia" pitchFamily="18" charset="0"/>
              </a:rPr>
              <a:t>В брачном договоре определяется: </a:t>
            </a:r>
            <a:endParaRPr lang="ru-RU" sz="2800" b="1" i="1" dirty="0">
              <a:latin typeface="Georgia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004048" y="3645024"/>
            <a:ext cx="3816424" cy="295232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Georgia" pitchFamily="18" charset="0"/>
              </a:rPr>
              <a:t>Нельзя включать положения, ограничивающие право нетрудоспособного нуждающегося супруга на получение содержания. </a:t>
            </a:r>
          </a:p>
          <a:p>
            <a:pPr algn="ctr"/>
            <a:r>
              <a:rPr lang="ru-RU" b="1" dirty="0" smtClean="0">
                <a:latin typeface="Georgia" pitchFamily="18" charset="0"/>
              </a:rPr>
              <a:t>Положения, которые противоречат началам семейного законодательства.</a:t>
            </a:r>
            <a:endParaRPr lang="ru-RU" b="1" dirty="0">
              <a:latin typeface="Georgia" pitchFamily="18" charset="0"/>
            </a:endParaRPr>
          </a:p>
        </p:txBody>
      </p:sp>
      <p:pic>
        <p:nvPicPr>
          <p:cNvPr id="12" name="Рисунок 11" descr="выпускник-35256505.jp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252536" y="4077072"/>
            <a:ext cx="2398831" cy="256490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796136" y="6581001"/>
            <a:ext cx="33478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b="1" i="1" dirty="0" smtClean="0">
                <a:latin typeface="Georgia" pitchFamily="18" charset="0"/>
              </a:rPr>
              <a:t>Составитель: Назарова А.В. </a:t>
            </a:r>
            <a:endParaRPr lang="ru-RU" sz="1200" b="1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s://thumbs.dreamstime.com/b/%D0%B8%D0%B7%D0%BE%D0%BB%D0%B8%D1%80%D0%BE%D0%B2%D0%B0%D0%BD%D0%BD%D1%8B%D0%B9-%D1%81%D1%82%D0%BE%D0%BB-%D0%BF%D1%80%D0%B5%D0%B4%D0%BF%D0%BE%D1%81%D1%8B%D0%BB%D0%BA%D0%B8-3d-%D0%BF%D1%80%D0%B5%D0%B4%D1%81%D1%82%D0%B0%D0%B2%D0%BB%D1%8F%D0%B5%D1%82-%D0%B1%D0%B5%D0%BB%D0%B8%D0%B7%D0%BD%D1%83-1413133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844824"/>
            <a:ext cx="9144000" cy="5013176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0" y="0"/>
            <a:ext cx="9144000" cy="2276872"/>
          </a:xfrm>
          <a:prstGeom prst="rect">
            <a:avLst/>
          </a:prstGeom>
          <a:solidFill>
            <a:schemeClr val="bg2">
              <a:lumMod val="1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i="1" dirty="0" smtClean="0">
              <a:solidFill>
                <a:srgbClr val="FFFF00"/>
              </a:solidFill>
              <a:latin typeface="Georgia" pitchFamily="18" charset="0"/>
            </a:endParaRPr>
          </a:p>
          <a:p>
            <a:pPr algn="ctr"/>
            <a:r>
              <a:rPr lang="ru-RU" sz="3600" b="1" i="1" dirty="0" smtClean="0">
                <a:solidFill>
                  <a:srgbClr val="FFFF00"/>
                </a:solidFill>
                <a:latin typeface="Georgia" pitchFamily="18" charset="0"/>
              </a:rPr>
              <a:t>Домашнее задание:</a:t>
            </a:r>
          </a:p>
          <a:p>
            <a:pPr algn="ctr"/>
            <a:r>
              <a:rPr lang="ru-RU" sz="2800" b="1" i="1" dirty="0" smtClean="0">
                <a:solidFill>
                  <a:schemeClr val="bg1"/>
                </a:solidFill>
                <a:latin typeface="Georgia" pitchFamily="18" charset="0"/>
              </a:rPr>
              <a:t>1. Прочитать п.15,16</a:t>
            </a:r>
          </a:p>
          <a:p>
            <a:pPr algn="ctr"/>
            <a:r>
              <a:rPr lang="ru-RU" sz="2800" b="1" i="1" dirty="0" smtClean="0">
                <a:solidFill>
                  <a:schemeClr val="bg1"/>
                </a:solidFill>
                <a:latin typeface="Georgia" pitchFamily="18" charset="0"/>
              </a:rPr>
              <a:t>2. Выучить теорию</a:t>
            </a:r>
          </a:p>
          <a:p>
            <a:pPr algn="ctr"/>
            <a:r>
              <a:rPr lang="ru-RU" sz="2800" b="1" i="1" dirty="0" smtClean="0">
                <a:solidFill>
                  <a:schemeClr val="bg1"/>
                </a:solidFill>
                <a:latin typeface="Georgia" pitchFamily="18" charset="0"/>
              </a:rPr>
              <a:t>3. * стр. 50, 53 мои исследования</a:t>
            </a:r>
          </a:p>
          <a:p>
            <a:pPr algn="ctr"/>
            <a:endParaRPr lang="ru-RU" sz="2800" b="1" i="1" dirty="0" smtClean="0">
              <a:solidFill>
                <a:schemeClr val="bg1"/>
              </a:solidFill>
              <a:latin typeface="Georgia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796136" y="6581001"/>
            <a:ext cx="33478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b="1" i="1" dirty="0" smtClean="0">
                <a:latin typeface="Georgia" pitchFamily="18" charset="0"/>
              </a:rPr>
              <a:t>Составитель: Назарова А.В. </a:t>
            </a:r>
            <a:endParaRPr lang="ru-RU" sz="1200" b="1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s://ahrfn.com/wp-content/uploads/2019/02/1511347564_brak.jpg"/>
          <p:cNvPicPr>
            <a:picLocks noChangeAspect="1" noChangeArrowheads="1"/>
          </p:cNvPicPr>
          <p:nvPr/>
        </p:nvPicPr>
        <p:blipFill>
          <a:blip r:embed="rId2" cstate="screen">
            <a:lum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85720" y="3929066"/>
            <a:ext cx="8501122" cy="2571768"/>
          </a:xfrm>
          <a:prstGeom prst="rect">
            <a:avLst/>
          </a:prstGeom>
          <a:solidFill>
            <a:schemeClr val="accent5">
              <a:lumMod val="20000"/>
              <a:lumOff val="80000"/>
              <a:alpha val="77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i="1" dirty="0" smtClean="0">
                <a:solidFill>
                  <a:srgbClr val="C00000"/>
                </a:solidFill>
                <a:latin typeface="Georgia" pitchFamily="18" charset="0"/>
              </a:rPr>
              <a:t>Заключение и расторжение брака</a:t>
            </a:r>
            <a:endParaRPr lang="ru-RU" sz="4800" b="1" i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96136" y="6581001"/>
            <a:ext cx="33478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b="1" i="1" dirty="0" smtClean="0">
                <a:latin typeface="Georgia" pitchFamily="18" charset="0"/>
              </a:rPr>
              <a:t>Составитель: Назарова А.В. </a:t>
            </a:r>
            <a:endParaRPr lang="ru-RU" sz="1200" b="1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1618994643_15-phonoteka_org-p-fon-dlya-prezentatsii-zadachi-18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0" y="1052736"/>
            <a:ext cx="3357554" cy="580526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9144000" cy="980728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Georgia" pitchFamily="18" charset="0"/>
              </a:rPr>
              <a:t>План темы: </a:t>
            </a:r>
            <a:endParaRPr lang="ru-RU" sz="4000" b="1" dirty="0">
              <a:latin typeface="Georgi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96136" y="6581001"/>
            <a:ext cx="33478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b="1" i="1" dirty="0" smtClean="0">
                <a:latin typeface="Georgia" pitchFamily="18" charset="0"/>
              </a:rPr>
              <a:t>Составитель: Назарова А.В. </a:t>
            </a:r>
            <a:endParaRPr lang="ru-RU" sz="1200" b="1" i="1" dirty="0">
              <a:latin typeface="Georgia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428992" y="1357298"/>
            <a:ext cx="5500726" cy="107157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Georgia" pitchFamily="18" charset="0"/>
              </a:rPr>
              <a:t>Узнать, что такое «брак»</a:t>
            </a:r>
            <a:endParaRPr lang="ru-RU" sz="2400" b="1" dirty="0">
              <a:latin typeface="Georgia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428992" y="2714620"/>
            <a:ext cx="5500726" cy="107157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Georgia" pitchFamily="18" charset="0"/>
              </a:rPr>
              <a:t>Познакомиться с условиями заключения брака</a:t>
            </a:r>
            <a:endParaRPr lang="ru-RU" sz="2400" b="1" dirty="0">
              <a:latin typeface="Georgia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428992" y="4071942"/>
            <a:ext cx="5500800" cy="107157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Georgia" pitchFamily="18" charset="0"/>
              </a:rPr>
              <a:t>Изучить порядок заключения брака</a:t>
            </a:r>
            <a:endParaRPr lang="ru-RU" sz="2400" b="1" dirty="0">
              <a:latin typeface="Georgia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428992" y="5429264"/>
            <a:ext cx="5500800" cy="107157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Georgia" pitchFamily="18" charset="0"/>
              </a:rPr>
              <a:t>Разобрать порядок расторжения брака</a:t>
            </a:r>
            <a:endParaRPr lang="ru-RU" sz="2400" b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i="1" dirty="0" smtClean="0">
                <a:latin typeface="Georgia" pitchFamily="18" charset="0"/>
              </a:rPr>
              <a:t>Брак</a:t>
            </a:r>
            <a:endParaRPr lang="ru-RU" sz="4000" b="1" i="1" dirty="0">
              <a:latin typeface="Georg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1285860"/>
            <a:ext cx="9144000" cy="25003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tx1"/>
                </a:solidFill>
                <a:latin typeface="Georgia" pitchFamily="18" charset="0"/>
              </a:rPr>
              <a:t>Признанный государством свободный и добровольный союз мужчины и женщин, основанный на совместном проживании, ведении домашнего хозяйства и воспитании детей. </a:t>
            </a:r>
            <a:endParaRPr lang="ru-RU" sz="2800" b="1" i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5" name="Стрелка вниз 4"/>
          <p:cNvSpPr/>
          <p:nvPr/>
        </p:nvSpPr>
        <p:spPr>
          <a:xfrm>
            <a:off x="3995936" y="836712"/>
            <a:ext cx="936104" cy="504056"/>
          </a:xfrm>
          <a:prstGeom prst="downArrow">
            <a:avLst/>
          </a:prstGeom>
          <a:solidFill>
            <a:schemeClr val="tx2">
              <a:lumMod val="5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8674" name="Picture 2" descr="https://kiteliberty.ru/800/600/http/svadba.pro/images/photos/medium/ec3db80c668bdecf9f0a0f03292acb5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3929066"/>
            <a:ext cx="4055420" cy="2694602"/>
          </a:xfrm>
          <a:prstGeom prst="rect">
            <a:avLst/>
          </a:prstGeom>
          <a:noFill/>
        </p:spPr>
      </p:pic>
      <p:pic>
        <p:nvPicPr>
          <p:cNvPr id="11266" name="Picture 2" descr="https://pravoved-plus.msk.ru/wp-content/uploads/kak-poluchit-grazhdanstvo-rossijskoj-federacii-pri-pomoshchi-braka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00562" y="3929066"/>
            <a:ext cx="4286280" cy="271464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796136" y="6581001"/>
            <a:ext cx="33478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b="1" i="1" dirty="0" smtClean="0">
                <a:latin typeface="Georgia" pitchFamily="18" charset="0"/>
              </a:rPr>
              <a:t>Составитель: Назарова А.В. </a:t>
            </a:r>
            <a:endParaRPr lang="ru-RU" sz="1200" b="1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4000496" y="1928802"/>
            <a:ext cx="4929222" cy="114300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sz="2000" b="1" dirty="0" smtClean="0">
              <a:latin typeface="Georgia" pitchFamily="18" charset="0"/>
            </a:endParaRPr>
          </a:p>
          <a:p>
            <a:pPr marL="514350" indent="-514350">
              <a:buAutoNum type="arabicPeriod"/>
            </a:pPr>
            <a:endParaRPr lang="ru-RU" sz="2600" b="1" dirty="0" smtClean="0">
              <a:latin typeface="Georgia" pitchFamily="18" charset="0"/>
            </a:endParaRPr>
          </a:p>
          <a:p>
            <a:pPr marL="514350" indent="-514350">
              <a:buAutoNum type="arabicPeriod"/>
            </a:pPr>
            <a:endParaRPr lang="ru-RU" sz="2600" b="1" dirty="0" smtClean="0">
              <a:latin typeface="Georgia" pitchFamily="18" charset="0"/>
            </a:endParaRPr>
          </a:p>
          <a:p>
            <a:pPr marL="514350" indent="-514350"/>
            <a:endParaRPr lang="ru-RU" sz="1600" b="1" dirty="0" smtClean="0">
              <a:latin typeface="Georgia" pitchFamily="18" charset="0"/>
            </a:endParaRPr>
          </a:p>
          <a:p>
            <a:pPr marL="514350" indent="-514350">
              <a:buAutoNum type="arabicPeriod"/>
            </a:pPr>
            <a:endParaRPr lang="ru-RU" sz="1600" b="1" dirty="0" smtClean="0">
              <a:latin typeface="Georgia" pitchFamily="18" charset="0"/>
            </a:endParaRPr>
          </a:p>
          <a:p>
            <a:pPr marL="514350" indent="-514350">
              <a:buAutoNum type="arabicPeriod"/>
            </a:pPr>
            <a:endParaRPr lang="ru-RU" sz="1600" b="1" dirty="0" smtClean="0">
              <a:latin typeface="Georgia" pitchFamily="18" charset="0"/>
            </a:endParaRPr>
          </a:p>
          <a:p>
            <a:pPr marL="514350" indent="-514350">
              <a:buAutoNum type="arabicPeriod"/>
            </a:pPr>
            <a:endParaRPr lang="ru-RU" sz="1600" b="1" dirty="0" smtClean="0">
              <a:latin typeface="Georgia" pitchFamily="18" charset="0"/>
            </a:endParaRPr>
          </a:p>
          <a:p>
            <a:pPr marL="514350" indent="-514350" algn="ctr"/>
            <a:endParaRPr lang="ru-RU" sz="2000" b="1" dirty="0" smtClean="0">
              <a:latin typeface="Georgia" pitchFamily="18" charset="0"/>
            </a:endParaRPr>
          </a:p>
          <a:p>
            <a:pPr marL="514350" indent="-514350" algn="ctr"/>
            <a:endParaRPr lang="ru-RU" sz="2000" b="1" dirty="0" smtClean="0">
              <a:latin typeface="Georgia" pitchFamily="18" charset="0"/>
            </a:endParaRPr>
          </a:p>
          <a:p>
            <a:pPr marL="514350" indent="-514350" algn="ctr"/>
            <a:endParaRPr lang="ru-RU" sz="2000" b="1" dirty="0" smtClean="0">
              <a:latin typeface="Georgia" pitchFamily="18" charset="0"/>
            </a:endParaRPr>
          </a:p>
          <a:p>
            <a:pPr marL="514350" indent="-514350" algn="ctr"/>
            <a:r>
              <a:rPr lang="ru-RU" sz="2000" b="1" dirty="0" smtClean="0">
                <a:latin typeface="Georgia" pitchFamily="18" charset="0"/>
              </a:rPr>
              <a:t>Присутствие у жениха</a:t>
            </a:r>
            <a:r>
              <a:rPr lang="en-US" sz="2000" b="1" dirty="0" smtClean="0">
                <a:latin typeface="Georgia" pitchFamily="18" charset="0"/>
              </a:rPr>
              <a:t>/</a:t>
            </a:r>
            <a:r>
              <a:rPr lang="ru-RU" sz="2000" b="1" dirty="0" smtClean="0">
                <a:latin typeface="Georgia" pitchFamily="18" charset="0"/>
              </a:rPr>
              <a:t>невесты другого зарегистрированного брака;</a:t>
            </a:r>
          </a:p>
          <a:p>
            <a:pPr marL="514350" indent="-514350" algn="ctr">
              <a:buAutoNum type="arabicPeriod"/>
            </a:pPr>
            <a:endParaRPr lang="ru-RU" sz="1400" b="1" dirty="0" smtClean="0">
              <a:latin typeface="Georgia" pitchFamily="18" charset="0"/>
            </a:endParaRPr>
          </a:p>
          <a:p>
            <a:endParaRPr lang="ru-RU" b="1" dirty="0" smtClean="0">
              <a:latin typeface="Georgia" pitchFamily="18" charset="0"/>
            </a:endParaRPr>
          </a:p>
          <a:p>
            <a:endParaRPr lang="ru-RU" b="1" dirty="0" smtClean="0">
              <a:latin typeface="Georgia" pitchFamily="18" charset="0"/>
            </a:endParaRPr>
          </a:p>
          <a:p>
            <a:endParaRPr lang="ru-RU" b="1" dirty="0" smtClean="0">
              <a:latin typeface="Georgia" pitchFamily="18" charset="0"/>
            </a:endParaRPr>
          </a:p>
          <a:p>
            <a:endParaRPr lang="ru-RU" b="1" dirty="0" smtClean="0">
              <a:latin typeface="Georgia" pitchFamily="18" charset="0"/>
            </a:endParaRPr>
          </a:p>
          <a:p>
            <a:endParaRPr lang="ru-RU" b="1" dirty="0" smtClean="0">
              <a:latin typeface="Georgia" pitchFamily="18" charset="0"/>
            </a:endParaRPr>
          </a:p>
          <a:p>
            <a:endParaRPr lang="ru-RU" b="1" dirty="0" smtClean="0">
              <a:latin typeface="Georgia" pitchFamily="18" charset="0"/>
            </a:endParaRPr>
          </a:p>
          <a:p>
            <a:endParaRPr lang="ru-RU" b="1" dirty="0" smtClean="0">
              <a:latin typeface="Georgia" pitchFamily="18" charset="0"/>
            </a:endParaRPr>
          </a:p>
          <a:p>
            <a:endParaRPr lang="ru-RU" b="1" dirty="0" smtClean="0">
              <a:latin typeface="Georgia" pitchFamily="18" charset="0"/>
            </a:endParaRPr>
          </a:p>
          <a:p>
            <a:endParaRPr lang="ru-RU" b="1" dirty="0" smtClean="0">
              <a:latin typeface="Georgia" pitchFamily="18" charset="0"/>
            </a:endParaRPr>
          </a:p>
          <a:p>
            <a:endParaRPr lang="ru-RU" b="1" dirty="0" smtClean="0">
              <a:latin typeface="Georgia" pitchFamily="18" charset="0"/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1571604" y="1428736"/>
            <a:ext cx="785818" cy="500066"/>
          </a:xfrm>
          <a:prstGeom prst="down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857232"/>
            <a:ext cx="3429024" cy="7143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Georgia" pitchFamily="18" charset="0"/>
              </a:rPr>
              <a:t>Условия</a:t>
            </a:r>
            <a:endParaRPr lang="ru-RU" sz="2000" b="1" dirty="0">
              <a:latin typeface="Georgia" pitchFamily="18" charset="0"/>
            </a:endParaRPr>
          </a:p>
        </p:txBody>
      </p:sp>
      <p:sp>
        <p:nvSpPr>
          <p:cNvPr id="8" name="Стрелка вниз 7"/>
          <p:cNvSpPr/>
          <p:nvPr/>
        </p:nvSpPr>
        <p:spPr>
          <a:xfrm>
            <a:off x="6072198" y="1500174"/>
            <a:ext cx="785818" cy="500066"/>
          </a:xfrm>
          <a:prstGeom prst="down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000496" y="857232"/>
            <a:ext cx="4929222" cy="71438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Georgia" pitchFamily="18" charset="0"/>
              </a:rPr>
              <a:t>Условия, препятствующие заключению брака</a:t>
            </a:r>
            <a:endParaRPr lang="ru-RU" sz="2000" b="1" dirty="0">
              <a:latin typeface="Georgia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85720" y="1928802"/>
            <a:ext cx="3429024" cy="150019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sz="2000" b="1" dirty="0" smtClean="0">
              <a:latin typeface="Georgia" pitchFamily="18" charset="0"/>
            </a:endParaRPr>
          </a:p>
          <a:p>
            <a:endParaRPr lang="ru-RU" sz="2600" b="1" dirty="0" smtClean="0">
              <a:latin typeface="Georgia" pitchFamily="18" charset="0"/>
            </a:endParaRPr>
          </a:p>
          <a:p>
            <a:endParaRPr lang="ru-RU" sz="2600" b="1" dirty="0" smtClean="0">
              <a:latin typeface="Georgia" pitchFamily="18" charset="0"/>
            </a:endParaRPr>
          </a:p>
          <a:p>
            <a:endParaRPr lang="ru-RU" sz="2600" b="1" dirty="0" smtClean="0">
              <a:latin typeface="Georgia" pitchFamily="18" charset="0"/>
            </a:endParaRPr>
          </a:p>
          <a:p>
            <a:pPr algn="just"/>
            <a:endParaRPr lang="ru-RU" sz="2600" b="1" dirty="0" smtClean="0">
              <a:latin typeface="Georgia" pitchFamily="18" charset="0"/>
            </a:endParaRPr>
          </a:p>
          <a:p>
            <a:pPr algn="ctr"/>
            <a:endParaRPr lang="ru-RU" sz="2600" b="1" dirty="0" smtClean="0">
              <a:latin typeface="Georgia" pitchFamily="18" charset="0"/>
            </a:endParaRPr>
          </a:p>
          <a:p>
            <a:pPr algn="ctr"/>
            <a:endParaRPr lang="ru-RU" sz="2400" b="1" dirty="0" smtClean="0">
              <a:latin typeface="Georgia" pitchFamily="18" charset="0"/>
            </a:endParaRPr>
          </a:p>
          <a:p>
            <a:pPr algn="ctr"/>
            <a:r>
              <a:rPr lang="ru-RU" sz="2400" b="1" dirty="0" smtClean="0">
                <a:latin typeface="Georgia" pitchFamily="18" charset="0"/>
              </a:rPr>
              <a:t>1. Взаимное согласие мужчины и женщины;</a:t>
            </a:r>
          </a:p>
          <a:p>
            <a:pPr algn="ctr"/>
            <a:endParaRPr lang="ru-RU" sz="2600" b="1" dirty="0" smtClean="0">
              <a:latin typeface="Georgia" pitchFamily="18" charset="0"/>
            </a:endParaRPr>
          </a:p>
          <a:p>
            <a:endParaRPr lang="ru-RU" sz="2000" b="1" dirty="0" smtClean="0">
              <a:latin typeface="Georgia" pitchFamily="18" charset="0"/>
            </a:endParaRPr>
          </a:p>
          <a:p>
            <a:endParaRPr lang="ru-RU" sz="2000" b="1" dirty="0" smtClean="0">
              <a:latin typeface="Georgia" pitchFamily="18" charset="0"/>
            </a:endParaRPr>
          </a:p>
          <a:p>
            <a:endParaRPr lang="ru-RU" sz="3200" b="1" dirty="0" smtClean="0">
              <a:latin typeface="Georgia" pitchFamily="18" charset="0"/>
            </a:endParaRPr>
          </a:p>
          <a:p>
            <a:endParaRPr lang="ru-RU" sz="3200" b="1" dirty="0" smtClean="0">
              <a:latin typeface="Georgia" pitchFamily="18" charset="0"/>
            </a:endParaRPr>
          </a:p>
          <a:p>
            <a:endParaRPr lang="ru-RU" sz="3200" b="1" dirty="0" smtClean="0">
              <a:latin typeface="Georgia" pitchFamily="18" charset="0"/>
            </a:endParaRPr>
          </a:p>
          <a:p>
            <a:endParaRPr lang="ru-RU" sz="3200" b="1" dirty="0">
              <a:latin typeface="Georgia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0" y="0"/>
            <a:ext cx="9144000" cy="64291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Georgia" pitchFamily="18" charset="0"/>
              </a:rPr>
              <a:t>Условия заключения брака:</a:t>
            </a:r>
            <a:endParaRPr lang="ru-RU" sz="2800" b="1" dirty="0">
              <a:latin typeface="Georgia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000496" y="3286124"/>
            <a:ext cx="4857784" cy="321471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sz="2000" b="1" dirty="0" smtClean="0">
              <a:latin typeface="Georgia" pitchFamily="18" charset="0"/>
            </a:endParaRPr>
          </a:p>
          <a:p>
            <a:pPr marL="514350" indent="-514350">
              <a:buAutoNum type="arabicPeriod"/>
            </a:pPr>
            <a:endParaRPr lang="ru-RU" sz="2600" b="1" dirty="0" smtClean="0">
              <a:latin typeface="Georgia" pitchFamily="18" charset="0"/>
            </a:endParaRPr>
          </a:p>
          <a:p>
            <a:pPr marL="514350" indent="-514350"/>
            <a:endParaRPr lang="ru-RU" sz="1600" b="1" dirty="0" smtClean="0">
              <a:latin typeface="Georgia" pitchFamily="18" charset="0"/>
            </a:endParaRPr>
          </a:p>
          <a:p>
            <a:pPr marL="514350" indent="-514350"/>
            <a:endParaRPr lang="ru-RU" sz="1600" b="1" dirty="0" smtClean="0">
              <a:latin typeface="Georgia" pitchFamily="18" charset="0"/>
            </a:endParaRPr>
          </a:p>
          <a:p>
            <a:pPr marL="514350" indent="-514350"/>
            <a:endParaRPr lang="ru-RU" sz="1600" b="1" dirty="0" smtClean="0">
              <a:latin typeface="Georgia" pitchFamily="18" charset="0"/>
            </a:endParaRPr>
          </a:p>
          <a:p>
            <a:pPr marL="514350" indent="-514350" algn="ctr"/>
            <a:endParaRPr lang="ru-RU" b="1" dirty="0" smtClean="0">
              <a:latin typeface="Georgia" pitchFamily="18" charset="0"/>
            </a:endParaRPr>
          </a:p>
          <a:p>
            <a:pPr marL="514350" indent="-514350" algn="ctr"/>
            <a:endParaRPr lang="ru-RU" b="1" dirty="0" smtClean="0">
              <a:latin typeface="Georgia" pitchFamily="18" charset="0"/>
            </a:endParaRPr>
          </a:p>
          <a:p>
            <a:pPr marL="514350" indent="-514350" algn="ctr"/>
            <a:endParaRPr lang="ru-RU" b="1" dirty="0" smtClean="0">
              <a:latin typeface="Georgia" pitchFamily="18" charset="0"/>
            </a:endParaRPr>
          </a:p>
          <a:p>
            <a:pPr marL="514350" indent="-514350" algn="ctr"/>
            <a:endParaRPr lang="ru-RU" b="1" dirty="0" smtClean="0">
              <a:latin typeface="Georgia" pitchFamily="18" charset="0"/>
            </a:endParaRPr>
          </a:p>
          <a:p>
            <a:pPr marL="514350" indent="-514350" algn="ctr"/>
            <a:endParaRPr lang="ru-RU" b="1" dirty="0" smtClean="0">
              <a:latin typeface="Georgia" pitchFamily="18" charset="0"/>
            </a:endParaRPr>
          </a:p>
          <a:p>
            <a:pPr marL="514350" indent="-514350" algn="ctr"/>
            <a:endParaRPr lang="ru-RU" b="1" dirty="0" smtClean="0">
              <a:latin typeface="Georgia" pitchFamily="18" charset="0"/>
            </a:endParaRPr>
          </a:p>
          <a:p>
            <a:pPr marL="514350" indent="-514350" algn="ctr"/>
            <a:r>
              <a:rPr lang="ru-RU" b="1" dirty="0" smtClean="0">
                <a:latin typeface="Georgia" pitchFamily="18" charset="0"/>
              </a:rPr>
              <a:t> </a:t>
            </a:r>
            <a:r>
              <a:rPr lang="ru-RU" sz="2000" b="1" dirty="0" smtClean="0">
                <a:latin typeface="Georgia" pitchFamily="18" charset="0"/>
              </a:rPr>
              <a:t>Близкие родственники :</a:t>
            </a:r>
          </a:p>
          <a:p>
            <a:pPr marL="514350" indent="-514350" algn="ctr"/>
            <a:endParaRPr lang="ru-RU" sz="1400" b="1" dirty="0" smtClean="0">
              <a:latin typeface="Georgia" pitchFamily="18" charset="0"/>
            </a:endParaRPr>
          </a:p>
          <a:p>
            <a:pPr marL="514350" indent="-514350" algn="ctr"/>
            <a:r>
              <a:rPr lang="ru-RU" b="1" dirty="0" smtClean="0">
                <a:latin typeface="Georgia" pitchFamily="18" charset="0"/>
              </a:rPr>
              <a:t>-родители-дети, дедушкой, бабушкой - внуками; </a:t>
            </a:r>
          </a:p>
          <a:p>
            <a:pPr marL="514350" indent="-514350" algn="ctr"/>
            <a:r>
              <a:rPr lang="ru-RU" b="1" dirty="0" smtClean="0">
                <a:latin typeface="Georgia" pitchFamily="18" charset="0"/>
              </a:rPr>
              <a:t>-полнородными и </a:t>
            </a:r>
            <a:r>
              <a:rPr lang="ru-RU" b="1" dirty="0" err="1" smtClean="0">
                <a:latin typeface="Georgia" pitchFamily="18" charset="0"/>
              </a:rPr>
              <a:t>неполнородными</a:t>
            </a:r>
            <a:r>
              <a:rPr lang="ru-RU" b="1" dirty="0" smtClean="0">
                <a:latin typeface="Georgia" pitchFamily="18" charset="0"/>
              </a:rPr>
              <a:t> братьями, сестрами; </a:t>
            </a:r>
          </a:p>
          <a:p>
            <a:pPr marL="514350" indent="-514350" algn="ctr"/>
            <a:r>
              <a:rPr lang="ru-RU" b="1" dirty="0" smtClean="0">
                <a:latin typeface="Georgia" pitchFamily="18" charset="0"/>
              </a:rPr>
              <a:t>-усыновителями и усыновленными; </a:t>
            </a:r>
          </a:p>
          <a:p>
            <a:pPr marL="514350" indent="-514350" algn="ctr"/>
            <a:r>
              <a:rPr lang="ru-RU" b="1" dirty="0" smtClean="0">
                <a:latin typeface="Georgia" pitchFamily="18" charset="0"/>
              </a:rPr>
              <a:t>- лицами, из которых хотя бы одно лицо признано судом недееспособным вследствие психического расстройства</a:t>
            </a:r>
          </a:p>
          <a:p>
            <a:pPr marL="514350" indent="-514350" algn="ctr"/>
            <a:endParaRPr lang="ru-RU" b="1" dirty="0" smtClean="0">
              <a:latin typeface="Georgia" pitchFamily="18" charset="0"/>
            </a:endParaRPr>
          </a:p>
          <a:p>
            <a:endParaRPr lang="ru-RU" b="1" dirty="0" smtClean="0">
              <a:latin typeface="Georgia" pitchFamily="18" charset="0"/>
            </a:endParaRPr>
          </a:p>
          <a:p>
            <a:endParaRPr lang="ru-RU" b="1" dirty="0" smtClean="0">
              <a:latin typeface="Georgia" pitchFamily="18" charset="0"/>
            </a:endParaRPr>
          </a:p>
          <a:p>
            <a:endParaRPr lang="ru-RU" b="1" dirty="0" smtClean="0">
              <a:latin typeface="Georgia" pitchFamily="18" charset="0"/>
            </a:endParaRPr>
          </a:p>
          <a:p>
            <a:endParaRPr lang="ru-RU" b="1" dirty="0" smtClean="0">
              <a:latin typeface="Georgia" pitchFamily="18" charset="0"/>
            </a:endParaRPr>
          </a:p>
          <a:p>
            <a:endParaRPr lang="ru-RU" b="1" dirty="0" smtClean="0">
              <a:latin typeface="Georgia" pitchFamily="18" charset="0"/>
            </a:endParaRPr>
          </a:p>
          <a:p>
            <a:endParaRPr lang="ru-RU" b="1" dirty="0" smtClean="0">
              <a:latin typeface="Georgia" pitchFamily="18" charset="0"/>
            </a:endParaRPr>
          </a:p>
          <a:p>
            <a:endParaRPr lang="ru-RU" b="1" dirty="0" smtClean="0">
              <a:latin typeface="Georgia" pitchFamily="18" charset="0"/>
            </a:endParaRPr>
          </a:p>
          <a:p>
            <a:endParaRPr lang="ru-RU" b="1" dirty="0" smtClean="0">
              <a:latin typeface="Georgia" pitchFamily="18" charset="0"/>
            </a:endParaRPr>
          </a:p>
          <a:p>
            <a:endParaRPr lang="ru-RU" b="1" dirty="0" smtClean="0">
              <a:latin typeface="Georgia" pitchFamily="18" charset="0"/>
            </a:endParaRPr>
          </a:p>
          <a:p>
            <a:endParaRPr lang="ru-RU" b="1" dirty="0" smtClean="0">
              <a:latin typeface="Georgia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85720" y="3571876"/>
            <a:ext cx="3429024" cy="171451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sz="2000" b="1" dirty="0" smtClean="0">
              <a:latin typeface="Georgia" pitchFamily="18" charset="0"/>
            </a:endParaRPr>
          </a:p>
          <a:p>
            <a:endParaRPr lang="ru-RU" sz="2600" b="1" dirty="0" smtClean="0">
              <a:latin typeface="Georgia" pitchFamily="18" charset="0"/>
            </a:endParaRPr>
          </a:p>
          <a:p>
            <a:endParaRPr lang="ru-RU" sz="2600" b="1" dirty="0" smtClean="0">
              <a:latin typeface="Georgia" pitchFamily="18" charset="0"/>
            </a:endParaRPr>
          </a:p>
          <a:p>
            <a:endParaRPr lang="ru-RU" sz="2600" b="1" dirty="0" smtClean="0">
              <a:latin typeface="Georgia" pitchFamily="18" charset="0"/>
            </a:endParaRPr>
          </a:p>
          <a:p>
            <a:pPr algn="just"/>
            <a:endParaRPr lang="ru-RU" sz="2600" b="1" dirty="0" smtClean="0">
              <a:latin typeface="Georgia" pitchFamily="18" charset="0"/>
            </a:endParaRPr>
          </a:p>
          <a:p>
            <a:pPr algn="ctr"/>
            <a:endParaRPr lang="ru-RU" sz="2600" b="1" dirty="0" smtClean="0">
              <a:latin typeface="Georgia" pitchFamily="18" charset="0"/>
            </a:endParaRPr>
          </a:p>
          <a:p>
            <a:pPr algn="ctr"/>
            <a:r>
              <a:rPr lang="ru-RU" sz="2600" b="1" dirty="0" smtClean="0">
                <a:latin typeface="Georgia" pitchFamily="18" charset="0"/>
              </a:rPr>
              <a:t>2. Достижение брачного возраста</a:t>
            </a:r>
          </a:p>
          <a:p>
            <a:endParaRPr lang="ru-RU" sz="2000" b="1" dirty="0" smtClean="0">
              <a:latin typeface="Georgia" pitchFamily="18" charset="0"/>
            </a:endParaRPr>
          </a:p>
          <a:p>
            <a:endParaRPr lang="ru-RU" sz="2000" b="1" dirty="0" smtClean="0">
              <a:latin typeface="Georgia" pitchFamily="18" charset="0"/>
            </a:endParaRPr>
          </a:p>
          <a:p>
            <a:endParaRPr lang="ru-RU" sz="3200" b="1" dirty="0" smtClean="0">
              <a:latin typeface="Georgia" pitchFamily="18" charset="0"/>
            </a:endParaRPr>
          </a:p>
          <a:p>
            <a:endParaRPr lang="ru-RU" sz="3200" b="1" dirty="0" smtClean="0">
              <a:latin typeface="Georgia" pitchFamily="18" charset="0"/>
            </a:endParaRPr>
          </a:p>
          <a:p>
            <a:endParaRPr lang="ru-RU" sz="3200" b="1" dirty="0" smtClean="0">
              <a:latin typeface="Georgia" pitchFamily="18" charset="0"/>
            </a:endParaRPr>
          </a:p>
          <a:p>
            <a:endParaRPr lang="ru-RU" sz="3200" b="1" dirty="0">
              <a:latin typeface="Georgia" pitchFamily="18" charset="0"/>
            </a:endParaRPr>
          </a:p>
        </p:txBody>
      </p:sp>
      <p:pic>
        <p:nvPicPr>
          <p:cNvPr id="10242" name="Picture 2" descr="https://i.gifer.com/embedded/download/AKe4.gif"/>
          <p:cNvPicPr>
            <a:picLocks noChangeAspect="1" noChangeArrowheads="1" noCrop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" y="4857760"/>
            <a:ext cx="1845936" cy="2000240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5796136" y="6581001"/>
            <a:ext cx="33478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b="1" i="1" dirty="0" smtClean="0">
                <a:latin typeface="Georgia" pitchFamily="18" charset="0"/>
              </a:rPr>
              <a:t>Составитель: Назарова А.В. </a:t>
            </a:r>
            <a:endParaRPr lang="ru-RU" sz="1200" b="1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8572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latin typeface="Georgia" pitchFamily="18" charset="0"/>
              </a:rPr>
              <a:t>Порядок заключения брака</a:t>
            </a:r>
            <a:endParaRPr lang="ru-RU" sz="2800" b="1" i="1" dirty="0">
              <a:latin typeface="Georgia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57158" y="5214950"/>
            <a:ext cx="4286280" cy="128588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latin typeface="Georgia" pitchFamily="18" charset="0"/>
              </a:rPr>
              <a:t>4. Получение свидетельства о регистрации брака</a:t>
            </a:r>
            <a:endParaRPr lang="ru-RU" sz="2200" b="1" dirty="0">
              <a:latin typeface="Georgia" pitchFamily="18" charset="0"/>
            </a:endParaRPr>
          </a:p>
        </p:txBody>
      </p:sp>
      <p:sp>
        <p:nvSpPr>
          <p:cNvPr id="11" name="Стрелка вниз 10"/>
          <p:cNvSpPr/>
          <p:nvPr/>
        </p:nvSpPr>
        <p:spPr>
          <a:xfrm>
            <a:off x="2071670" y="3571876"/>
            <a:ext cx="785818" cy="500066"/>
          </a:xfrm>
          <a:prstGeom prst="down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>
            <a:off x="2071670" y="4786322"/>
            <a:ext cx="785818" cy="500066"/>
          </a:xfrm>
          <a:prstGeom prst="down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57158" y="4071942"/>
            <a:ext cx="4286280" cy="78581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latin typeface="Georgia" pitchFamily="18" charset="0"/>
              </a:rPr>
              <a:t>3. Регистрация брака</a:t>
            </a:r>
            <a:endParaRPr lang="ru-RU" sz="2200" b="1" dirty="0">
              <a:latin typeface="Georg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2500306"/>
            <a:ext cx="4286280" cy="114300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latin typeface="Georgia" pitchFamily="18" charset="0"/>
              </a:rPr>
              <a:t>2. Один месяц ожидания </a:t>
            </a:r>
            <a:r>
              <a:rPr lang="ru-RU" sz="1400" b="1" i="1" dirty="0" smtClean="0">
                <a:latin typeface="Georgia" pitchFamily="18" charset="0"/>
              </a:rPr>
              <a:t>(убедиться в осознанности принятия такого решения или изменить его)</a:t>
            </a:r>
            <a:endParaRPr lang="ru-RU" sz="1400" b="1" i="1" dirty="0">
              <a:latin typeface="Georgia" pitchFamily="18" charset="0"/>
            </a:endParaRPr>
          </a:p>
        </p:txBody>
      </p:sp>
      <p:sp>
        <p:nvSpPr>
          <p:cNvPr id="10" name="Стрелка вниз 9"/>
          <p:cNvSpPr/>
          <p:nvPr/>
        </p:nvSpPr>
        <p:spPr>
          <a:xfrm>
            <a:off x="2071670" y="2071678"/>
            <a:ext cx="785818" cy="500066"/>
          </a:xfrm>
          <a:prstGeom prst="down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1214422"/>
            <a:ext cx="4286280" cy="92869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latin typeface="Georgia" pitchFamily="18" charset="0"/>
              </a:rPr>
              <a:t>1. Подача заявления в ЗАГС</a:t>
            </a:r>
            <a:endParaRPr lang="ru-RU" sz="2200" b="1" dirty="0">
              <a:latin typeface="Georgia" pitchFamily="18" charset="0"/>
            </a:endParaRPr>
          </a:p>
        </p:txBody>
      </p:sp>
      <p:sp>
        <p:nvSpPr>
          <p:cNvPr id="14" name="Стрелка вниз 13"/>
          <p:cNvSpPr/>
          <p:nvPr/>
        </p:nvSpPr>
        <p:spPr>
          <a:xfrm>
            <a:off x="6500826" y="2428868"/>
            <a:ext cx="785818" cy="500066"/>
          </a:xfrm>
          <a:prstGeom prst="down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4929190" y="1214422"/>
            <a:ext cx="3929090" cy="1285884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latin typeface="Georgia" pitchFamily="18" charset="0"/>
              </a:rPr>
              <a:t>Обстоятельства, разрешающие заключение брака в день подачи заявления:</a:t>
            </a:r>
            <a:endParaRPr lang="ru-RU" b="1" i="1" dirty="0">
              <a:latin typeface="Georgia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929190" y="3000372"/>
            <a:ext cx="3929090" cy="128588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 algn="ctr">
              <a:buAutoNum type="arabicPeriod"/>
            </a:pPr>
            <a:r>
              <a:rPr lang="ru-RU" b="1" i="1" dirty="0" smtClean="0">
                <a:latin typeface="Georgia" pitchFamily="18" charset="0"/>
              </a:rPr>
              <a:t>Беременность</a:t>
            </a:r>
          </a:p>
          <a:p>
            <a:pPr marL="342900" indent="-342900" algn="ctr">
              <a:buAutoNum type="arabicPeriod"/>
            </a:pPr>
            <a:r>
              <a:rPr lang="ru-RU" b="1" i="1" dirty="0" smtClean="0">
                <a:latin typeface="Georgia" pitchFamily="18" charset="0"/>
              </a:rPr>
              <a:t>Рождение ребенка</a:t>
            </a:r>
          </a:p>
          <a:p>
            <a:pPr marL="342900" indent="-342900" algn="ctr">
              <a:buAutoNum type="arabicPeriod"/>
            </a:pPr>
            <a:r>
              <a:rPr lang="ru-RU" b="1" i="1" dirty="0" smtClean="0">
                <a:latin typeface="Georgia" pitchFamily="18" charset="0"/>
              </a:rPr>
              <a:t>Угроза жизни одной из сторон.</a:t>
            </a:r>
            <a:endParaRPr lang="ru-RU" b="1" i="1" dirty="0">
              <a:latin typeface="Georgia" pitchFamily="18" charset="0"/>
            </a:endParaRPr>
          </a:p>
        </p:txBody>
      </p:sp>
      <p:pic>
        <p:nvPicPr>
          <p:cNvPr id="16" name="Рисунок 15" descr="1612447224_76-p-chelovechek-na-serom-fone-88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5143504" y="4670232"/>
            <a:ext cx="3571900" cy="1972001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5796136" y="6581001"/>
            <a:ext cx="33478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b="1" i="1" dirty="0" smtClean="0">
                <a:latin typeface="Georgia" pitchFamily="18" charset="0"/>
              </a:rPr>
              <a:t>Составитель: Назарова А.В. </a:t>
            </a:r>
            <a:endParaRPr lang="ru-RU" sz="1200" b="1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vplate.ru/images/article/orig/2018/12/kak-perezhit-razvod-s-zhenoj.jpg"/>
          <p:cNvPicPr>
            <a:picLocks noChangeAspect="1" noChangeArrowheads="1"/>
          </p:cNvPicPr>
          <p:nvPr/>
        </p:nvPicPr>
        <p:blipFill>
          <a:blip r:embed="rId2" cstate="screen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20689"/>
            <a:ext cx="9144000" cy="6237312"/>
          </a:xfrm>
          <a:prstGeom prst="rect">
            <a:avLst/>
          </a:prstGeom>
          <a:noFill/>
        </p:spPr>
      </p:pic>
      <p:sp>
        <p:nvSpPr>
          <p:cNvPr id="19" name="Прямоугольник 18"/>
          <p:cNvSpPr/>
          <p:nvPr/>
        </p:nvSpPr>
        <p:spPr>
          <a:xfrm>
            <a:off x="2428860" y="1928802"/>
            <a:ext cx="3357586" cy="471490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>
              <a:buAutoNum type="arabicPeriod"/>
            </a:pPr>
            <a:r>
              <a:rPr lang="ru-RU" sz="1700" b="1" dirty="0" smtClean="0">
                <a:latin typeface="Georgia" pitchFamily="18" charset="0"/>
              </a:rPr>
              <a:t>Нет несовершеннолетних детей;</a:t>
            </a:r>
          </a:p>
          <a:p>
            <a:pPr marL="342900" indent="-342900">
              <a:buAutoNum type="arabicPeriod"/>
            </a:pPr>
            <a:r>
              <a:rPr lang="ru-RU" sz="1700" b="1" dirty="0" smtClean="0">
                <a:latin typeface="Georgia" pitchFamily="18" charset="0"/>
              </a:rPr>
              <a:t>Нет имущественных претензий;</a:t>
            </a:r>
          </a:p>
          <a:p>
            <a:pPr marL="342900" indent="-342900">
              <a:buAutoNum type="arabicPeriod"/>
            </a:pPr>
            <a:r>
              <a:rPr lang="ru-RU" sz="1700" b="1" dirty="0" smtClean="0">
                <a:latin typeface="Georgia" pitchFamily="18" charset="0"/>
              </a:rPr>
              <a:t>Оба согласны на расторжение брака;</a:t>
            </a:r>
          </a:p>
          <a:p>
            <a:pPr marL="342900" indent="-342900">
              <a:buAutoNum type="arabicPeriod"/>
            </a:pPr>
            <a:r>
              <a:rPr lang="ru-RU" sz="1700" b="1" dirty="0" smtClean="0">
                <a:latin typeface="Georgia" pitchFamily="18" charset="0"/>
              </a:rPr>
              <a:t>Оформляется развод по заявлению одного из супругов, если другой супруг признан судом недееспособным, безвестно отсутствующим, осужден к лишению свободы на срок более 3 лет</a:t>
            </a:r>
            <a:endParaRPr lang="ru-RU" sz="1700" b="1" dirty="0">
              <a:latin typeface="Georgia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000760" y="1928802"/>
            <a:ext cx="2928958" cy="471490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457200" indent="-457200">
              <a:buAutoNum type="arabicPeriod"/>
            </a:pPr>
            <a:r>
              <a:rPr lang="ru-RU" sz="1700" b="1" dirty="0" smtClean="0">
                <a:latin typeface="Georgia" pitchFamily="18" charset="0"/>
              </a:rPr>
              <a:t>Есть общие несовершеннолетние дети;</a:t>
            </a:r>
          </a:p>
          <a:p>
            <a:pPr marL="457200" indent="-457200">
              <a:buAutoNum type="arabicPeriod"/>
            </a:pPr>
            <a:r>
              <a:rPr lang="ru-RU" sz="1700" b="1" dirty="0" smtClean="0">
                <a:latin typeface="Georgia" pitchFamily="18" charset="0"/>
              </a:rPr>
              <a:t>Один из супругов не желает развода</a:t>
            </a:r>
          </a:p>
          <a:p>
            <a:pPr marL="457200" indent="-457200">
              <a:buAutoNum type="arabicPeriod"/>
            </a:pPr>
            <a:r>
              <a:rPr lang="ru-RU" sz="1700" b="1" dirty="0" smtClean="0">
                <a:latin typeface="Georgia" pitchFamily="18" charset="0"/>
              </a:rPr>
              <a:t>Супруги не смогли договориться о разделе совместно нажитого имущества</a:t>
            </a:r>
          </a:p>
          <a:p>
            <a:pPr marL="457200" indent="-457200">
              <a:buAutoNum type="arabicPeriod"/>
            </a:pPr>
            <a:r>
              <a:rPr lang="ru-RU" sz="1700" b="1" dirty="0" smtClean="0">
                <a:latin typeface="Georgia" pitchFamily="18" charset="0"/>
              </a:rPr>
              <a:t>Суд определяет место жительства ребенка, назначает алименты на его содержание.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71435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latin typeface="Georgia" pitchFamily="18" charset="0"/>
              </a:rPr>
              <a:t>Расторжение брака:</a:t>
            </a:r>
            <a:endParaRPr lang="ru-RU" sz="3600" b="1" i="1" dirty="0">
              <a:latin typeface="Georgia" pitchFamily="18" charset="0"/>
            </a:endParaRPr>
          </a:p>
        </p:txBody>
      </p:sp>
      <p:sp>
        <p:nvSpPr>
          <p:cNvPr id="15" name="Стрелка вниз 14"/>
          <p:cNvSpPr/>
          <p:nvPr/>
        </p:nvSpPr>
        <p:spPr>
          <a:xfrm>
            <a:off x="4714876" y="1714488"/>
            <a:ext cx="785818" cy="500066"/>
          </a:xfrm>
          <a:prstGeom prst="down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>
            <a:off x="8072462" y="1714488"/>
            <a:ext cx="785818" cy="500066"/>
          </a:xfrm>
          <a:prstGeom prst="down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143240" y="1000108"/>
            <a:ext cx="2357454" cy="7143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Georgia" pitchFamily="18" charset="0"/>
              </a:rPr>
              <a:t>ЗАГС: </a:t>
            </a:r>
            <a:endParaRPr lang="ru-RU" sz="2000" b="1" dirty="0">
              <a:latin typeface="Georg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429388" y="1000108"/>
            <a:ext cx="2500330" cy="71438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Georgia" pitchFamily="18" charset="0"/>
              </a:rPr>
              <a:t>СУД: </a:t>
            </a:r>
            <a:endParaRPr lang="ru-RU" sz="2000" b="1" dirty="0">
              <a:latin typeface="Georgia" pitchFamily="18" charset="0"/>
            </a:endParaRPr>
          </a:p>
        </p:txBody>
      </p:sp>
      <p:pic>
        <p:nvPicPr>
          <p:cNvPr id="9" name="Рисунок 8" descr="1646269962_32-kartinkin-net-p-kartinki-lyudei-dlya-prezentatsii-33.jp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3212976"/>
            <a:ext cx="2652119" cy="385762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796136" y="6581001"/>
            <a:ext cx="33478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b="1" i="1" dirty="0" smtClean="0">
                <a:latin typeface="Georgia" pitchFamily="18" charset="0"/>
              </a:rPr>
              <a:t>Составитель: Назарова А.В. </a:t>
            </a:r>
            <a:endParaRPr lang="ru-RU" sz="1200" b="1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kokurka.ru/wp-content/uploads/2018/12/semya2_0-1140x760.jpg"/>
          <p:cNvPicPr>
            <a:picLocks noChangeAspect="1" noChangeArrowheads="1"/>
          </p:cNvPicPr>
          <p:nvPr/>
        </p:nvPicPr>
        <p:blipFill>
          <a:blip r:embed="rId2" cstate="screen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81018" cy="6858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3643306" y="2786058"/>
            <a:ext cx="2857520" cy="378621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>
              <a:buAutoNum type="arabicPeriod"/>
            </a:pPr>
            <a:endParaRPr lang="ru-RU" b="1" dirty="0">
              <a:latin typeface="Georg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1000108"/>
            <a:ext cx="3000396" cy="7143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Georgia" pitchFamily="18" charset="0"/>
              </a:rPr>
              <a:t>Личные права: </a:t>
            </a:r>
            <a:endParaRPr lang="ru-RU" sz="2000" b="1" dirty="0">
              <a:latin typeface="Georg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2000240"/>
            <a:ext cx="3071834" cy="464347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457200" indent="-457200">
              <a:buAutoNum type="arabicPeriod"/>
            </a:pPr>
            <a:endParaRPr lang="ru-RU" b="1" dirty="0" smtClean="0">
              <a:latin typeface="Georgia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715140" y="2786058"/>
            <a:ext cx="2214578" cy="378621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643306" y="2000240"/>
            <a:ext cx="2857520" cy="857256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Georgia" pitchFamily="18" charset="0"/>
              </a:rPr>
              <a:t>Личная раздельная собственность</a:t>
            </a:r>
            <a:endParaRPr lang="ru-RU" b="1" dirty="0">
              <a:latin typeface="Georgia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715140" y="2000240"/>
            <a:ext cx="2214578" cy="85725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Georgia" pitchFamily="18" charset="0"/>
              </a:rPr>
              <a:t>Совместно нажитое имущество</a:t>
            </a:r>
            <a:endParaRPr lang="ru-RU" b="1" dirty="0">
              <a:latin typeface="Georgia" pitchFamily="18" charset="0"/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 rot="5400000">
            <a:off x="1428728" y="1857364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10800000" flipV="1">
            <a:off x="5000628" y="1643050"/>
            <a:ext cx="1357322" cy="28575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6357950" y="1643050"/>
            <a:ext cx="1428760" cy="28575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3571868" y="1000108"/>
            <a:ext cx="5286412" cy="71438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Georgia" pitchFamily="18" charset="0"/>
              </a:rPr>
              <a:t>Имущественные права: </a:t>
            </a:r>
            <a:endParaRPr lang="ru-RU" sz="2000" b="1" dirty="0">
              <a:latin typeface="Georgia" pitchFamily="18" charset="0"/>
            </a:endParaRPr>
          </a:p>
        </p:txBody>
      </p:sp>
      <p:sp>
        <p:nvSpPr>
          <p:cNvPr id="18" name="Стрелка вниз 17"/>
          <p:cNvSpPr/>
          <p:nvPr/>
        </p:nvSpPr>
        <p:spPr>
          <a:xfrm>
            <a:off x="1331640" y="548680"/>
            <a:ext cx="504056" cy="432048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низ 18"/>
          <p:cNvSpPr/>
          <p:nvPr/>
        </p:nvSpPr>
        <p:spPr>
          <a:xfrm>
            <a:off x="7524328" y="548680"/>
            <a:ext cx="504056" cy="432048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692696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Georgia" pitchFamily="18" charset="0"/>
              </a:rPr>
              <a:t>ПРАВА СУПРУГОВ:</a:t>
            </a:r>
            <a:endParaRPr lang="ru-RU" sz="2800" b="1" dirty="0">
              <a:latin typeface="Georgia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796136" y="6581001"/>
            <a:ext cx="33478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b="1" i="1" dirty="0" smtClean="0">
                <a:latin typeface="Georgia" pitchFamily="18" charset="0"/>
              </a:rPr>
              <a:t>Составитель: Назарова А.В. </a:t>
            </a:r>
            <a:endParaRPr lang="ru-RU" sz="1200" b="1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https://kokurka.ru/wp-content/uploads/2018/12/semya2_0-1140x760.jpg"/>
          <p:cNvPicPr>
            <a:picLocks noChangeAspect="1" noChangeArrowheads="1"/>
          </p:cNvPicPr>
          <p:nvPr/>
        </p:nvPicPr>
        <p:blipFill>
          <a:blip r:embed="rId2" cstate="screen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81018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14282" y="1000108"/>
            <a:ext cx="3000396" cy="7143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Georgia" pitchFamily="18" charset="0"/>
              </a:rPr>
              <a:t>Личные права: </a:t>
            </a:r>
            <a:endParaRPr lang="ru-RU" sz="2000" b="1" dirty="0">
              <a:latin typeface="Georg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2000240"/>
            <a:ext cx="3071834" cy="464347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457200" indent="-457200">
              <a:buAutoNum type="arabicPeriod"/>
            </a:pPr>
            <a:r>
              <a:rPr lang="ru-RU" b="1" dirty="0" smtClean="0">
                <a:latin typeface="Georgia" pitchFamily="18" charset="0"/>
              </a:rPr>
              <a:t>Право на выбор фамилии;</a:t>
            </a:r>
          </a:p>
          <a:p>
            <a:pPr marL="457200" indent="-457200">
              <a:buAutoNum type="arabicPeriod"/>
            </a:pPr>
            <a:r>
              <a:rPr lang="ru-RU" b="1" dirty="0" smtClean="0">
                <a:latin typeface="Georgia" pitchFamily="18" charset="0"/>
              </a:rPr>
              <a:t>Право на род занятий, профессии;</a:t>
            </a:r>
          </a:p>
          <a:p>
            <a:pPr marL="457200" indent="-457200">
              <a:buAutoNum type="arabicPeriod"/>
            </a:pPr>
            <a:r>
              <a:rPr lang="ru-RU" b="1" dirty="0" smtClean="0">
                <a:latin typeface="Georgia" pitchFamily="18" charset="0"/>
              </a:rPr>
              <a:t>Право на выбор места жительства;</a:t>
            </a:r>
          </a:p>
          <a:p>
            <a:pPr marL="457200" indent="-457200">
              <a:buAutoNum type="arabicPeriod"/>
            </a:pPr>
            <a:r>
              <a:rPr lang="ru-RU" b="1" dirty="0" smtClean="0">
                <a:latin typeface="Georgia" pitchFamily="18" charset="0"/>
              </a:rPr>
              <a:t>Право на совместные решения вопросов семейной жизни: отцовство, материнство</a:t>
            </a:r>
            <a:r>
              <a:rPr lang="ru-RU" sz="2000" b="1" dirty="0" smtClean="0">
                <a:latin typeface="Georgia" pitchFamily="18" charset="0"/>
              </a:rPr>
              <a:t>, </a:t>
            </a:r>
            <a:r>
              <a:rPr lang="ru-RU" b="1" dirty="0" smtClean="0">
                <a:latin typeface="Georgia" pitchFamily="18" charset="0"/>
              </a:rPr>
              <a:t>воспитание и образование детей.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643306" y="2000240"/>
            <a:ext cx="2857520" cy="857256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Georgia" pitchFamily="18" charset="0"/>
              </a:rPr>
              <a:t>Личная раздельная собственность</a:t>
            </a:r>
            <a:endParaRPr lang="ru-RU" b="1" dirty="0">
              <a:latin typeface="Georgia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715140" y="2000240"/>
            <a:ext cx="2214578" cy="85725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Georgia" pitchFamily="18" charset="0"/>
              </a:rPr>
              <a:t>Совместно нажитое имущество</a:t>
            </a:r>
            <a:endParaRPr lang="ru-RU" b="1" dirty="0">
              <a:latin typeface="Georgia" pitchFamily="18" charset="0"/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 rot="5400000">
            <a:off x="1428728" y="1857364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10800000" flipV="1">
            <a:off x="5000628" y="1643050"/>
            <a:ext cx="1357322" cy="28575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6357950" y="1643050"/>
            <a:ext cx="1428760" cy="28575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3571868" y="1000108"/>
            <a:ext cx="5286412" cy="71438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Georgia" pitchFamily="18" charset="0"/>
              </a:rPr>
              <a:t>Имущественные права: </a:t>
            </a:r>
            <a:endParaRPr lang="ru-RU" sz="2000" b="1" dirty="0">
              <a:latin typeface="Georgia" pitchFamily="18" charset="0"/>
            </a:endParaRPr>
          </a:p>
        </p:txBody>
      </p:sp>
      <p:sp>
        <p:nvSpPr>
          <p:cNvPr id="17" name="Стрелка вниз 16"/>
          <p:cNvSpPr/>
          <p:nvPr/>
        </p:nvSpPr>
        <p:spPr>
          <a:xfrm>
            <a:off x="1331640" y="548680"/>
            <a:ext cx="504056" cy="432048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низ 17"/>
          <p:cNvSpPr/>
          <p:nvPr/>
        </p:nvSpPr>
        <p:spPr>
          <a:xfrm>
            <a:off x="8028384" y="548680"/>
            <a:ext cx="504056" cy="432048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0" y="0"/>
            <a:ext cx="9144000" cy="692696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Georgia" pitchFamily="18" charset="0"/>
              </a:rPr>
              <a:t>ПРАВА СУПРУГОВ:</a:t>
            </a:r>
            <a:endParaRPr lang="ru-RU" sz="2800" b="1" dirty="0">
              <a:latin typeface="Georgia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796136" y="6581001"/>
            <a:ext cx="33478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b="1" i="1" dirty="0" smtClean="0">
                <a:latin typeface="Georgia" pitchFamily="18" charset="0"/>
              </a:rPr>
              <a:t>Составитель: Назарова А.В. </a:t>
            </a:r>
            <a:endParaRPr lang="ru-RU" sz="1200" b="1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276</TotalTime>
  <Words>755</Words>
  <Application>Microsoft Office PowerPoint</Application>
  <PresentationFormat>Экран (4:3)</PresentationFormat>
  <Paragraphs>179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Учитель</dc:creator>
  <cp:lastModifiedBy>алена</cp:lastModifiedBy>
  <cp:revision>27</cp:revision>
  <dcterms:created xsi:type="dcterms:W3CDTF">2022-03-29T06:56:40Z</dcterms:created>
  <dcterms:modified xsi:type="dcterms:W3CDTF">2023-04-12T17:37:00Z</dcterms:modified>
</cp:coreProperties>
</file>