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5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FFE1C-2354-4057-808C-BD79ADE025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78F8-F6E5-4C67-BCA4-C2D40E3CC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FFE1C-2354-4057-808C-BD79ADE025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78F8-F6E5-4C67-BCA4-C2D40E3CC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FFE1C-2354-4057-808C-BD79ADE025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78F8-F6E5-4C67-BCA4-C2D40E3CC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FFE1C-2354-4057-808C-BD79ADE025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78F8-F6E5-4C67-BCA4-C2D40E3CC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FFE1C-2354-4057-808C-BD79ADE025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78F8-F6E5-4C67-BCA4-C2D40E3CC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FFE1C-2354-4057-808C-BD79ADE025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78F8-F6E5-4C67-BCA4-C2D40E3CC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FFE1C-2354-4057-808C-BD79ADE025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78F8-F6E5-4C67-BCA4-C2D40E3CC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FFE1C-2354-4057-808C-BD79ADE025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78F8-F6E5-4C67-BCA4-C2D40E3CC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FFE1C-2354-4057-808C-BD79ADE025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78F8-F6E5-4C67-BCA4-C2D40E3CC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FFE1C-2354-4057-808C-BD79ADE025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78F8-F6E5-4C67-BCA4-C2D40E3CC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FFE1C-2354-4057-808C-BD79ADE025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D78F8-F6E5-4C67-BCA4-C2D40E3CC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FFE1C-2354-4057-808C-BD79ADE0253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D78F8-F6E5-4C67-BCA4-C2D40E3CC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portishka.com/uploads/posts/2022-03/1646294514_20-sportishka-com-p-schastlivaya-semya-so-spini-turizm-krasivo-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04664"/>
            <a:ext cx="4104456" cy="3240360"/>
          </a:xfrm>
          <a:prstGeom prst="rect">
            <a:avLst/>
          </a:prstGeom>
          <a:solidFill>
            <a:schemeClr val="accent4">
              <a:lumMod val="60000"/>
              <a:lumOff val="40000"/>
              <a:alpha val="31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«Права и обязанности родителей и детей»</a:t>
            </a:r>
            <a:endParaRPr lang="ru-RU" sz="4000" b="1" i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32240" y="6597353"/>
            <a:ext cx="241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Составитель: Назарова А.В.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8" name="Picture 10" descr="https://habazavr.ru/prezentaciya-uchitelnica-u-doski/uchitelnica-u-doski_013.png"/>
          <p:cNvPicPr>
            <a:picLocks noChangeAspect="1" noChangeArrowheads="1"/>
          </p:cNvPicPr>
          <p:nvPr/>
        </p:nvPicPr>
        <p:blipFill>
          <a:blip r:embed="rId2" cstate="screen"/>
          <a:srcRect t="3604" b="3141"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600" b="1" i="1" dirty="0" smtClean="0">
                <a:latin typeface="Georgia" pitchFamily="18" charset="0"/>
              </a:rPr>
              <a:t>План темы:</a:t>
            </a:r>
            <a:endParaRPr lang="ru-RU" sz="4600" b="1" i="1" dirty="0">
              <a:latin typeface="Georgia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1475656" y="1412776"/>
            <a:ext cx="739130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732240" y="6597353"/>
            <a:ext cx="241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http://www.xn----8sbn2axph5d1a.xn--p1ai/images/2018/2019/0001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Georgia" pitchFamily="18" charset="0"/>
              </a:rPr>
              <a:t>Права детей</a:t>
            </a:r>
            <a:endParaRPr lang="ru-RU" sz="40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340768"/>
            <a:ext cx="3456384" cy="100811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latin typeface="Georgia" pitchFamily="18" charset="0"/>
              </a:rPr>
              <a:t>Имя, Отчество, Фамилию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492896"/>
            <a:ext cx="3456384" cy="11521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latin typeface="Georgia" pitchFamily="18" charset="0"/>
              </a:rPr>
              <a:t>Жить и воспитываться в семье</a:t>
            </a:r>
          </a:p>
          <a:p>
            <a:pPr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789040"/>
            <a:ext cx="3456384" cy="151216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dirty="0" smtClean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latin typeface="Georgia" pitchFamily="18" charset="0"/>
              </a:rPr>
              <a:t>На общение со своими родителями, другими родственниками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5445224"/>
            <a:ext cx="3456384" cy="115212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dirty="0" smtClean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latin typeface="Georgia" pitchFamily="18" charset="0"/>
              </a:rPr>
              <a:t>Собственное имущество</a:t>
            </a: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1340768"/>
            <a:ext cx="4752528" cy="230425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Ребенок вправе выражать свое мнение при решении в семье вопроса, затрагивающего его интересы (быть заслушанным в суде- с 10 лет</a:t>
            </a:r>
            <a:endParaRPr lang="ru-RU" sz="2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3861048"/>
            <a:ext cx="4752528" cy="115212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dirty="0" smtClean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latin typeface="Georgia" pitchFamily="18" charset="0"/>
              </a:rPr>
              <a:t>Защиту своих прав и законных интересов</a:t>
            </a:r>
          </a:p>
          <a:p>
            <a:pPr algn="ctr"/>
            <a:endParaRPr lang="ru-RU" dirty="0"/>
          </a:p>
        </p:txBody>
      </p:sp>
      <p:pic>
        <p:nvPicPr>
          <p:cNvPr id="8194" name="Picture 2" descr="https://gazeta-star.ru/media/gazetastar/Foto/Deti/b5f51332-14be-4c0f-b946-ea3574d39c5f.jpe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4957148"/>
            <a:ext cx="3187889" cy="190085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732240" y="6597353"/>
            <a:ext cx="241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http://www.xn----8sbn2axph5d1a.xn--p1ai/images/2018/2019/0001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Georgia" pitchFamily="18" charset="0"/>
              </a:rPr>
              <a:t>Права детей</a:t>
            </a:r>
            <a:endParaRPr lang="ru-RU" sz="40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340768"/>
            <a:ext cx="3456384" cy="100811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latin typeface="Georgia" pitchFamily="18" charset="0"/>
              </a:rPr>
              <a:t>Имя, Отчество, Фамилию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492896"/>
            <a:ext cx="3456384" cy="11521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latin typeface="Georgia" pitchFamily="18" charset="0"/>
              </a:rPr>
              <a:t>Жить и воспитываться в семье</a:t>
            </a:r>
          </a:p>
          <a:p>
            <a:pPr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789040"/>
            <a:ext cx="3456384" cy="151216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dirty="0" smtClean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latin typeface="Georgia" pitchFamily="18" charset="0"/>
              </a:rPr>
              <a:t>На общение со своими родителями, другими родственниками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5445224"/>
            <a:ext cx="3456384" cy="115212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dirty="0" smtClean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latin typeface="Georgia" pitchFamily="18" charset="0"/>
              </a:rPr>
              <a:t>Собственное имущество</a:t>
            </a: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1340768"/>
            <a:ext cx="4752528" cy="230425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Ребенок вправе выражать свое мнение при решении в семье вопроса, затрагивающего его интересы (быть заслушанным в суде- с 10 лет</a:t>
            </a:r>
            <a:endParaRPr lang="ru-RU" sz="2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3861048"/>
            <a:ext cx="4752528" cy="115212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dirty="0" smtClean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latin typeface="Georgia" pitchFamily="18" charset="0"/>
              </a:rPr>
              <a:t>Защиту своих прав и законных интересов</a:t>
            </a:r>
          </a:p>
          <a:p>
            <a:pPr algn="ctr"/>
            <a:endParaRPr lang="ru-RU" dirty="0"/>
          </a:p>
        </p:txBody>
      </p:sp>
      <p:pic>
        <p:nvPicPr>
          <p:cNvPr id="8194" name="Picture 2" descr="https://gazeta-star.ru/media/gazetastar/Foto/Deti/b5f51332-14be-4c0f-b946-ea3574d39c5f.jpe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4957148"/>
            <a:ext cx="3187889" cy="190085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732240" y="6597353"/>
            <a:ext cx="241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http://www.xn----8sbn2axph5d1a.xn--p1ai/images/2018/2019/0001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Georgia" pitchFamily="18" charset="0"/>
              </a:rPr>
              <a:t>Обязанности детей</a:t>
            </a:r>
            <a:endParaRPr lang="ru-RU" sz="40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556792"/>
            <a:ext cx="3456384" cy="100811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atin typeface="Georgia" pitchFamily="18" charset="0"/>
            </a:endParaRPr>
          </a:p>
          <a:p>
            <a:pPr algn="ctr"/>
            <a:r>
              <a:rPr lang="ru-RU" sz="2400" b="1" dirty="0" smtClean="0">
                <a:latin typeface="Georgia" pitchFamily="18" charset="0"/>
              </a:rPr>
              <a:t>Помощь в домашней работе</a:t>
            </a:r>
            <a:endParaRPr lang="ru-RU" sz="2200" b="1" dirty="0" smtClean="0"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924944"/>
            <a:ext cx="3456384" cy="11521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latin typeface="Georgia" pitchFamily="18" charset="0"/>
              </a:rPr>
              <a:t>Забота о младших и престарелых</a:t>
            </a:r>
          </a:p>
          <a:p>
            <a:pPr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437112"/>
            <a:ext cx="3456384" cy="201622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dirty="0" smtClean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latin typeface="Georgia" pitchFamily="18" charset="0"/>
              </a:rPr>
              <a:t>Выполнение простых требований, которые предъявляют родители</a:t>
            </a: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1556792"/>
            <a:ext cx="4752528" cy="230425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Трудоспособные совершеннолетние дети обязаны заботиться о своих нетрудоспособных родителях и оказывать им необходимую помощь</a:t>
            </a:r>
            <a:endParaRPr lang="ru-RU" sz="2200" dirty="0"/>
          </a:p>
        </p:txBody>
      </p:sp>
      <p:pic>
        <p:nvPicPr>
          <p:cNvPr id="18434" name="Picture 2" descr="https://tjockatantenistan.se/wp-content/uploads/2012/07/stick_figure_mopping_floor_500_wht_7281.gif"/>
          <p:cNvPicPr>
            <a:picLocks noChangeAspect="1" noChangeArrowheads="1" noCrop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933056"/>
            <a:ext cx="3240360" cy="3123708"/>
          </a:xfrm>
          <a:prstGeom prst="rect">
            <a:avLst/>
          </a:prstGeom>
          <a:noFill/>
        </p:spPr>
      </p:pic>
      <p:pic>
        <p:nvPicPr>
          <p:cNvPr id="18436" name="Picture 4" descr="https://sunveter.ru/uploads/posts/2022-11/1669741344_uborka3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4860032" y="3884290"/>
            <a:ext cx="2570906" cy="2973710"/>
          </a:xfrm>
          <a:prstGeom prst="rect">
            <a:avLst/>
          </a:prstGeom>
          <a:noFill/>
        </p:spPr>
      </p:pic>
      <p:pic>
        <p:nvPicPr>
          <p:cNvPr id="18440" name="Picture 8" descr="https://thumbs.gfycat.com/AptHighAsianelephant-max-1mb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80839" y="4592166"/>
            <a:ext cx="2563161" cy="226583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732240" y="6597353"/>
            <a:ext cx="241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psy-files.ru/wp-content/uploads/b/4/6/b46e58ca64c3e9b3f6aa3f16264bc6ee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61949"/>
            <a:ext cx="9144000" cy="649605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tx2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Georgia" pitchFamily="18" charset="0"/>
              </a:rPr>
              <a:t>Родители:</a:t>
            </a:r>
            <a:endParaRPr lang="ru-RU" sz="40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844824"/>
            <a:ext cx="3240360" cy="100811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latin typeface="Georgia" pitchFamily="18" charset="0"/>
              </a:rPr>
              <a:t>Воспитывать детей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293096"/>
            <a:ext cx="3240360" cy="93610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atin typeface="Georgia" pitchFamily="18" charset="0"/>
            </a:endParaRPr>
          </a:p>
          <a:p>
            <a:pPr algn="ctr"/>
            <a:r>
              <a:rPr lang="ru-RU" sz="2000" b="1" dirty="0" smtClean="0">
                <a:latin typeface="Georgia" pitchFamily="18" charset="0"/>
              </a:rPr>
              <a:t>Общение с ребенком</a:t>
            </a:r>
          </a:p>
          <a:p>
            <a:pPr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068960"/>
            <a:ext cx="3240360" cy="10801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dirty="0" smtClean="0">
              <a:latin typeface="Georgia" pitchFamily="18" charset="0"/>
            </a:endParaRPr>
          </a:p>
          <a:p>
            <a:pPr algn="ctr"/>
            <a:r>
              <a:rPr lang="ru-RU" sz="2000" b="1" dirty="0" smtClean="0">
                <a:latin typeface="Georgia" pitchFamily="18" charset="0"/>
              </a:rPr>
              <a:t>Являются законными представителями</a:t>
            </a:r>
          </a:p>
          <a:p>
            <a:pPr algn="ctr"/>
            <a:endParaRPr lang="ru-RU" sz="2000" b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5373216"/>
            <a:ext cx="3240360" cy="115212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dirty="0" smtClean="0">
              <a:latin typeface="Georgia" pitchFamily="18" charset="0"/>
            </a:endParaRPr>
          </a:p>
          <a:p>
            <a:pPr algn="ctr"/>
            <a:r>
              <a:rPr lang="ru-RU" sz="2000" b="1" dirty="0" smtClean="0">
                <a:latin typeface="Georgia" pitchFamily="18" charset="0"/>
              </a:rPr>
              <a:t>Могут быть лишены родительских прав</a:t>
            </a:r>
          </a:p>
          <a:p>
            <a:pPr algn="ctr"/>
            <a:endParaRPr lang="ru-RU" sz="2000" b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2852936"/>
            <a:ext cx="4752528" cy="158417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Заботиться о здоровье,  физическом, психическом, духовном и нравственном развитии своих детей</a:t>
            </a:r>
            <a:endParaRPr lang="ru-RU" sz="2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4581128"/>
            <a:ext cx="4752528" cy="201622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dirty="0" smtClean="0">
              <a:latin typeface="Georgia" pitchFamily="18" charset="0"/>
            </a:endParaRPr>
          </a:p>
          <a:p>
            <a:pPr algn="ctr"/>
            <a:r>
              <a:rPr lang="ru-RU" sz="2000" b="1" dirty="0" smtClean="0">
                <a:latin typeface="Georgia" pitchFamily="18" charset="0"/>
              </a:rPr>
              <a:t>Обеспечить получение детьми общего образования и имеют право выбора образовательной организации, формы получения детьми образования и формы их обучения.</a:t>
            </a:r>
          </a:p>
          <a:p>
            <a:pPr algn="ctr"/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355976" y="1844824"/>
            <a:ext cx="4536504" cy="79208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latin typeface="Georgia" pitchFamily="18" charset="0"/>
              </a:rPr>
              <a:t>Воспитывать детей</a:t>
            </a:r>
          </a:p>
          <a:p>
            <a:pPr algn="ctr"/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251520" y="1556792"/>
            <a:ext cx="504056" cy="36004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980728"/>
            <a:ext cx="2736304" cy="6480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Права: 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8316416" y="1556792"/>
            <a:ext cx="504056" cy="36004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92080" y="980728"/>
            <a:ext cx="3600400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Обязанности: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32240" y="6597353"/>
            <a:ext cx="241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8" name="Picture 10" descr="https://habazavr.ru/prezentaciya-uchitelnica-u-doski/uchitelnica-u-doski_013.png"/>
          <p:cNvPicPr>
            <a:picLocks noChangeAspect="1" noChangeArrowheads="1"/>
          </p:cNvPicPr>
          <p:nvPr/>
        </p:nvPicPr>
        <p:blipFill>
          <a:blip r:embed="rId2" cstate="screen"/>
          <a:srcRect t="3604" b="3141"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600" b="1" i="1" dirty="0" smtClean="0">
                <a:latin typeface="Georgia" pitchFamily="18" charset="0"/>
              </a:rPr>
              <a:t>План темы:</a:t>
            </a:r>
            <a:endParaRPr lang="ru-RU" sz="4600" b="1" i="1" dirty="0">
              <a:latin typeface="Georgia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1475656" y="1412776"/>
            <a:ext cx="739130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732240" y="6597353"/>
            <a:ext cx="241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to-takoi-umnii-chelovek.ori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231136"/>
            <a:ext cx="9144000" cy="46268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19168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Домашнее задание:</a:t>
            </a:r>
          </a:p>
          <a:p>
            <a:pPr marL="342900" indent="-342900" algn="ctr">
              <a:buAutoNum type="arabicPeriod"/>
            </a:pPr>
            <a:r>
              <a:rPr lang="ru-RU" sz="3600" b="1" i="1" dirty="0" smtClean="0">
                <a:latin typeface="Georgia" pitchFamily="18" charset="0"/>
              </a:rPr>
              <a:t>Параграф 17;</a:t>
            </a:r>
          </a:p>
          <a:p>
            <a:pPr marL="342900" indent="-342900" algn="ctr">
              <a:buAutoNum type="arabicPeriod"/>
            </a:pPr>
            <a:r>
              <a:rPr lang="ru-RU" sz="3600" b="1" i="1" dirty="0" smtClean="0">
                <a:latin typeface="Georgia" pitchFamily="18" charset="0"/>
              </a:rPr>
              <a:t>Выучить всю теорию</a:t>
            </a:r>
            <a:r>
              <a:rPr lang="ru-RU" b="1" dirty="0" smtClean="0">
                <a:latin typeface="Georgia" pitchFamily="18" charset="0"/>
              </a:rPr>
              <a:t>.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32240" y="6597353"/>
            <a:ext cx="241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  <p:pic>
        <p:nvPicPr>
          <p:cNvPr id="5" name="Picture 4" descr="https://trikky.ru/wp-content/blogs.dir/1/files/2017/12/temp_image_30506151403371738256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600739">
            <a:off x="6367190" y="1783350"/>
            <a:ext cx="2616922" cy="2068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252</Words>
  <Application>Microsoft Office PowerPoint</Application>
  <PresentationFormat>Экран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</dc:creator>
  <cp:lastModifiedBy>алена</cp:lastModifiedBy>
  <cp:revision>6</cp:revision>
  <dcterms:created xsi:type="dcterms:W3CDTF">2023-02-19T09:56:31Z</dcterms:created>
  <dcterms:modified xsi:type="dcterms:W3CDTF">2023-04-12T17:37:20Z</dcterms:modified>
</cp:coreProperties>
</file>