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1580" y="4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1">
                <a:solidFill>
                  <a:srgbClr val="660066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1">
                <a:solidFill>
                  <a:srgbClr val="660066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644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1">
                <a:solidFill>
                  <a:srgbClr val="660066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644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514083" y="5349595"/>
            <a:ext cx="8630285" cy="2540"/>
          </a:xfrm>
          <a:custGeom>
            <a:avLst/>
            <a:gdLst/>
            <a:ahLst/>
            <a:cxnLst/>
            <a:rect l="l" t="t" r="r" b="b"/>
            <a:pathLst>
              <a:path w="8630285" h="2539">
                <a:moveTo>
                  <a:pt x="0" y="0"/>
                </a:moveTo>
                <a:lnTo>
                  <a:pt x="8629916" y="2527"/>
                </a:lnTo>
              </a:path>
            </a:pathLst>
          </a:custGeom>
          <a:ln w="9359">
            <a:solidFill>
              <a:srgbClr val="EFA1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" name="bg object 1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"/>
            <a:ext cx="9143631" cy="6857263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644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514083" y="5349595"/>
            <a:ext cx="8630285" cy="2540"/>
          </a:xfrm>
          <a:custGeom>
            <a:avLst/>
            <a:gdLst/>
            <a:ahLst/>
            <a:cxnLst/>
            <a:rect l="l" t="t" r="r" b="b"/>
            <a:pathLst>
              <a:path w="8630285" h="2539">
                <a:moveTo>
                  <a:pt x="0" y="0"/>
                </a:moveTo>
                <a:lnTo>
                  <a:pt x="8629916" y="2527"/>
                </a:lnTo>
              </a:path>
            </a:pathLst>
          </a:custGeom>
          <a:ln w="9359">
            <a:solidFill>
              <a:srgbClr val="EFA1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7301" y="318490"/>
            <a:ext cx="8129397" cy="9404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1">
                <a:solidFill>
                  <a:srgbClr val="660066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34416" y="1889531"/>
            <a:ext cx="8275167" cy="24644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"/>
            <a:ext cx="9143631" cy="6857263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57200" y="421954"/>
            <a:ext cx="8450111" cy="9361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3200" spc="-150" dirty="0" err="1">
                <a:solidFill>
                  <a:srgbClr val="6F2F9F"/>
                </a:solidFill>
              </a:rPr>
              <a:t>Презентация</a:t>
            </a:r>
            <a:r>
              <a:rPr sz="3200" spc="-150" dirty="0">
                <a:solidFill>
                  <a:srgbClr val="6F2F9F"/>
                </a:solidFill>
              </a:rPr>
              <a:t> </a:t>
            </a:r>
            <a:r>
              <a:rPr sz="3200" spc="-150" dirty="0" err="1">
                <a:solidFill>
                  <a:srgbClr val="6F2F9F"/>
                </a:solidFill>
              </a:rPr>
              <a:t>игры-путешествия</a:t>
            </a:r>
            <a:r>
              <a:rPr sz="3200" spc="-150" dirty="0">
                <a:solidFill>
                  <a:srgbClr val="6F2F9F"/>
                </a:solidFill>
              </a:rPr>
              <a:t>:</a:t>
            </a:r>
            <a:endParaRPr sz="3200" spc="-150" dirty="0"/>
          </a:p>
          <a:p>
            <a:pPr marL="104775" algn="ctr">
              <a:lnSpc>
                <a:spcPct val="100000"/>
              </a:lnSpc>
            </a:pPr>
            <a:r>
              <a:rPr sz="2800" spc="-150" dirty="0">
                <a:solidFill>
                  <a:srgbClr val="6F2F9F"/>
                </a:solidFill>
              </a:rPr>
              <a:t>«Мой родной город Троицк»</a:t>
            </a:r>
            <a:endParaRPr sz="2800" spc="-150" dirty="0"/>
          </a:p>
        </p:txBody>
      </p:sp>
      <p:pic>
        <p:nvPicPr>
          <p:cNvPr id="7" name="object 7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1713966"/>
            <a:ext cx="5074196" cy="3379317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4953000" y="5246535"/>
            <a:ext cx="3463188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0" marR="163830" algn="ctr">
              <a:lnSpc>
                <a:spcPct val="100000"/>
              </a:lnSpc>
              <a:spcBef>
                <a:spcPts val="100"/>
              </a:spcBef>
            </a:pPr>
            <a:r>
              <a:rPr sz="1800" b="1" i="1" dirty="0">
                <a:solidFill>
                  <a:srgbClr val="007F00"/>
                </a:solidFill>
                <a:latin typeface="Arial"/>
                <a:cs typeface="Arial"/>
              </a:rPr>
              <a:t>Подготовила воспитатель  МБС(К)ОУ«С(К)НШ-ДС№10»</a:t>
            </a:r>
            <a:endParaRPr sz="1800" dirty="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sz="1800" b="1" i="1" dirty="0" err="1">
                <a:solidFill>
                  <a:srgbClr val="BF0000"/>
                </a:solidFill>
                <a:latin typeface="Arial"/>
                <a:cs typeface="Arial"/>
              </a:rPr>
              <a:t>Егорова</a:t>
            </a:r>
            <a:r>
              <a:rPr sz="1800" b="1" i="1" dirty="0">
                <a:solidFill>
                  <a:srgbClr val="BF0000"/>
                </a:solidFill>
                <a:latin typeface="Arial"/>
                <a:cs typeface="Arial"/>
              </a:rPr>
              <a:t> Н</a:t>
            </a:r>
            <a:r>
              <a:rPr lang="ru-RU" sz="1800" b="1" i="1" dirty="0">
                <a:solidFill>
                  <a:srgbClr val="BF0000"/>
                </a:solidFill>
                <a:latin typeface="Arial"/>
                <a:cs typeface="Arial"/>
              </a:rPr>
              <a:t>. </a:t>
            </a:r>
            <a:r>
              <a:rPr sz="1800" b="1" i="1" dirty="0">
                <a:solidFill>
                  <a:srgbClr val="BF0000"/>
                </a:solidFill>
                <a:latin typeface="Arial"/>
                <a:cs typeface="Arial"/>
              </a:rPr>
              <a:t>Д</a:t>
            </a:r>
            <a:r>
              <a:rPr lang="ru-RU" b="1" i="1" dirty="0">
                <a:solidFill>
                  <a:srgbClr val="BF0000"/>
                </a:solidFill>
                <a:latin typeface="Arial"/>
                <a:cs typeface="Arial"/>
              </a:rPr>
              <a:t>.</a:t>
            </a:r>
            <a:endParaRPr sz="18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85838" y="1142644"/>
            <a:ext cx="3714750" cy="1462405"/>
          </a:xfrm>
          <a:custGeom>
            <a:avLst/>
            <a:gdLst/>
            <a:ahLst/>
            <a:cxnLst/>
            <a:rect l="l" t="t" r="r" b="b"/>
            <a:pathLst>
              <a:path w="3714750" h="1462405">
                <a:moveTo>
                  <a:pt x="3714483" y="0"/>
                </a:moveTo>
                <a:lnTo>
                  <a:pt x="0" y="0"/>
                </a:lnTo>
                <a:lnTo>
                  <a:pt x="0" y="1461960"/>
                </a:lnTo>
                <a:lnTo>
                  <a:pt x="1857235" y="1461960"/>
                </a:lnTo>
                <a:lnTo>
                  <a:pt x="3714483" y="1461960"/>
                </a:lnTo>
                <a:lnTo>
                  <a:pt x="371448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85838" y="1142644"/>
            <a:ext cx="3714750" cy="1462405"/>
          </a:xfrm>
          <a:prstGeom prst="rect">
            <a:avLst/>
          </a:prstGeom>
          <a:ln w="25559">
            <a:solidFill>
              <a:srgbClr val="EFA12D"/>
            </a:solidFill>
          </a:ln>
        </p:spPr>
        <p:txBody>
          <a:bodyPr vert="horz" wrap="square" lIns="0" tIns="44450" rIns="0" bIns="0" rtlCol="0">
            <a:spAutoFit/>
          </a:bodyPr>
          <a:lstStyle/>
          <a:p>
            <a:pPr marL="89535" marR="187325">
              <a:lnSpc>
                <a:spcPct val="100000"/>
              </a:lnSpc>
              <a:spcBef>
                <a:spcPts val="350"/>
              </a:spcBef>
            </a:pPr>
            <a:r>
              <a:rPr sz="1800" b="1" i="1" spc="-10" dirty="0">
                <a:solidFill>
                  <a:srgbClr val="660066"/>
                </a:solidFill>
                <a:latin typeface="Times New Roman"/>
                <a:cs typeface="Times New Roman"/>
              </a:rPr>
              <a:t>Основатель</a:t>
            </a:r>
            <a:r>
              <a:rPr sz="1800" b="1" i="1" dirty="0">
                <a:solidFill>
                  <a:srgbClr val="660066"/>
                </a:solidFill>
                <a:latin typeface="Times New Roman"/>
                <a:cs typeface="Times New Roman"/>
              </a:rPr>
              <a:t> </a:t>
            </a:r>
            <a:r>
              <a:rPr sz="1800" b="1" i="1" spc="-15" dirty="0">
                <a:solidFill>
                  <a:srgbClr val="660066"/>
                </a:solidFill>
                <a:latin typeface="Times New Roman"/>
                <a:cs typeface="Times New Roman"/>
              </a:rPr>
              <a:t>г.</a:t>
            </a:r>
            <a:r>
              <a:rPr sz="1800" b="1" i="1" spc="5" dirty="0">
                <a:solidFill>
                  <a:srgbClr val="660066"/>
                </a:solidFill>
                <a:latin typeface="Times New Roman"/>
                <a:cs typeface="Times New Roman"/>
              </a:rPr>
              <a:t> </a:t>
            </a:r>
            <a:r>
              <a:rPr sz="1800" b="1" i="1" spc="-20" dirty="0">
                <a:solidFill>
                  <a:srgbClr val="660066"/>
                </a:solidFill>
                <a:latin typeface="Times New Roman"/>
                <a:cs typeface="Times New Roman"/>
              </a:rPr>
              <a:t>Троицка, </a:t>
            </a:r>
            <a:r>
              <a:rPr sz="1800" b="1" i="1" spc="-15" dirty="0">
                <a:solidFill>
                  <a:srgbClr val="660066"/>
                </a:solidFill>
                <a:latin typeface="Times New Roman"/>
                <a:cs typeface="Times New Roman"/>
              </a:rPr>
              <a:t> </a:t>
            </a:r>
            <a:r>
              <a:rPr sz="1800" b="1" i="1" spc="-5" dirty="0">
                <a:solidFill>
                  <a:srgbClr val="660066"/>
                </a:solidFill>
                <a:latin typeface="Times New Roman"/>
                <a:cs typeface="Times New Roman"/>
              </a:rPr>
              <a:t>государственный </a:t>
            </a:r>
            <a:r>
              <a:rPr sz="1800" b="1" i="1" spc="-10" dirty="0">
                <a:solidFill>
                  <a:srgbClr val="660066"/>
                </a:solidFill>
                <a:latin typeface="Times New Roman"/>
                <a:cs typeface="Times New Roman"/>
              </a:rPr>
              <a:t>деятель, </a:t>
            </a:r>
            <a:r>
              <a:rPr sz="1800" b="1" i="1" spc="-5" dirty="0">
                <a:solidFill>
                  <a:srgbClr val="660066"/>
                </a:solidFill>
                <a:latin typeface="Times New Roman"/>
                <a:cs typeface="Times New Roman"/>
              </a:rPr>
              <a:t> </a:t>
            </a:r>
            <a:r>
              <a:rPr sz="1800" b="1" i="1" spc="-25" dirty="0">
                <a:solidFill>
                  <a:srgbClr val="660066"/>
                </a:solidFill>
                <a:latin typeface="Times New Roman"/>
                <a:cs typeface="Times New Roman"/>
              </a:rPr>
              <a:t>которому</a:t>
            </a:r>
            <a:r>
              <a:rPr sz="1800" b="1" i="1" spc="35" dirty="0">
                <a:solidFill>
                  <a:srgbClr val="660066"/>
                </a:solidFill>
                <a:latin typeface="Times New Roman"/>
                <a:cs typeface="Times New Roman"/>
              </a:rPr>
              <a:t> </a:t>
            </a:r>
            <a:r>
              <a:rPr sz="1800" b="1" i="1" dirty="0">
                <a:solidFill>
                  <a:srgbClr val="660066"/>
                </a:solidFill>
                <a:latin typeface="Times New Roman"/>
                <a:cs typeface="Times New Roman"/>
              </a:rPr>
              <a:t>в</a:t>
            </a:r>
            <a:r>
              <a:rPr sz="1800" b="1" i="1" spc="-5" dirty="0">
                <a:solidFill>
                  <a:srgbClr val="660066"/>
                </a:solidFill>
                <a:latin typeface="Times New Roman"/>
                <a:cs typeface="Times New Roman"/>
              </a:rPr>
              <a:t> </a:t>
            </a:r>
            <a:r>
              <a:rPr sz="1800" b="1" i="1" dirty="0">
                <a:solidFill>
                  <a:srgbClr val="660066"/>
                </a:solidFill>
                <a:latin typeface="Times New Roman"/>
                <a:cs typeface="Times New Roman"/>
              </a:rPr>
              <a:t>2001 </a:t>
            </a:r>
            <a:r>
              <a:rPr sz="1800" b="1" i="1" spc="-20" dirty="0">
                <a:solidFill>
                  <a:srgbClr val="660066"/>
                </a:solidFill>
                <a:latin typeface="Times New Roman"/>
                <a:cs typeface="Times New Roman"/>
              </a:rPr>
              <a:t>году</a:t>
            </a:r>
            <a:r>
              <a:rPr sz="1800" b="1" i="1" spc="10" dirty="0">
                <a:solidFill>
                  <a:srgbClr val="660066"/>
                </a:solidFill>
                <a:latin typeface="Times New Roman"/>
                <a:cs typeface="Times New Roman"/>
              </a:rPr>
              <a:t> </a:t>
            </a:r>
            <a:r>
              <a:rPr sz="1800" b="1" i="1" spc="-5" dirty="0">
                <a:solidFill>
                  <a:srgbClr val="660066"/>
                </a:solidFill>
                <a:latin typeface="Times New Roman"/>
                <a:cs typeface="Times New Roman"/>
              </a:rPr>
              <a:t>установлен </a:t>
            </a:r>
            <a:r>
              <a:rPr sz="1800" b="1" i="1" spc="-434" dirty="0">
                <a:solidFill>
                  <a:srgbClr val="660066"/>
                </a:solidFill>
                <a:latin typeface="Times New Roman"/>
                <a:cs typeface="Times New Roman"/>
              </a:rPr>
              <a:t> </a:t>
            </a:r>
            <a:r>
              <a:rPr sz="1800" b="1" i="1" spc="-10" dirty="0">
                <a:solidFill>
                  <a:srgbClr val="660066"/>
                </a:solidFill>
                <a:latin typeface="Times New Roman"/>
                <a:cs typeface="Times New Roman"/>
              </a:rPr>
              <a:t>монумент</a:t>
            </a:r>
            <a:r>
              <a:rPr sz="1800" b="1" i="1" dirty="0">
                <a:solidFill>
                  <a:srgbClr val="660066"/>
                </a:solidFill>
                <a:latin typeface="Times New Roman"/>
                <a:cs typeface="Times New Roman"/>
              </a:rPr>
              <a:t> </a:t>
            </a:r>
            <a:r>
              <a:rPr sz="1800" b="1" i="1" spc="-5" dirty="0">
                <a:solidFill>
                  <a:srgbClr val="660066"/>
                </a:solidFill>
                <a:latin typeface="Times New Roman"/>
                <a:cs typeface="Times New Roman"/>
              </a:rPr>
              <a:t>на</a:t>
            </a:r>
            <a:r>
              <a:rPr sz="1800" b="1" i="1" dirty="0">
                <a:solidFill>
                  <a:srgbClr val="660066"/>
                </a:solidFill>
                <a:latin typeface="Times New Roman"/>
                <a:cs typeface="Times New Roman"/>
              </a:rPr>
              <a:t> </a:t>
            </a:r>
            <a:r>
              <a:rPr sz="1800" b="1" i="1" spc="-5" dirty="0">
                <a:solidFill>
                  <a:srgbClr val="660066"/>
                </a:solidFill>
                <a:latin typeface="Times New Roman"/>
                <a:cs typeface="Times New Roman"/>
              </a:rPr>
              <a:t>площади</a:t>
            </a:r>
            <a:r>
              <a:rPr sz="1800" b="1" i="1" dirty="0">
                <a:solidFill>
                  <a:srgbClr val="660066"/>
                </a:solidFill>
                <a:latin typeface="Times New Roman"/>
                <a:cs typeface="Times New Roman"/>
              </a:rPr>
              <a:t> </a:t>
            </a:r>
            <a:r>
              <a:rPr sz="1800" b="1" i="1" spc="-15" dirty="0">
                <a:solidFill>
                  <a:srgbClr val="660066"/>
                </a:solidFill>
                <a:latin typeface="Times New Roman"/>
                <a:cs typeface="Times New Roman"/>
              </a:rPr>
              <a:t>перед </a:t>
            </a:r>
            <a:r>
              <a:rPr sz="1800" b="1" i="1" spc="-10" dirty="0">
                <a:solidFill>
                  <a:srgbClr val="660066"/>
                </a:solidFill>
                <a:latin typeface="Times New Roman"/>
                <a:cs typeface="Times New Roman"/>
              </a:rPr>
              <a:t> </a:t>
            </a:r>
            <a:r>
              <a:rPr sz="1800" b="1" i="1" spc="-15" dirty="0">
                <a:solidFill>
                  <a:srgbClr val="660066"/>
                </a:solidFill>
                <a:latin typeface="Times New Roman"/>
                <a:cs typeface="Times New Roman"/>
              </a:rPr>
              <a:t>церковью </a:t>
            </a:r>
            <a:r>
              <a:rPr sz="1800" b="1" i="1" spc="-5" dirty="0">
                <a:solidFill>
                  <a:srgbClr val="660066"/>
                </a:solidFill>
                <a:latin typeface="Times New Roman"/>
                <a:cs typeface="Times New Roman"/>
              </a:rPr>
              <a:t>Дмитрия </a:t>
            </a:r>
            <a:r>
              <a:rPr sz="1800" b="1" i="1" spc="-15" dirty="0">
                <a:solidFill>
                  <a:srgbClr val="660066"/>
                </a:solidFill>
                <a:latin typeface="Times New Roman"/>
                <a:cs typeface="Times New Roman"/>
              </a:rPr>
              <a:t>Солунского.</a:t>
            </a:r>
            <a:endParaRPr sz="18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7303" y="31584"/>
            <a:ext cx="7066535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  <a:tabLst>
                <a:tab pos="2580640" algn="l"/>
              </a:tabLst>
            </a:pPr>
            <a:r>
              <a:rPr sz="2400" i="0" spc="-150" dirty="0">
                <a:solidFill>
                  <a:srgbClr val="6F2F9F"/>
                </a:solidFill>
                <a:latin typeface="Arial"/>
                <a:cs typeface="Arial"/>
              </a:rPr>
              <a:t>Седьмая остановка	- </a:t>
            </a:r>
            <a:r>
              <a:rPr sz="2400" i="0" spc="-150" dirty="0">
                <a:solidFill>
                  <a:srgbClr val="BF0000"/>
                </a:solidFill>
                <a:latin typeface="Arial"/>
                <a:cs typeface="Arial"/>
              </a:rPr>
              <a:t>«Знаменитые люди города»</a:t>
            </a:r>
            <a:endParaRPr sz="2400" spc="-150" dirty="0">
              <a:latin typeface="Arial"/>
              <a:cs typeface="Arial"/>
            </a:endParaRPr>
          </a:p>
          <a:p>
            <a:pPr marL="565785" algn="ctr">
              <a:lnSpc>
                <a:spcPct val="100000"/>
              </a:lnSpc>
            </a:pPr>
            <a:r>
              <a:rPr sz="2400" i="0" spc="-150" dirty="0">
                <a:solidFill>
                  <a:srgbClr val="BF0000"/>
                </a:solidFill>
                <a:latin typeface="Arial"/>
                <a:cs typeface="Arial"/>
              </a:rPr>
              <a:t>Определи где кто?</a:t>
            </a:r>
            <a:endParaRPr sz="2400" spc="-150" dirty="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3839" y="2714396"/>
            <a:ext cx="1739519" cy="2331364"/>
          </a:xfrm>
          <a:prstGeom prst="rect">
            <a:avLst/>
          </a:prstGeom>
        </p:spPr>
      </p:pic>
      <p:sp>
        <p:nvSpPr>
          <p:cNvPr id="6" name="object 6"/>
          <p:cNvSpPr/>
          <p:nvPr/>
        </p:nvSpPr>
        <p:spPr>
          <a:xfrm>
            <a:off x="285838" y="2928594"/>
            <a:ext cx="3785870" cy="1462405"/>
          </a:xfrm>
          <a:custGeom>
            <a:avLst/>
            <a:gdLst/>
            <a:ahLst/>
            <a:cxnLst/>
            <a:rect l="l" t="t" r="r" b="b"/>
            <a:pathLst>
              <a:path w="3785870" h="1462404">
                <a:moveTo>
                  <a:pt x="3785755" y="0"/>
                </a:moveTo>
                <a:lnTo>
                  <a:pt x="0" y="0"/>
                </a:lnTo>
                <a:lnTo>
                  <a:pt x="0" y="1461960"/>
                </a:lnTo>
                <a:lnTo>
                  <a:pt x="1892884" y="1461960"/>
                </a:lnTo>
                <a:lnTo>
                  <a:pt x="3785755" y="1461960"/>
                </a:lnTo>
                <a:lnTo>
                  <a:pt x="378575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285838" y="2928594"/>
            <a:ext cx="3785870" cy="1462405"/>
          </a:xfrm>
          <a:prstGeom prst="rect">
            <a:avLst/>
          </a:prstGeom>
          <a:ln w="25559">
            <a:solidFill>
              <a:srgbClr val="EFA12D"/>
            </a:solidFill>
          </a:ln>
        </p:spPr>
        <p:txBody>
          <a:bodyPr vert="horz" wrap="square" lIns="0" tIns="44450" rIns="0" bIns="0" rtlCol="0">
            <a:spAutoFit/>
          </a:bodyPr>
          <a:lstStyle/>
          <a:p>
            <a:pPr marL="89535" marR="503555">
              <a:lnSpc>
                <a:spcPct val="100000"/>
              </a:lnSpc>
              <a:spcBef>
                <a:spcPts val="350"/>
              </a:spcBef>
            </a:pPr>
            <a:r>
              <a:rPr sz="1800" b="1" i="1" spc="-10" dirty="0">
                <a:solidFill>
                  <a:srgbClr val="660066"/>
                </a:solidFill>
                <a:latin typeface="Times New Roman"/>
                <a:cs typeface="Times New Roman"/>
              </a:rPr>
              <a:t>Известный</a:t>
            </a:r>
            <a:r>
              <a:rPr sz="1800" b="1" i="1" spc="-15" dirty="0">
                <a:solidFill>
                  <a:srgbClr val="660066"/>
                </a:solidFill>
                <a:latin typeface="Times New Roman"/>
                <a:cs typeface="Times New Roman"/>
              </a:rPr>
              <a:t> </a:t>
            </a:r>
            <a:r>
              <a:rPr sz="1800" b="1" i="1" spc="-10" dirty="0">
                <a:solidFill>
                  <a:srgbClr val="660066"/>
                </a:solidFill>
                <a:latin typeface="Times New Roman"/>
                <a:cs typeface="Times New Roman"/>
              </a:rPr>
              <a:t>адвокат,</a:t>
            </a:r>
            <a:r>
              <a:rPr sz="1800" b="1" i="1" spc="-5" dirty="0">
                <a:solidFill>
                  <a:srgbClr val="660066"/>
                </a:solidFill>
                <a:latin typeface="Times New Roman"/>
                <a:cs typeface="Times New Roman"/>
              </a:rPr>
              <a:t> </a:t>
            </a:r>
            <a:r>
              <a:rPr sz="1800" b="1" i="1" spc="-15" dirty="0">
                <a:solidFill>
                  <a:srgbClr val="660066"/>
                </a:solidFill>
                <a:latin typeface="Times New Roman"/>
                <a:cs typeface="Times New Roman"/>
              </a:rPr>
              <a:t>уроженец </a:t>
            </a:r>
            <a:r>
              <a:rPr sz="1800" b="1" i="1" spc="-434" dirty="0">
                <a:solidFill>
                  <a:srgbClr val="660066"/>
                </a:solidFill>
                <a:latin typeface="Times New Roman"/>
                <a:cs typeface="Times New Roman"/>
              </a:rPr>
              <a:t> </a:t>
            </a:r>
            <a:r>
              <a:rPr sz="1800" b="1" i="1" spc="-10" dirty="0">
                <a:solidFill>
                  <a:srgbClr val="660066"/>
                </a:solidFill>
                <a:latin typeface="Times New Roman"/>
                <a:cs typeface="Times New Roman"/>
              </a:rPr>
              <a:t>города</a:t>
            </a:r>
            <a:r>
              <a:rPr sz="1800" b="1" i="1" spc="-5" dirty="0">
                <a:solidFill>
                  <a:srgbClr val="660066"/>
                </a:solidFill>
                <a:latin typeface="Times New Roman"/>
                <a:cs typeface="Times New Roman"/>
              </a:rPr>
              <a:t> </a:t>
            </a:r>
            <a:r>
              <a:rPr sz="1800" b="1" i="1" spc="-15" dirty="0">
                <a:solidFill>
                  <a:srgbClr val="660066"/>
                </a:solidFill>
                <a:latin typeface="Times New Roman"/>
                <a:cs typeface="Times New Roman"/>
              </a:rPr>
              <a:t>Троицка,</a:t>
            </a:r>
            <a:r>
              <a:rPr sz="1800" b="1" i="1" spc="15" dirty="0">
                <a:solidFill>
                  <a:srgbClr val="660066"/>
                </a:solidFill>
                <a:latin typeface="Times New Roman"/>
                <a:cs typeface="Times New Roman"/>
              </a:rPr>
              <a:t> </a:t>
            </a:r>
            <a:r>
              <a:rPr sz="1800" b="1" i="1" spc="-5" dirty="0">
                <a:solidFill>
                  <a:srgbClr val="660066"/>
                </a:solidFill>
                <a:latin typeface="Times New Roman"/>
                <a:cs typeface="Times New Roman"/>
              </a:rPr>
              <a:t>чей</a:t>
            </a:r>
            <a:r>
              <a:rPr sz="1800" b="1" i="1" spc="-15" dirty="0">
                <a:solidFill>
                  <a:srgbClr val="660066"/>
                </a:solidFill>
                <a:latin typeface="Times New Roman"/>
                <a:cs typeface="Times New Roman"/>
              </a:rPr>
              <a:t> </a:t>
            </a:r>
            <a:r>
              <a:rPr sz="1800" b="1" i="1" spc="-10" dirty="0">
                <a:solidFill>
                  <a:srgbClr val="660066"/>
                </a:solidFill>
                <a:latin typeface="Times New Roman"/>
                <a:cs typeface="Times New Roman"/>
              </a:rPr>
              <a:t>монумент </a:t>
            </a:r>
            <a:r>
              <a:rPr sz="1800" b="1" i="1" spc="-434" dirty="0">
                <a:solidFill>
                  <a:srgbClr val="660066"/>
                </a:solidFill>
                <a:latin typeface="Times New Roman"/>
                <a:cs typeface="Times New Roman"/>
              </a:rPr>
              <a:t> </a:t>
            </a:r>
            <a:r>
              <a:rPr sz="1800" b="1" i="1" spc="-5" dirty="0">
                <a:solidFill>
                  <a:srgbClr val="660066"/>
                </a:solidFill>
                <a:latin typeface="Times New Roman"/>
                <a:cs typeface="Times New Roman"/>
              </a:rPr>
              <a:t>установлен на площади </a:t>
            </a:r>
            <a:r>
              <a:rPr sz="1800" b="1" i="1" spc="-15" dirty="0">
                <a:solidFill>
                  <a:srgbClr val="660066"/>
                </a:solidFill>
                <a:latin typeface="Times New Roman"/>
                <a:cs typeface="Times New Roman"/>
              </a:rPr>
              <a:t>перед </a:t>
            </a:r>
            <a:r>
              <a:rPr sz="1800" b="1" i="1" spc="-10" dirty="0">
                <a:solidFill>
                  <a:srgbClr val="660066"/>
                </a:solidFill>
                <a:latin typeface="Times New Roman"/>
                <a:cs typeface="Times New Roman"/>
              </a:rPr>
              <a:t> </a:t>
            </a:r>
            <a:r>
              <a:rPr sz="1800" b="1" i="1" spc="-25" dirty="0">
                <a:solidFill>
                  <a:srgbClr val="660066"/>
                </a:solidFill>
                <a:latin typeface="Times New Roman"/>
                <a:cs typeface="Times New Roman"/>
              </a:rPr>
              <a:t>корпусом</a:t>
            </a:r>
            <a:r>
              <a:rPr sz="1800" b="1" i="1" spc="-5" dirty="0">
                <a:solidFill>
                  <a:srgbClr val="660066"/>
                </a:solidFill>
                <a:latin typeface="Times New Roman"/>
                <a:cs typeface="Times New Roman"/>
              </a:rPr>
              <a:t> </a:t>
            </a:r>
            <a:r>
              <a:rPr sz="1800" b="1" i="1" spc="-20" dirty="0">
                <a:solidFill>
                  <a:srgbClr val="660066"/>
                </a:solidFill>
                <a:latin typeface="Times New Roman"/>
                <a:cs typeface="Times New Roman"/>
              </a:rPr>
              <a:t>Троицкого</a:t>
            </a:r>
            <a:r>
              <a:rPr sz="1800" b="1" i="1" spc="-5" dirty="0">
                <a:solidFill>
                  <a:srgbClr val="660066"/>
                </a:solidFill>
                <a:latin typeface="Times New Roman"/>
                <a:cs typeface="Times New Roman"/>
              </a:rPr>
              <a:t> филиала </a:t>
            </a:r>
            <a:r>
              <a:rPr sz="1800" b="1" i="1" dirty="0">
                <a:solidFill>
                  <a:srgbClr val="660066"/>
                </a:solidFill>
                <a:latin typeface="Times New Roman"/>
                <a:cs typeface="Times New Roman"/>
              </a:rPr>
              <a:t> </a:t>
            </a:r>
            <a:r>
              <a:rPr sz="1800" b="1" i="1" spc="-30" dirty="0">
                <a:solidFill>
                  <a:srgbClr val="660066"/>
                </a:solidFill>
                <a:latin typeface="Times New Roman"/>
                <a:cs typeface="Times New Roman"/>
              </a:rPr>
              <a:t>ЧелГУ.</a:t>
            </a:r>
            <a:endParaRPr sz="1800" dirty="0">
              <a:latin typeface="Times New Roman"/>
              <a:cs typeface="Times New Roman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272703" y="4558864"/>
            <a:ext cx="3883025" cy="1487805"/>
            <a:chOff x="272703" y="4558864"/>
            <a:chExt cx="3883025" cy="1487805"/>
          </a:xfrm>
        </p:grpSpPr>
        <p:sp>
          <p:nvSpPr>
            <p:cNvPr id="9" name="object 9"/>
            <p:cNvSpPr/>
            <p:nvPr/>
          </p:nvSpPr>
          <p:spPr>
            <a:xfrm>
              <a:off x="285483" y="4571644"/>
              <a:ext cx="3857625" cy="1462405"/>
            </a:xfrm>
            <a:custGeom>
              <a:avLst/>
              <a:gdLst/>
              <a:ahLst/>
              <a:cxnLst/>
              <a:rect l="l" t="t" r="r" b="b"/>
              <a:pathLst>
                <a:path w="3857625" h="1462404">
                  <a:moveTo>
                    <a:pt x="3857396" y="0"/>
                  </a:moveTo>
                  <a:lnTo>
                    <a:pt x="0" y="0"/>
                  </a:lnTo>
                  <a:lnTo>
                    <a:pt x="0" y="1461960"/>
                  </a:lnTo>
                  <a:lnTo>
                    <a:pt x="1928876" y="1461960"/>
                  </a:lnTo>
                  <a:lnTo>
                    <a:pt x="3857396" y="1461960"/>
                  </a:lnTo>
                  <a:lnTo>
                    <a:pt x="385739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85483" y="4571644"/>
              <a:ext cx="3857625" cy="1462405"/>
            </a:xfrm>
            <a:custGeom>
              <a:avLst/>
              <a:gdLst/>
              <a:ahLst/>
              <a:cxnLst/>
              <a:rect l="l" t="t" r="r" b="b"/>
              <a:pathLst>
                <a:path w="3857625" h="1462404">
                  <a:moveTo>
                    <a:pt x="1928876" y="1461960"/>
                  </a:moveTo>
                  <a:lnTo>
                    <a:pt x="0" y="1461960"/>
                  </a:lnTo>
                  <a:lnTo>
                    <a:pt x="0" y="0"/>
                  </a:lnTo>
                  <a:lnTo>
                    <a:pt x="3857396" y="0"/>
                  </a:lnTo>
                  <a:lnTo>
                    <a:pt x="3857396" y="1461960"/>
                  </a:lnTo>
                  <a:lnTo>
                    <a:pt x="1928876" y="1461960"/>
                  </a:lnTo>
                  <a:close/>
                </a:path>
              </a:pathLst>
            </a:custGeom>
            <a:ln w="25559">
              <a:solidFill>
                <a:srgbClr val="EFA12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363143" y="4603584"/>
            <a:ext cx="3218180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b="1" i="1" spc="-10" dirty="0">
                <a:solidFill>
                  <a:srgbClr val="660066"/>
                </a:solidFill>
                <a:latin typeface="Times New Roman"/>
                <a:cs typeface="Times New Roman"/>
              </a:rPr>
              <a:t>Известный </a:t>
            </a:r>
            <a:r>
              <a:rPr sz="1800" b="1" i="1" dirty="0">
                <a:solidFill>
                  <a:srgbClr val="660066"/>
                </a:solidFill>
                <a:latin typeface="Times New Roman"/>
                <a:cs typeface="Times New Roman"/>
              </a:rPr>
              <a:t>и </a:t>
            </a:r>
            <a:r>
              <a:rPr sz="1800" b="1" i="1" spc="-15" dirty="0">
                <a:solidFill>
                  <a:srgbClr val="660066"/>
                </a:solidFill>
                <a:latin typeface="Times New Roman"/>
                <a:cs typeface="Times New Roman"/>
              </a:rPr>
              <a:t>почитаемый </a:t>
            </a:r>
            <a:r>
              <a:rPr sz="1800" b="1" i="1" spc="-5" dirty="0">
                <a:solidFill>
                  <a:srgbClr val="660066"/>
                </a:solidFill>
                <a:latin typeface="Times New Roman"/>
                <a:cs typeface="Times New Roman"/>
              </a:rPr>
              <a:t>из </a:t>
            </a:r>
            <a:r>
              <a:rPr sz="1800" b="1" i="1" dirty="0">
                <a:solidFill>
                  <a:srgbClr val="660066"/>
                </a:solidFill>
                <a:latin typeface="Times New Roman"/>
                <a:cs typeface="Times New Roman"/>
              </a:rPr>
              <a:t> </a:t>
            </a:r>
            <a:r>
              <a:rPr sz="1800" b="1" i="1" spc="-20" dirty="0">
                <a:solidFill>
                  <a:srgbClr val="660066"/>
                </a:solidFill>
                <a:latin typeface="Times New Roman"/>
                <a:cs typeface="Times New Roman"/>
              </a:rPr>
              <a:t>поколения</a:t>
            </a:r>
            <a:r>
              <a:rPr sz="1800" b="1" i="1" spc="-5" dirty="0">
                <a:solidFill>
                  <a:srgbClr val="660066"/>
                </a:solidFill>
                <a:latin typeface="Times New Roman"/>
                <a:cs typeface="Times New Roman"/>
              </a:rPr>
              <a:t> </a:t>
            </a:r>
            <a:r>
              <a:rPr sz="1800" b="1" i="1" dirty="0">
                <a:solidFill>
                  <a:srgbClr val="660066"/>
                </a:solidFill>
                <a:latin typeface="Times New Roman"/>
                <a:cs typeface="Times New Roman"/>
              </a:rPr>
              <a:t>в</a:t>
            </a:r>
            <a:r>
              <a:rPr sz="1800" b="1" i="1" spc="-5" dirty="0">
                <a:solidFill>
                  <a:srgbClr val="660066"/>
                </a:solidFill>
                <a:latin typeface="Times New Roman"/>
                <a:cs typeface="Times New Roman"/>
              </a:rPr>
              <a:t> </a:t>
            </a:r>
            <a:r>
              <a:rPr sz="1800" b="1" i="1" spc="-20" dirty="0">
                <a:solidFill>
                  <a:srgbClr val="660066"/>
                </a:solidFill>
                <a:latin typeface="Times New Roman"/>
                <a:cs typeface="Times New Roman"/>
              </a:rPr>
              <a:t>поколение,</a:t>
            </a:r>
            <a:r>
              <a:rPr sz="1800" b="1" i="1" dirty="0">
                <a:solidFill>
                  <a:srgbClr val="660066"/>
                </a:solidFill>
                <a:latin typeface="Times New Roman"/>
                <a:cs typeface="Times New Roman"/>
              </a:rPr>
              <a:t> </a:t>
            </a:r>
            <a:r>
              <a:rPr sz="1800" b="1" i="1" spc="-10" dirty="0">
                <a:solidFill>
                  <a:srgbClr val="660066"/>
                </a:solidFill>
                <a:latin typeface="Times New Roman"/>
                <a:cs typeface="Times New Roman"/>
              </a:rPr>
              <a:t>русский </a:t>
            </a:r>
            <a:r>
              <a:rPr sz="1800" b="1" i="1" spc="-434" dirty="0">
                <a:solidFill>
                  <a:srgbClr val="660066"/>
                </a:solidFill>
                <a:latin typeface="Times New Roman"/>
                <a:cs typeface="Times New Roman"/>
              </a:rPr>
              <a:t> </a:t>
            </a:r>
            <a:r>
              <a:rPr sz="1800" b="1" i="1" spc="-5" dirty="0">
                <a:solidFill>
                  <a:srgbClr val="660066"/>
                </a:solidFill>
                <a:latin typeface="Times New Roman"/>
                <a:cs typeface="Times New Roman"/>
              </a:rPr>
              <a:t>баснописец,</a:t>
            </a:r>
            <a:r>
              <a:rPr sz="1800" b="1" i="1" dirty="0">
                <a:solidFill>
                  <a:srgbClr val="660066"/>
                </a:solidFill>
                <a:latin typeface="Times New Roman"/>
                <a:cs typeface="Times New Roman"/>
              </a:rPr>
              <a:t> </a:t>
            </a:r>
            <a:r>
              <a:rPr sz="1800" b="1" i="1" spc="-5" dirty="0">
                <a:solidFill>
                  <a:srgbClr val="660066"/>
                </a:solidFill>
                <a:latin typeface="Times New Roman"/>
                <a:cs typeface="Times New Roman"/>
              </a:rPr>
              <a:t>по</a:t>
            </a:r>
            <a:r>
              <a:rPr sz="1800" b="1" i="1" spc="-10" dirty="0">
                <a:solidFill>
                  <a:srgbClr val="660066"/>
                </a:solidFill>
                <a:latin typeface="Times New Roman"/>
                <a:cs typeface="Times New Roman"/>
              </a:rPr>
              <a:t> одной</a:t>
            </a:r>
            <a:r>
              <a:rPr sz="1800" b="1" i="1" spc="-5" dirty="0">
                <a:solidFill>
                  <a:srgbClr val="660066"/>
                </a:solidFill>
                <a:latin typeface="Times New Roman"/>
                <a:cs typeface="Times New Roman"/>
              </a:rPr>
              <a:t> из</a:t>
            </a:r>
            <a:endParaRPr sz="1800" dirty="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63143" y="5426544"/>
            <a:ext cx="3656329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b="1" i="1" spc="-10" dirty="0">
                <a:solidFill>
                  <a:srgbClr val="660066"/>
                </a:solidFill>
                <a:latin typeface="Times New Roman"/>
                <a:cs typeface="Times New Roman"/>
              </a:rPr>
              <a:t>неофициальных</a:t>
            </a:r>
            <a:r>
              <a:rPr sz="1800" b="1" i="1" dirty="0">
                <a:solidFill>
                  <a:srgbClr val="660066"/>
                </a:solidFill>
                <a:latin typeface="Times New Roman"/>
                <a:cs typeface="Times New Roman"/>
              </a:rPr>
              <a:t> </a:t>
            </a:r>
            <a:r>
              <a:rPr sz="1800" b="1" i="1" spc="-10" dirty="0">
                <a:solidFill>
                  <a:srgbClr val="660066"/>
                </a:solidFill>
                <a:latin typeface="Times New Roman"/>
                <a:cs typeface="Times New Roman"/>
              </a:rPr>
              <a:t>версий</a:t>
            </a:r>
            <a:r>
              <a:rPr sz="1800" b="1" i="1" spc="-5" dirty="0">
                <a:solidFill>
                  <a:srgbClr val="660066"/>
                </a:solidFill>
                <a:latin typeface="Times New Roman"/>
                <a:cs typeface="Times New Roman"/>
              </a:rPr>
              <a:t> </a:t>
            </a:r>
            <a:r>
              <a:rPr sz="1800" b="1" i="1" dirty="0">
                <a:solidFill>
                  <a:srgbClr val="660066"/>
                </a:solidFill>
                <a:latin typeface="Times New Roman"/>
                <a:cs typeface="Times New Roman"/>
              </a:rPr>
              <a:t>был</a:t>
            </a:r>
            <a:r>
              <a:rPr sz="1800" b="1" i="1" spc="5" dirty="0">
                <a:solidFill>
                  <a:srgbClr val="660066"/>
                </a:solidFill>
                <a:latin typeface="Times New Roman"/>
                <a:cs typeface="Times New Roman"/>
              </a:rPr>
              <a:t> </a:t>
            </a:r>
            <a:r>
              <a:rPr sz="1800" b="1" i="1" spc="-15" dirty="0">
                <a:solidFill>
                  <a:srgbClr val="660066"/>
                </a:solidFill>
                <a:latin typeface="Times New Roman"/>
                <a:cs typeface="Times New Roman"/>
              </a:rPr>
              <a:t>рожден </a:t>
            </a:r>
            <a:r>
              <a:rPr sz="1800" b="1" i="1" spc="-434" dirty="0">
                <a:solidFill>
                  <a:srgbClr val="660066"/>
                </a:solidFill>
                <a:latin typeface="Times New Roman"/>
                <a:cs typeface="Times New Roman"/>
              </a:rPr>
              <a:t> </a:t>
            </a:r>
            <a:r>
              <a:rPr sz="1800" b="1" i="1" dirty="0">
                <a:solidFill>
                  <a:srgbClr val="660066"/>
                </a:solidFill>
                <a:latin typeface="Times New Roman"/>
                <a:cs typeface="Times New Roman"/>
              </a:rPr>
              <a:t>в</a:t>
            </a:r>
            <a:r>
              <a:rPr sz="1800" b="1" i="1" spc="-5" dirty="0">
                <a:solidFill>
                  <a:srgbClr val="660066"/>
                </a:solidFill>
                <a:latin typeface="Times New Roman"/>
                <a:cs typeface="Times New Roman"/>
              </a:rPr>
              <a:t> </a:t>
            </a:r>
            <a:r>
              <a:rPr sz="1800" b="1" i="1" spc="-20" dirty="0">
                <a:solidFill>
                  <a:srgbClr val="660066"/>
                </a:solidFill>
                <a:latin typeface="Times New Roman"/>
                <a:cs typeface="Times New Roman"/>
              </a:rPr>
              <a:t>Троицкой</a:t>
            </a:r>
            <a:r>
              <a:rPr sz="1800" b="1" i="1" spc="-10" dirty="0">
                <a:solidFill>
                  <a:srgbClr val="660066"/>
                </a:solidFill>
                <a:latin typeface="Times New Roman"/>
                <a:cs typeface="Times New Roman"/>
              </a:rPr>
              <a:t> </a:t>
            </a:r>
            <a:r>
              <a:rPr sz="1800" b="1" i="1" spc="-5" dirty="0">
                <a:solidFill>
                  <a:srgbClr val="660066"/>
                </a:solidFill>
                <a:latin typeface="Times New Roman"/>
                <a:cs typeface="Times New Roman"/>
              </a:rPr>
              <a:t>крепости.</a:t>
            </a:r>
            <a:endParaRPr sz="1800">
              <a:latin typeface="Times New Roman"/>
              <a:cs typeface="Times New Roman"/>
            </a:endParaRPr>
          </a:p>
        </p:txBody>
      </p:sp>
      <p:pic>
        <p:nvPicPr>
          <p:cNvPr id="13" name="object 13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6764" y="285470"/>
            <a:ext cx="1556638" cy="2071446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285" y="785520"/>
            <a:ext cx="1785594" cy="2129396"/>
          </a:xfrm>
          <a:prstGeom prst="rect">
            <a:avLst/>
          </a:prstGeom>
        </p:spPr>
      </p:pic>
      <p:sp>
        <p:nvSpPr>
          <p:cNvPr id="15" name="object 15"/>
          <p:cNvSpPr txBox="1"/>
          <p:nvPr/>
        </p:nvSpPr>
        <p:spPr>
          <a:xfrm>
            <a:off x="5363184" y="2960535"/>
            <a:ext cx="15303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Microsoft Sans Serif"/>
                <a:cs typeface="Microsoft Sans Serif"/>
              </a:rPr>
              <a:t>1</a:t>
            </a:r>
            <a:endParaRPr sz="1800">
              <a:latin typeface="Microsoft Sans Serif"/>
              <a:cs typeface="Microsoft Sans Serif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792821" y="2388857"/>
            <a:ext cx="15303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Microsoft Sans Serif"/>
                <a:cs typeface="Microsoft Sans Serif"/>
              </a:rPr>
              <a:t>2</a:t>
            </a:r>
            <a:endParaRPr sz="1800">
              <a:latin typeface="Microsoft Sans Serif"/>
              <a:cs typeface="Microsoft Sans Serif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935023" y="5103977"/>
            <a:ext cx="15303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Microsoft Sans Serif"/>
                <a:cs typeface="Microsoft Sans Serif"/>
              </a:rPr>
              <a:t>3</a:t>
            </a:r>
            <a:endParaRPr sz="1800">
              <a:latin typeface="Microsoft Sans Serif"/>
              <a:cs typeface="Microsoft Sans Serif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649304" y="4614885"/>
            <a:ext cx="2274570" cy="8794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6700"/>
              </a:lnSpc>
              <a:spcBef>
                <a:spcPts val="100"/>
              </a:spcBef>
            </a:pPr>
            <a:r>
              <a:rPr sz="2400" b="1" i="1" spc="-5" dirty="0">
                <a:solidFill>
                  <a:srgbClr val="FF0000"/>
                </a:solidFill>
                <a:latin typeface="Georgia"/>
                <a:cs typeface="Georgia"/>
              </a:rPr>
              <a:t>Ф.Н.</a:t>
            </a:r>
            <a:r>
              <a:rPr sz="2400" b="1" i="1" spc="-55" dirty="0">
                <a:solidFill>
                  <a:srgbClr val="FF0000"/>
                </a:solidFill>
                <a:latin typeface="Georgia"/>
                <a:cs typeface="Georgia"/>
              </a:rPr>
              <a:t> </a:t>
            </a:r>
            <a:r>
              <a:rPr sz="2400" b="1" i="1" spc="-10" dirty="0">
                <a:solidFill>
                  <a:srgbClr val="FF0000"/>
                </a:solidFill>
                <a:latin typeface="Georgia"/>
                <a:cs typeface="Georgia"/>
              </a:rPr>
              <a:t>Плевако </a:t>
            </a:r>
            <a:r>
              <a:rPr sz="2400" b="1" i="1" spc="-595" dirty="0">
                <a:solidFill>
                  <a:srgbClr val="FF0000"/>
                </a:solidFill>
                <a:latin typeface="Georgia"/>
                <a:cs typeface="Georgia"/>
              </a:rPr>
              <a:t> </a:t>
            </a:r>
            <a:r>
              <a:rPr sz="2400" b="1" i="1" spc="-5" dirty="0">
                <a:solidFill>
                  <a:srgbClr val="FF0000"/>
                </a:solidFill>
                <a:latin typeface="Georgia"/>
                <a:cs typeface="Georgia"/>
              </a:rPr>
              <a:t>И.А</a:t>
            </a:r>
            <a:r>
              <a:rPr sz="2400" b="1" i="1" spc="-20" dirty="0">
                <a:solidFill>
                  <a:srgbClr val="FF0000"/>
                </a:solidFill>
                <a:latin typeface="Georgia"/>
                <a:cs typeface="Georgia"/>
              </a:rPr>
              <a:t> </a:t>
            </a:r>
            <a:r>
              <a:rPr sz="2400" b="1" i="1" spc="-5" dirty="0">
                <a:solidFill>
                  <a:srgbClr val="FF0000"/>
                </a:solidFill>
                <a:latin typeface="Georgia"/>
                <a:cs typeface="Georgia"/>
              </a:rPr>
              <a:t>Крылов</a:t>
            </a:r>
            <a:endParaRPr sz="2400">
              <a:latin typeface="Georgia"/>
              <a:cs typeface="Georgi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649304" y="5528068"/>
            <a:ext cx="225044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i="1" spc="-5" dirty="0">
                <a:solidFill>
                  <a:srgbClr val="FF0000"/>
                </a:solidFill>
                <a:latin typeface="Georgia"/>
                <a:cs typeface="Georgia"/>
              </a:rPr>
              <a:t>И.И</a:t>
            </a:r>
            <a:r>
              <a:rPr sz="2400" b="1" i="1" spc="-80" dirty="0">
                <a:solidFill>
                  <a:srgbClr val="FF0000"/>
                </a:solidFill>
                <a:latin typeface="Georgia"/>
                <a:cs typeface="Georgia"/>
              </a:rPr>
              <a:t> </a:t>
            </a:r>
            <a:r>
              <a:rPr sz="2400" b="1" i="1" spc="-5" dirty="0">
                <a:solidFill>
                  <a:srgbClr val="FF0000"/>
                </a:solidFill>
                <a:latin typeface="Georgia"/>
                <a:cs typeface="Georgia"/>
              </a:rPr>
              <a:t>Неплюев</a:t>
            </a:r>
            <a:endParaRPr sz="24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"/>
            <a:ext cx="9143631" cy="6857263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434416" y="1889531"/>
            <a:ext cx="5358765" cy="2464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664585" algn="l"/>
              </a:tabLst>
            </a:pPr>
            <a:r>
              <a:rPr sz="2000" b="1" spc="-15" dirty="0">
                <a:solidFill>
                  <a:srgbClr val="660066"/>
                </a:solidFill>
                <a:latin typeface="Arial"/>
                <a:cs typeface="Arial"/>
              </a:rPr>
              <a:t>Троицк</a:t>
            </a:r>
            <a:r>
              <a:rPr sz="2000" b="1" spc="-30" dirty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660066"/>
                </a:solidFill>
                <a:latin typeface="Arial"/>
                <a:cs typeface="Arial"/>
              </a:rPr>
              <a:t>основан</a:t>
            </a:r>
            <a:r>
              <a:rPr sz="2000" b="1" spc="-35" dirty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660066"/>
                </a:solidFill>
                <a:latin typeface="Arial"/>
                <a:cs typeface="Arial"/>
              </a:rPr>
              <a:t>в </a:t>
            </a:r>
            <a:r>
              <a:rPr sz="2000" u="sng" dirty="0">
                <a:solidFill>
                  <a:srgbClr val="660066"/>
                </a:solidFill>
                <a:uFill>
                  <a:solidFill>
                    <a:srgbClr val="650065"/>
                  </a:solidFill>
                </a:uFill>
                <a:latin typeface="Times New Roman"/>
                <a:cs typeface="Times New Roman"/>
              </a:rPr>
              <a:t> 	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000" b="1" dirty="0">
                <a:solidFill>
                  <a:srgbClr val="660066"/>
                </a:solidFill>
                <a:latin typeface="Arial"/>
                <a:cs typeface="Arial"/>
              </a:rPr>
              <a:t>Неплюевым</a:t>
            </a:r>
            <a:r>
              <a:rPr sz="2000" b="1" spc="-30" dirty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660066"/>
                </a:solidFill>
                <a:latin typeface="Arial"/>
                <a:cs typeface="Arial"/>
              </a:rPr>
              <a:t>Иваном</a:t>
            </a:r>
            <a:endParaRPr sz="20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</a:pPr>
            <a:r>
              <a:rPr sz="2000" b="1" spc="-5" dirty="0">
                <a:solidFill>
                  <a:srgbClr val="660066"/>
                </a:solidFill>
                <a:latin typeface="Arial"/>
                <a:cs typeface="Arial"/>
              </a:rPr>
              <a:t>Ивановичем наместником </a:t>
            </a:r>
            <a:r>
              <a:rPr sz="2000" b="1" spc="-15" dirty="0">
                <a:solidFill>
                  <a:srgbClr val="660066"/>
                </a:solidFill>
                <a:latin typeface="Arial"/>
                <a:cs typeface="Arial"/>
              </a:rPr>
              <a:t>Оренбургского </a:t>
            </a:r>
            <a:r>
              <a:rPr sz="2000" b="1" spc="-10" dirty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660066"/>
                </a:solidFill>
                <a:latin typeface="Arial"/>
                <a:cs typeface="Arial"/>
              </a:rPr>
              <a:t>края, </a:t>
            </a:r>
            <a:r>
              <a:rPr sz="2000" b="1" dirty="0">
                <a:solidFill>
                  <a:srgbClr val="660066"/>
                </a:solidFill>
                <a:latin typeface="Arial"/>
                <a:cs typeface="Arial"/>
              </a:rPr>
              <a:t>как </a:t>
            </a:r>
            <a:r>
              <a:rPr sz="2000" b="1" spc="-5" dirty="0">
                <a:solidFill>
                  <a:srgbClr val="660066"/>
                </a:solidFill>
                <a:latin typeface="Arial"/>
                <a:cs typeface="Arial"/>
              </a:rPr>
              <a:t>крепость </a:t>
            </a:r>
            <a:r>
              <a:rPr sz="2000" b="1" dirty="0">
                <a:solidFill>
                  <a:srgbClr val="660066"/>
                </a:solidFill>
                <a:latin typeface="Arial"/>
                <a:cs typeface="Arial"/>
              </a:rPr>
              <a:t>пограничной линии, на </a:t>
            </a:r>
            <a:r>
              <a:rPr sz="2000" b="1" spc="-545" dirty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sz="2000" b="1" spc="-20" dirty="0">
                <a:solidFill>
                  <a:srgbClr val="660066"/>
                </a:solidFill>
                <a:latin typeface="Arial"/>
                <a:cs typeface="Arial"/>
              </a:rPr>
              <a:t>левом</a:t>
            </a:r>
            <a:r>
              <a:rPr sz="2000" b="1" spc="-5" dirty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660066"/>
                </a:solidFill>
                <a:latin typeface="Arial"/>
                <a:cs typeface="Arial"/>
              </a:rPr>
              <a:t>берегу реки</a:t>
            </a:r>
            <a:r>
              <a:rPr sz="2000" b="1" spc="-5" dirty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sz="2000" b="1" spc="-25" dirty="0">
                <a:solidFill>
                  <a:srgbClr val="660066"/>
                </a:solidFill>
                <a:latin typeface="Arial"/>
                <a:cs typeface="Arial"/>
              </a:rPr>
              <a:t>Уй.</a:t>
            </a:r>
            <a:endParaRPr sz="2000">
              <a:latin typeface="Arial"/>
              <a:cs typeface="Arial"/>
            </a:endParaRPr>
          </a:p>
          <a:p>
            <a:pPr marL="12700" marR="659765">
              <a:lnSpc>
                <a:spcPct val="100000"/>
              </a:lnSpc>
            </a:pPr>
            <a:r>
              <a:rPr sz="2000" b="1" spc="-5" dirty="0">
                <a:solidFill>
                  <a:srgbClr val="660066"/>
                </a:solidFill>
                <a:latin typeface="Arial"/>
                <a:cs typeface="Arial"/>
              </a:rPr>
              <a:t>Крепость </a:t>
            </a:r>
            <a:r>
              <a:rPr sz="2000" b="1" spc="-10" dirty="0">
                <a:solidFill>
                  <a:srgbClr val="660066"/>
                </a:solidFill>
                <a:latin typeface="Arial"/>
                <a:cs typeface="Arial"/>
              </a:rPr>
              <a:t>находилась</a:t>
            </a:r>
            <a:r>
              <a:rPr sz="2000" b="1" dirty="0">
                <a:solidFill>
                  <a:srgbClr val="660066"/>
                </a:solidFill>
                <a:latin typeface="Arial"/>
                <a:cs typeface="Arial"/>
              </a:rPr>
              <a:t> на </a:t>
            </a:r>
            <a:r>
              <a:rPr sz="2000" b="1" spc="-15" dirty="0">
                <a:solidFill>
                  <a:srgbClr val="660066"/>
                </a:solidFill>
                <a:latin typeface="Arial"/>
                <a:cs typeface="Arial"/>
              </a:rPr>
              <a:t>главном </a:t>
            </a:r>
            <a:r>
              <a:rPr sz="2000" b="1" spc="-10" dirty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660066"/>
                </a:solidFill>
                <a:latin typeface="Arial"/>
                <a:cs typeface="Arial"/>
              </a:rPr>
              <a:t>караванном </a:t>
            </a:r>
            <a:r>
              <a:rPr sz="2000" b="1" spc="5" dirty="0">
                <a:solidFill>
                  <a:srgbClr val="660066"/>
                </a:solidFill>
                <a:latin typeface="Arial"/>
                <a:cs typeface="Arial"/>
              </a:rPr>
              <a:t>пути, </a:t>
            </a:r>
            <a:r>
              <a:rPr sz="2000" b="1" spc="-15" dirty="0">
                <a:solidFill>
                  <a:srgbClr val="660066"/>
                </a:solidFill>
                <a:latin typeface="Arial"/>
                <a:cs typeface="Arial"/>
              </a:rPr>
              <a:t>который проходил </a:t>
            </a:r>
            <a:r>
              <a:rPr sz="2000" b="1" spc="-545" dirty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660066"/>
                </a:solidFill>
                <a:latin typeface="Arial"/>
                <a:cs typeface="Arial"/>
              </a:rPr>
              <a:t>из</a:t>
            </a:r>
            <a:r>
              <a:rPr sz="2000" b="1" spc="-10" dirty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660066"/>
                </a:solidFill>
                <a:latin typeface="Arial"/>
                <a:cs typeface="Arial"/>
              </a:rPr>
              <a:t>Азии</a:t>
            </a:r>
            <a:r>
              <a:rPr sz="2000" b="1" spc="-5" dirty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660066"/>
                </a:solidFill>
                <a:latin typeface="Arial"/>
                <a:cs typeface="Arial"/>
              </a:rPr>
              <a:t>в</a:t>
            </a:r>
            <a:r>
              <a:rPr sz="2000" b="1" spc="-15" dirty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sz="2000" b="1" spc="-25" dirty="0">
                <a:solidFill>
                  <a:srgbClr val="660066"/>
                </a:solidFill>
                <a:latin typeface="Arial"/>
                <a:cs typeface="Arial"/>
              </a:rPr>
              <a:t>Европу.</a:t>
            </a:r>
            <a:endParaRPr sz="20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34416" y="246138"/>
            <a:ext cx="6804584" cy="81304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011805" algn="l"/>
              </a:tabLst>
            </a:pPr>
            <a:r>
              <a:rPr sz="2800" i="0" spc="-150" dirty="0">
                <a:solidFill>
                  <a:srgbClr val="6F2F9F"/>
                </a:solidFill>
                <a:latin typeface="Arial"/>
                <a:cs typeface="Arial"/>
              </a:rPr>
              <a:t>Восьмая остановка	- </a:t>
            </a:r>
            <a:r>
              <a:rPr sz="2800" i="0" spc="-150" dirty="0">
                <a:solidFill>
                  <a:srgbClr val="BF0000"/>
                </a:solidFill>
                <a:latin typeface="Arial"/>
                <a:cs typeface="Arial"/>
              </a:rPr>
              <a:t>«История города»</a:t>
            </a:r>
            <a:endParaRPr sz="2800" spc="-15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2400" i="0" spc="-150" dirty="0">
                <a:latin typeface="Arial"/>
                <a:cs typeface="Arial"/>
              </a:rPr>
              <a:t>В каком году основан город Троицк?</a:t>
            </a:r>
            <a:endParaRPr sz="2400" spc="-150" dirty="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6053044" y="1981081"/>
            <a:ext cx="2752725" cy="1408430"/>
            <a:chOff x="6053044" y="1981081"/>
            <a:chExt cx="2752725" cy="1408430"/>
          </a:xfrm>
        </p:grpSpPr>
        <p:sp>
          <p:nvSpPr>
            <p:cNvPr id="6" name="object 6"/>
            <p:cNvSpPr/>
            <p:nvPr/>
          </p:nvSpPr>
          <p:spPr>
            <a:xfrm>
              <a:off x="6072124" y="2000161"/>
              <a:ext cx="2714625" cy="1370330"/>
            </a:xfrm>
            <a:custGeom>
              <a:avLst/>
              <a:gdLst/>
              <a:ahLst/>
              <a:cxnLst/>
              <a:rect l="l" t="t" r="r" b="b"/>
              <a:pathLst>
                <a:path w="2714625" h="1370329">
                  <a:moveTo>
                    <a:pt x="2714396" y="0"/>
                  </a:moveTo>
                  <a:lnTo>
                    <a:pt x="0" y="0"/>
                  </a:lnTo>
                  <a:lnTo>
                    <a:pt x="0" y="1370164"/>
                  </a:lnTo>
                  <a:lnTo>
                    <a:pt x="1357198" y="1370164"/>
                  </a:lnTo>
                  <a:lnTo>
                    <a:pt x="2714396" y="1370164"/>
                  </a:lnTo>
                  <a:lnTo>
                    <a:pt x="271439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6072124" y="2000161"/>
              <a:ext cx="2714625" cy="1370330"/>
            </a:xfrm>
            <a:custGeom>
              <a:avLst/>
              <a:gdLst/>
              <a:ahLst/>
              <a:cxnLst/>
              <a:rect l="l" t="t" r="r" b="b"/>
              <a:pathLst>
                <a:path w="2714625" h="1370329">
                  <a:moveTo>
                    <a:pt x="1357198" y="1370164"/>
                  </a:moveTo>
                  <a:lnTo>
                    <a:pt x="0" y="1370164"/>
                  </a:lnTo>
                  <a:lnTo>
                    <a:pt x="0" y="0"/>
                  </a:lnTo>
                  <a:lnTo>
                    <a:pt x="2714396" y="0"/>
                  </a:lnTo>
                  <a:lnTo>
                    <a:pt x="2714396" y="1370164"/>
                  </a:lnTo>
                  <a:lnTo>
                    <a:pt x="1357198" y="1370164"/>
                  </a:lnTo>
                  <a:close/>
                </a:path>
              </a:pathLst>
            </a:custGeom>
            <a:ln w="381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6149416" y="2032101"/>
            <a:ext cx="2515235" cy="1305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466725" algn="l"/>
              </a:tabLst>
            </a:pPr>
            <a:r>
              <a:rPr sz="2800" b="1" dirty="0">
                <a:solidFill>
                  <a:srgbClr val="660066"/>
                </a:solidFill>
                <a:latin typeface="Arial"/>
                <a:cs typeface="Arial"/>
              </a:rPr>
              <a:t>В</a:t>
            </a:r>
            <a:r>
              <a:rPr sz="2800" b="1" spc="75" dirty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sz="2800" b="1" spc="-20" dirty="0">
                <a:solidFill>
                  <a:srgbClr val="660066"/>
                </a:solidFill>
                <a:latin typeface="Arial"/>
                <a:cs typeface="Arial"/>
              </a:rPr>
              <a:t>мае</a:t>
            </a:r>
            <a:r>
              <a:rPr sz="2800" b="1" spc="90" dirty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sz="2800" b="1" spc="-5" dirty="0">
                <a:solidFill>
                  <a:srgbClr val="660066"/>
                </a:solidFill>
                <a:latin typeface="Arial"/>
                <a:cs typeface="Arial"/>
              </a:rPr>
              <a:t>1843</a:t>
            </a:r>
            <a:r>
              <a:rPr sz="2800" b="1" spc="70" dirty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sz="2800" b="1" spc="-140" dirty="0">
                <a:solidFill>
                  <a:srgbClr val="660066"/>
                </a:solidFill>
                <a:latin typeface="Arial"/>
                <a:cs typeface="Arial"/>
              </a:rPr>
              <a:t>г. </a:t>
            </a:r>
            <a:r>
              <a:rPr sz="2800" b="1" spc="-135" dirty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rgbClr val="660066"/>
                </a:solidFill>
                <a:latin typeface="Arial"/>
                <a:cs typeface="Arial"/>
              </a:rPr>
              <a:t>В</a:t>
            </a:r>
            <a:r>
              <a:rPr sz="2800" b="1" spc="-35" dirty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sz="2800" b="1" spc="-5" dirty="0">
                <a:solidFill>
                  <a:srgbClr val="660066"/>
                </a:solidFill>
                <a:latin typeface="Arial"/>
                <a:cs typeface="Arial"/>
              </a:rPr>
              <a:t>июне</a:t>
            </a:r>
            <a:r>
              <a:rPr sz="2800" b="1" spc="-30" dirty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sz="2800" b="1" spc="-5" dirty="0">
                <a:solidFill>
                  <a:srgbClr val="660066"/>
                </a:solidFill>
                <a:latin typeface="Arial"/>
                <a:cs typeface="Arial"/>
              </a:rPr>
              <a:t>1743</a:t>
            </a:r>
            <a:r>
              <a:rPr sz="2800" b="1" spc="-35" dirty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sz="2800" b="1" spc="-140" dirty="0">
                <a:solidFill>
                  <a:srgbClr val="660066"/>
                </a:solidFill>
                <a:latin typeface="Arial"/>
                <a:cs typeface="Arial"/>
              </a:rPr>
              <a:t>г. </a:t>
            </a:r>
            <a:r>
              <a:rPr sz="2800" b="1" spc="-765" dirty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rgbClr val="660066"/>
                </a:solidFill>
                <a:latin typeface="Arial"/>
                <a:cs typeface="Arial"/>
              </a:rPr>
              <a:t>В	</a:t>
            </a:r>
            <a:r>
              <a:rPr sz="2800" b="1" spc="-20" dirty="0">
                <a:solidFill>
                  <a:srgbClr val="660066"/>
                </a:solidFill>
                <a:latin typeface="Arial"/>
                <a:cs typeface="Arial"/>
              </a:rPr>
              <a:t>мае</a:t>
            </a:r>
            <a:r>
              <a:rPr sz="2800" b="1" spc="-15" dirty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sz="2800" b="1" spc="-5" dirty="0">
                <a:solidFill>
                  <a:srgbClr val="660066"/>
                </a:solidFill>
                <a:latin typeface="Arial"/>
                <a:cs typeface="Arial"/>
              </a:rPr>
              <a:t>1750</a:t>
            </a:r>
            <a:r>
              <a:rPr sz="2800" b="1" spc="-30" dirty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sz="2800" b="1" spc="-140" dirty="0">
                <a:solidFill>
                  <a:srgbClr val="660066"/>
                </a:solidFill>
                <a:latin typeface="Arial"/>
                <a:cs typeface="Arial"/>
              </a:rPr>
              <a:t>г.</a:t>
            </a:r>
            <a:endParaRPr sz="28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blinds dir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06336" y="246494"/>
            <a:ext cx="818515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01320" marR="5080" indent="-389255">
              <a:lnSpc>
                <a:spcPct val="100000"/>
              </a:lnSpc>
              <a:spcBef>
                <a:spcPts val="100"/>
              </a:spcBef>
            </a:pPr>
            <a:r>
              <a:rPr sz="1800" i="0" spc="-5" dirty="0">
                <a:latin typeface="Arial"/>
                <a:cs typeface="Arial"/>
              </a:rPr>
              <a:t>Девятая</a:t>
            </a:r>
            <a:r>
              <a:rPr sz="1800" i="0" spc="5" dirty="0">
                <a:latin typeface="Arial"/>
                <a:cs typeface="Arial"/>
              </a:rPr>
              <a:t> </a:t>
            </a:r>
            <a:r>
              <a:rPr sz="1800" i="0" spc="-10" dirty="0">
                <a:latin typeface="Arial"/>
                <a:cs typeface="Arial"/>
              </a:rPr>
              <a:t>остановка</a:t>
            </a:r>
            <a:r>
              <a:rPr sz="1800" i="0" spc="-5" dirty="0">
                <a:latin typeface="Arial"/>
                <a:cs typeface="Arial"/>
              </a:rPr>
              <a:t> </a:t>
            </a:r>
            <a:r>
              <a:rPr sz="1800" i="0" spc="-15" dirty="0">
                <a:latin typeface="Arial"/>
                <a:cs typeface="Arial"/>
              </a:rPr>
              <a:t>«Взгляд</a:t>
            </a:r>
            <a:r>
              <a:rPr sz="1800" i="0" spc="5" dirty="0">
                <a:latin typeface="Arial"/>
                <a:cs typeface="Arial"/>
              </a:rPr>
              <a:t> </a:t>
            </a:r>
            <a:r>
              <a:rPr sz="1800" i="0" spc="-5" dirty="0">
                <a:latin typeface="Arial"/>
                <a:cs typeface="Arial"/>
              </a:rPr>
              <a:t>через</a:t>
            </a:r>
            <a:r>
              <a:rPr sz="1800" i="0" dirty="0">
                <a:latin typeface="Arial"/>
                <a:cs typeface="Arial"/>
              </a:rPr>
              <a:t> </a:t>
            </a:r>
            <a:r>
              <a:rPr sz="1800" i="0" spc="-20" dirty="0">
                <a:latin typeface="Arial"/>
                <a:cs typeface="Arial"/>
              </a:rPr>
              <a:t>столетие.»</a:t>
            </a:r>
            <a:r>
              <a:rPr sz="1800" i="0" spc="-5" dirty="0">
                <a:latin typeface="Arial"/>
                <a:cs typeface="Arial"/>
              </a:rPr>
              <a:t> </a:t>
            </a:r>
            <a:r>
              <a:rPr sz="1800" i="0" dirty="0">
                <a:latin typeface="Arial"/>
                <a:cs typeface="Arial"/>
              </a:rPr>
              <a:t>Как</a:t>
            </a:r>
            <a:r>
              <a:rPr sz="1800" i="0" spc="10" dirty="0">
                <a:latin typeface="Arial"/>
                <a:cs typeface="Arial"/>
              </a:rPr>
              <a:t> </a:t>
            </a:r>
            <a:r>
              <a:rPr sz="1800" i="0" spc="-10" dirty="0">
                <a:latin typeface="Arial"/>
                <a:cs typeface="Arial"/>
              </a:rPr>
              <a:t>изменились</a:t>
            </a:r>
            <a:r>
              <a:rPr sz="1800" i="0" dirty="0">
                <a:latin typeface="Arial"/>
                <a:cs typeface="Arial"/>
              </a:rPr>
              <a:t> </a:t>
            </a:r>
            <a:r>
              <a:rPr sz="1800" i="0" spc="-5" dirty="0">
                <a:latin typeface="Arial"/>
                <a:cs typeface="Arial"/>
              </a:rPr>
              <a:t>здания</a:t>
            </a:r>
            <a:r>
              <a:rPr sz="1800" i="0" spc="5" dirty="0">
                <a:latin typeface="Arial"/>
                <a:cs typeface="Arial"/>
              </a:rPr>
              <a:t> </a:t>
            </a:r>
            <a:r>
              <a:rPr sz="1800" i="0" spc="-10" dirty="0">
                <a:latin typeface="Arial"/>
                <a:cs typeface="Arial"/>
              </a:rPr>
              <a:t>за </a:t>
            </a:r>
            <a:r>
              <a:rPr sz="1800" i="0" spc="-484" dirty="0">
                <a:latin typeface="Arial"/>
                <a:cs typeface="Arial"/>
              </a:rPr>
              <a:t> </a:t>
            </a:r>
            <a:r>
              <a:rPr sz="1800" i="0" spc="-20" dirty="0">
                <a:latin typeface="Arial"/>
                <a:cs typeface="Arial"/>
              </a:rPr>
              <a:t>более</a:t>
            </a:r>
            <a:r>
              <a:rPr sz="1800" i="0" spc="-10" dirty="0">
                <a:latin typeface="Arial"/>
                <a:cs typeface="Arial"/>
              </a:rPr>
              <a:t> чем</a:t>
            </a:r>
            <a:r>
              <a:rPr sz="1800" i="0" spc="-5" dirty="0">
                <a:latin typeface="Arial"/>
                <a:cs typeface="Arial"/>
              </a:rPr>
              <a:t> </a:t>
            </a:r>
            <a:r>
              <a:rPr sz="1800" i="0" spc="-15" dirty="0">
                <a:latin typeface="Arial"/>
                <a:cs typeface="Arial"/>
              </a:rPr>
              <a:t>вековой</a:t>
            </a:r>
            <a:r>
              <a:rPr sz="1800" i="0" dirty="0">
                <a:latin typeface="Arial"/>
                <a:cs typeface="Arial"/>
              </a:rPr>
              <a:t> </a:t>
            </a:r>
            <a:r>
              <a:rPr sz="1800" i="0" spc="-5" dirty="0">
                <a:latin typeface="Arial"/>
                <a:cs typeface="Arial"/>
              </a:rPr>
              <a:t>период. </a:t>
            </a:r>
            <a:r>
              <a:rPr sz="1800" i="0" spc="-15" dirty="0">
                <a:latin typeface="Arial"/>
                <a:cs typeface="Arial"/>
              </a:rPr>
              <a:t>Смотрим</a:t>
            </a:r>
            <a:r>
              <a:rPr sz="1800" i="0" spc="-10" dirty="0">
                <a:latin typeface="Arial"/>
                <a:cs typeface="Arial"/>
              </a:rPr>
              <a:t> </a:t>
            </a:r>
            <a:r>
              <a:rPr sz="1800" i="0" spc="-15" dirty="0">
                <a:latin typeface="Arial"/>
                <a:cs typeface="Arial"/>
              </a:rPr>
              <a:t>фотографии</a:t>
            </a:r>
            <a:r>
              <a:rPr sz="1800" i="0" dirty="0">
                <a:latin typeface="Arial"/>
                <a:cs typeface="Arial"/>
              </a:rPr>
              <a:t> и </a:t>
            </a:r>
            <a:r>
              <a:rPr sz="1800" i="0" spc="-15" dirty="0">
                <a:latin typeface="Arial"/>
                <a:cs typeface="Arial"/>
              </a:rPr>
              <a:t>сравниваем.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279971" y="1509757"/>
            <a:ext cx="3797338" cy="4817154"/>
            <a:chOff x="0" y="7562"/>
            <a:chExt cx="3797338" cy="4817154"/>
          </a:xfrm>
        </p:grpSpPr>
        <p:pic>
          <p:nvPicPr>
            <p:cNvPr id="4" name="object 4"/>
            <p:cNvPicPr/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8744" y="7562"/>
              <a:ext cx="2928594" cy="1988997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2785681"/>
              <a:ext cx="3058922" cy="2039035"/>
            </a:xfrm>
            <a:prstGeom prst="rect">
              <a:avLst/>
            </a:prstGeom>
          </p:spPr>
        </p:pic>
      </p:grpSp>
      <p:grpSp>
        <p:nvGrpSpPr>
          <p:cNvPr id="6" name="object 6"/>
          <p:cNvGrpSpPr/>
          <p:nvPr/>
        </p:nvGrpSpPr>
        <p:grpSpPr>
          <a:xfrm>
            <a:off x="4648200" y="1509757"/>
            <a:ext cx="3943286" cy="5044846"/>
            <a:chOff x="4200270" y="856792"/>
            <a:chExt cx="3943286" cy="5044846"/>
          </a:xfrm>
        </p:grpSpPr>
        <p:pic>
          <p:nvPicPr>
            <p:cNvPr id="7" name="object 7"/>
            <p:cNvPicPr/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00270" y="3488918"/>
              <a:ext cx="3256203" cy="241272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57838" y="856792"/>
              <a:ext cx="3285718" cy="2009520"/>
            </a:xfrm>
            <a:prstGeom prst="rect">
              <a:avLst/>
            </a:prstGeom>
          </p:spPr>
        </p:pic>
      </p:grpSp>
      <p:sp>
        <p:nvSpPr>
          <p:cNvPr id="10" name="object 10"/>
          <p:cNvSpPr txBox="1"/>
          <p:nvPr/>
        </p:nvSpPr>
        <p:spPr>
          <a:xfrm>
            <a:off x="1291577" y="1032738"/>
            <a:ext cx="100584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20" dirty="0">
                <a:latin typeface="Microsoft Sans Serif"/>
                <a:cs typeface="Microsoft Sans Serif"/>
              </a:rPr>
              <a:t>Окружной</a:t>
            </a:r>
            <a:r>
              <a:rPr sz="1200" spc="-50" dirty="0">
                <a:latin typeface="Microsoft Sans Serif"/>
                <a:cs typeface="Microsoft Sans Serif"/>
              </a:rPr>
              <a:t> </a:t>
            </a:r>
            <a:r>
              <a:rPr sz="1200" spc="-15" dirty="0">
                <a:latin typeface="Microsoft Sans Serif"/>
                <a:cs typeface="Microsoft Sans Serif"/>
              </a:rPr>
              <a:t>суд</a:t>
            </a:r>
            <a:endParaRPr sz="12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2"/>
            <a:ext cx="9149080" cy="6857365"/>
            <a:chOff x="0" y="12"/>
            <a:chExt cx="9149080" cy="6857365"/>
          </a:xfrm>
        </p:grpSpPr>
        <p:sp>
          <p:nvSpPr>
            <p:cNvPr id="3" name="object 3"/>
            <p:cNvSpPr/>
            <p:nvPr/>
          </p:nvSpPr>
          <p:spPr>
            <a:xfrm>
              <a:off x="514083" y="5349595"/>
              <a:ext cx="8630285" cy="2540"/>
            </a:xfrm>
            <a:custGeom>
              <a:avLst/>
              <a:gdLst/>
              <a:ahLst/>
              <a:cxnLst/>
              <a:rect l="l" t="t" r="r" b="b"/>
              <a:pathLst>
                <a:path w="8630285" h="2539">
                  <a:moveTo>
                    <a:pt x="0" y="0"/>
                  </a:moveTo>
                  <a:lnTo>
                    <a:pt x="8629916" y="2527"/>
                  </a:lnTo>
                </a:path>
              </a:pathLst>
            </a:custGeom>
            <a:ln w="9359">
              <a:solidFill>
                <a:srgbClr val="EFA12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12"/>
              <a:ext cx="9143631" cy="6857263"/>
            </a:xfrm>
            <a:prstGeom prst="rect">
              <a:avLst/>
            </a:prstGeom>
          </p:spPr>
        </p:pic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507301" y="318490"/>
            <a:ext cx="8129397" cy="12439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9375" marR="5080" algn="ctr">
              <a:lnSpc>
                <a:spcPct val="100000"/>
              </a:lnSpc>
              <a:spcBef>
                <a:spcPts val="100"/>
              </a:spcBef>
            </a:pPr>
            <a:r>
              <a:rPr dirty="0"/>
              <a:t>Вот и подошло к концу наше путешествие по родному городу. Я надеюсь,  что когда  вы вырастете, то приложите много усилий в процветание  нашего города Троицка.</a:t>
            </a:r>
          </a:p>
        </p:txBody>
      </p:sp>
      <p:pic>
        <p:nvPicPr>
          <p:cNvPr id="6" name="object 6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0" y="2286000"/>
            <a:ext cx="5688838" cy="436861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5080" y="109346"/>
            <a:ext cx="9149080" cy="6857365"/>
            <a:chOff x="0" y="12"/>
            <a:chExt cx="9149080" cy="6857365"/>
          </a:xfrm>
        </p:grpSpPr>
        <p:pic>
          <p:nvPicPr>
            <p:cNvPr id="3" name="object 3"/>
            <p:cNvPicPr/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64001" y="2297163"/>
              <a:ext cx="5416918" cy="4062603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3519716" y="2253234"/>
              <a:ext cx="5506085" cy="4151629"/>
            </a:xfrm>
            <a:custGeom>
              <a:avLst/>
              <a:gdLst/>
              <a:ahLst/>
              <a:cxnLst/>
              <a:rect l="l" t="t" r="r" b="b"/>
              <a:pathLst>
                <a:path w="5506084" h="4151629">
                  <a:moveTo>
                    <a:pt x="0" y="0"/>
                  </a:moveTo>
                  <a:lnTo>
                    <a:pt x="5505843" y="0"/>
                  </a:lnTo>
                  <a:lnTo>
                    <a:pt x="5505843" y="4151528"/>
                  </a:lnTo>
                  <a:lnTo>
                    <a:pt x="0" y="4151528"/>
                  </a:lnTo>
                  <a:lnTo>
                    <a:pt x="0" y="0"/>
                  </a:lnTo>
                  <a:close/>
                </a:path>
              </a:pathLst>
            </a:custGeom>
            <a:ln w="8891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349097" y="109346"/>
            <a:ext cx="8291469" cy="4257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8279" algn="ctr">
              <a:lnSpc>
                <a:spcPts val="1664"/>
              </a:lnSpc>
              <a:spcBef>
                <a:spcPts val="100"/>
              </a:spcBef>
            </a:pPr>
            <a:r>
              <a:rPr sz="1400" spc="-5" dirty="0">
                <a:latin typeface="Microsoft Sans Serif"/>
                <a:cs typeface="Microsoft Sans Serif"/>
              </a:rPr>
              <a:t>«Опыты</a:t>
            </a:r>
            <a:r>
              <a:rPr sz="1400" spc="20" dirty="0">
                <a:latin typeface="Microsoft Sans Serif"/>
                <a:cs typeface="Microsoft Sans Serif"/>
              </a:rPr>
              <a:t> </a:t>
            </a:r>
            <a:r>
              <a:rPr sz="1400" spc="-5" dirty="0">
                <a:latin typeface="Microsoft Sans Serif"/>
                <a:cs typeface="Microsoft Sans Serif"/>
              </a:rPr>
              <a:t>и</a:t>
            </a:r>
            <a:r>
              <a:rPr sz="1400" spc="15" dirty="0">
                <a:latin typeface="Microsoft Sans Serif"/>
                <a:cs typeface="Microsoft Sans Serif"/>
              </a:rPr>
              <a:t> </a:t>
            </a:r>
            <a:r>
              <a:rPr sz="1400" spc="-15" dirty="0">
                <a:latin typeface="Microsoft Sans Serif"/>
                <a:cs typeface="Microsoft Sans Serif"/>
              </a:rPr>
              <a:t>эксперименты</a:t>
            </a:r>
            <a:r>
              <a:rPr sz="1400" spc="15" dirty="0">
                <a:latin typeface="Microsoft Sans Serif"/>
                <a:cs typeface="Microsoft Sans Serif"/>
              </a:rPr>
              <a:t> </a:t>
            </a:r>
            <a:r>
              <a:rPr sz="1400" spc="-5" dirty="0">
                <a:latin typeface="Microsoft Sans Serif"/>
                <a:cs typeface="Microsoft Sans Serif"/>
              </a:rPr>
              <a:t>на</a:t>
            </a:r>
            <a:r>
              <a:rPr sz="1400" spc="25" dirty="0">
                <a:latin typeface="Microsoft Sans Serif"/>
                <a:cs typeface="Microsoft Sans Serif"/>
              </a:rPr>
              <a:t> </a:t>
            </a:r>
            <a:r>
              <a:rPr sz="1400" spc="-10" dirty="0">
                <a:latin typeface="Microsoft Sans Serif"/>
                <a:cs typeface="Microsoft Sans Serif"/>
              </a:rPr>
              <a:t>уроках»</a:t>
            </a:r>
            <a:r>
              <a:rPr sz="1200" spc="-10" dirty="0">
                <a:latin typeface="Microsoft Sans Serif"/>
                <a:cs typeface="Microsoft Sans Serif"/>
              </a:rPr>
              <a:t>.</a:t>
            </a:r>
            <a:endParaRPr sz="1200" dirty="0">
              <a:latin typeface="Microsoft Sans Serif"/>
              <a:cs typeface="Microsoft Sans Serif"/>
            </a:endParaRPr>
          </a:p>
          <a:p>
            <a:pPr marL="517525" marR="342265" algn="ctr">
              <a:lnSpc>
                <a:spcPts val="2640"/>
              </a:lnSpc>
              <a:spcBef>
                <a:spcPts val="70"/>
              </a:spcBef>
            </a:pPr>
            <a:r>
              <a:rPr sz="2200" b="1" i="1" spc="-15" dirty="0">
                <a:solidFill>
                  <a:srgbClr val="6F2F9F"/>
                </a:solidFill>
                <a:latin typeface="Arial"/>
                <a:cs typeface="Arial"/>
              </a:rPr>
              <a:t>Сегодня</a:t>
            </a:r>
            <a:r>
              <a:rPr sz="2200" b="1" i="1" spc="-5" dirty="0">
                <a:solidFill>
                  <a:srgbClr val="6F2F9F"/>
                </a:solidFill>
                <a:latin typeface="Arial"/>
                <a:cs typeface="Arial"/>
              </a:rPr>
              <a:t> мы</a:t>
            </a:r>
            <a:r>
              <a:rPr sz="2200" b="1" i="1" spc="-20" dirty="0">
                <a:solidFill>
                  <a:srgbClr val="6F2F9F"/>
                </a:solidFill>
                <a:latin typeface="Arial"/>
                <a:cs typeface="Arial"/>
              </a:rPr>
              <a:t> </a:t>
            </a:r>
            <a:r>
              <a:rPr sz="2200" b="1" i="1" dirty="0">
                <a:solidFill>
                  <a:srgbClr val="6F2F9F"/>
                </a:solidFill>
                <a:latin typeface="Arial"/>
                <a:cs typeface="Arial"/>
              </a:rPr>
              <a:t>с </a:t>
            </a:r>
            <a:r>
              <a:rPr sz="2200" b="1" i="1" spc="-15" dirty="0">
                <a:solidFill>
                  <a:srgbClr val="6F2F9F"/>
                </a:solidFill>
                <a:latin typeface="Arial"/>
                <a:cs typeface="Arial"/>
              </a:rPr>
              <a:t>вами</a:t>
            </a:r>
            <a:r>
              <a:rPr sz="2200" b="1" i="1" spc="-5" dirty="0">
                <a:solidFill>
                  <a:srgbClr val="6F2F9F"/>
                </a:solidFill>
                <a:latin typeface="Arial"/>
                <a:cs typeface="Arial"/>
              </a:rPr>
              <a:t> отправимся </a:t>
            </a:r>
            <a:r>
              <a:rPr sz="2200" b="1" i="1" dirty="0">
                <a:solidFill>
                  <a:srgbClr val="6F2F9F"/>
                </a:solidFill>
                <a:latin typeface="Arial"/>
                <a:cs typeface="Arial"/>
              </a:rPr>
              <a:t>в</a:t>
            </a:r>
            <a:r>
              <a:rPr sz="2200" b="1" i="1" spc="-5" dirty="0">
                <a:solidFill>
                  <a:srgbClr val="6F2F9F"/>
                </a:solidFill>
                <a:latin typeface="Arial"/>
                <a:cs typeface="Arial"/>
              </a:rPr>
              <a:t> путешествие по </a:t>
            </a:r>
            <a:r>
              <a:rPr sz="2200" b="1" i="1" spc="-595" dirty="0">
                <a:solidFill>
                  <a:srgbClr val="6F2F9F"/>
                </a:solidFill>
                <a:latin typeface="Arial"/>
                <a:cs typeface="Arial"/>
              </a:rPr>
              <a:t> </a:t>
            </a:r>
            <a:r>
              <a:rPr sz="2200" b="1" i="1" spc="-5" dirty="0">
                <a:solidFill>
                  <a:srgbClr val="6F2F9F"/>
                </a:solidFill>
                <a:latin typeface="Arial"/>
                <a:cs typeface="Arial"/>
              </a:rPr>
              <a:t>родному краю.</a:t>
            </a:r>
            <a:r>
              <a:rPr sz="2200" b="1" i="1" spc="-15" dirty="0">
                <a:solidFill>
                  <a:srgbClr val="6F2F9F"/>
                </a:solidFill>
                <a:latin typeface="Arial"/>
                <a:cs typeface="Arial"/>
              </a:rPr>
              <a:t> Чтобы</a:t>
            </a:r>
            <a:r>
              <a:rPr sz="2200" b="1" i="1" spc="-10" dirty="0">
                <a:solidFill>
                  <a:srgbClr val="6F2F9F"/>
                </a:solidFill>
                <a:latin typeface="Arial"/>
                <a:cs typeface="Arial"/>
              </a:rPr>
              <a:t> </a:t>
            </a:r>
            <a:r>
              <a:rPr sz="2200" b="1" i="1" spc="-5" dirty="0">
                <a:solidFill>
                  <a:srgbClr val="6F2F9F"/>
                </a:solidFill>
                <a:latin typeface="Arial"/>
                <a:cs typeface="Arial"/>
              </a:rPr>
              <a:t>путешествие</a:t>
            </a:r>
            <a:r>
              <a:rPr sz="2200" b="1" i="1" spc="-10" dirty="0">
                <a:solidFill>
                  <a:srgbClr val="6F2F9F"/>
                </a:solidFill>
                <a:latin typeface="Arial"/>
                <a:cs typeface="Arial"/>
              </a:rPr>
              <a:t> </a:t>
            </a:r>
            <a:r>
              <a:rPr sz="2200" b="1" i="1" dirty="0">
                <a:solidFill>
                  <a:srgbClr val="6F2F9F"/>
                </a:solidFill>
                <a:latin typeface="Arial"/>
                <a:cs typeface="Arial"/>
              </a:rPr>
              <a:t>не</a:t>
            </a:r>
            <a:r>
              <a:rPr sz="2200" b="1" i="1" spc="-5" dirty="0">
                <a:solidFill>
                  <a:srgbClr val="6F2F9F"/>
                </a:solidFill>
                <a:latin typeface="Arial"/>
                <a:cs typeface="Arial"/>
              </a:rPr>
              <a:t> показалось</a:t>
            </a:r>
            <a:endParaRPr sz="2200" dirty="0">
              <a:latin typeface="Arial"/>
              <a:cs typeface="Arial"/>
            </a:endParaRPr>
          </a:p>
          <a:p>
            <a:pPr marL="181610" marR="5080" algn="ctr">
              <a:lnSpc>
                <a:spcPts val="2630"/>
              </a:lnSpc>
              <a:spcBef>
                <a:spcPts val="10"/>
              </a:spcBef>
              <a:tabLst>
                <a:tab pos="8051165" algn="l"/>
              </a:tabLst>
            </a:pPr>
            <a:r>
              <a:rPr sz="2200" b="1" i="1" spc="-5" dirty="0">
                <a:solidFill>
                  <a:srgbClr val="6F2F9F"/>
                </a:solidFill>
                <a:latin typeface="Arial"/>
                <a:cs typeface="Arial"/>
              </a:rPr>
              <a:t>с</a:t>
            </a:r>
            <a:r>
              <a:rPr sz="2200" b="1" i="1" spc="20" dirty="0">
                <a:solidFill>
                  <a:srgbClr val="6F2F9F"/>
                </a:solidFill>
                <a:latin typeface="Arial"/>
                <a:cs typeface="Arial"/>
              </a:rPr>
              <a:t>к</a:t>
            </a:r>
            <a:r>
              <a:rPr sz="2200" b="1" i="1" spc="-5" dirty="0">
                <a:solidFill>
                  <a:srgbClr val="6F2F9F"/>
                </a:solidFill>
                <a:latin typeface="Arial"/>
                <a:cs typeface="Arial"/>
              </a:rPr>
              <a:t>у</a:t>
            </a:r>
            <a:r>
              <a:rPr sz="2200" b="1" i="1" dirty="0">
                <a:solidFill>
                  <a:srgbClr val="6F2F9F"/>
                </a:solidFill>
                <a:latin typeface="Arial"/>
                <a:cs typeface="Arial"/>
              </a:rPr>
              <a:t>чн</a:t>
            </a:r>
            <a:r>
              <a:rPr sz="2200" b="1" i="1" spc="-10" dirty="0">
                <a:solidFill>
                  <a:srgbClr val="6F2F9F"/>
                </a:solidFill>
                <a:latin typeface="Arial"/>
                <a:cs typeface="Arial"/>
              </a:rPr>
              <a:t>ым</a:t>
            </a:r>
            <a:r>
              <a:rPr sz="2200" b="1" i="1" dirty="0">
                <a:solidFill>
                  <a:srgbClr val="6F2F9F"/>
                </a:solidFill>
                <a:latin typeface="Arial"/>
                <a:cs typeface="Arial"/>
              </a:rPr>
              <a:t>,</a:t>
            </a:r>
            <a:r>
              <a:rPr sz="2200" b="1" i="1" spc="-10" dirty="0">
                <a:solidFill>
                  <a:srgbClr val="6F2F9F"/>
                </a:solidFill>
                <a:latin typeface="Arial"/>
                <a:cs typeface="Arial"/>
              </a:rPr>
              <a:t> </a:t>
            </a:r>
            <a:r>
              <a:rPr sz="2200" b="1" i="1" spc="-55" dirty="0">
                <a:solidFill>
                  <a:srgbClr val="6F2F9F"/>
                </a:solidFill>
                <a:latin typeface="Arial"/>
                <a:cs typeface="Arial"/>
              </a:rPr>
              <a:t>б</a:t>
            </a:r>
            <a:r>
              <a:rPr sz="2200" b="1" i="1" dirty="0">
                <a:solidFill>
                  <a:srgbClr val="6F2F9F"/>
                </a:solidFill>
                <a:latin typeface="Arial"/>
                <a:cs typeface="Arial"/>
              </a:rPr>
              <a:t>у</a:t>
            </a:r>
            <a:r>
              <a:rPr sz="2200" b="1" i="1" spc="-10" dirty="0">
                <a:solidFill>
                  <a:srgbClr val="6F2F9F"/>
                </a:solidFill>
                <a:latin typeface="Arial"/>
                <a:cs typeface="Arial"/>
              </a:rPr>
              <a:t>д</a:t>
            </a:r>
            <a:r>
              <a:rPr sz="2200" b="1" i="1" dirty="0">
                <a:solidFill>
                  <a:srgbClr val="6F2F9F"/>
                </a:solidFill>
                <a:latin typeface="Arial"/>
                <a:cs typeface="Arial"/>
              </a:rPr>
              <a:t>ем</a:t>
            </a:r>
            <a:r>
              <a:rPr sz="2200" b="1" i="1" spc="-15" dirty="0">
                <a:solidFill>
                  <a:srgbClr val="6F2F9F"/>
                </a:solidFill>
                <a:latin typeface="Arial"/>
                <a:cs typeface="Arial"/>
              </a:rPr>
              <a:t> </a:t>
            </a:r>
            <a:r>
              <a:rPr sz="2200" b="1" i="1" spc="-5" dirty="0">
                <a:solidFill>
                  <a:srgbClr val="6F2F9F"/>
                </a:solidFill>
                <a:latin typeface="Arial"/>
                <a:cs typeface="Arial"/>
              </a:rPr>
              <a:t>о</a:t>
            </a:r>
            <a:r>
              <a:rPr sz="2200" b="1" i="1" dirty="0">
                <a:solidFill>
                  <a:srgbClr val="6F2F9F"/>
                </a:solidFill>
                <a:latin typeface="Arial"/>
                <a:cs typeface="Arial"/>
              </a:rPr>
              <a:t>т</a:t>
            </a:r>
            <a:r>
              <a:rPr sz="2200" b="1" i="1" spc="-35" dirty="0">
                <a:solidFill>
                  <a:srgbClr val="6F2F9F"/>
                </a:solidFill>
                <a:latin typeface="Arial"/>
                <a:cs typeface="Arial"/>
              </a:rPr>
              <a:t>г</a:t>
            </a:r>
            <a:r>
              <a:rPr sz="2200" b="1" i="1" spc="-5" dirty="0">
                <a:solidFill>
                  <a:srgbClr val="6F2F9F"/>
                </a:solidFill>
                <a:latin typeface="Arial"/>
                <a:cs typeface="Arial"/>
              </a:rPr>
              <a:t>ад</a:t>
            </a:r>
            <a:r>
              <a:rPr sz="2200" b="1" i="1" spc="-10" dirty="0">
                <a:solidFill>
                  <a:srgbClr val="6F2F9F"/>
                </a:solidFill>
                <a:latin typeface="Arial"/>
                <a:cs typeface="Arial"/>
              </a:rPr>
              <a:t>ы</a:t>
            </a:r>
            <a:r>
              <a:rPr sz="2200" b="1" i="1" spc="-30" dirty="0">
                <a:solidFill>
                  <a:srgbClr val="6F2F9F"/>
                </a:solidFill>
                <a:latin typeface="Arial"/>
                <a:cs typeface="Arial"/>
              </a:rPr>
              <a:t>в</a:t>
            </a:r>
            <a:r>
              <a:rPr sz="2200" b="1" i="1" spc="-5" dirty="0">
                <a:solidFill>
                  <a:srgbClr val="6F2F9F"/>
                </a:solidFill>
                <a:latin typeface="Arial"/>
                <a:cs typeface="Arial"/>
              </a:rPr>
              <a:t>а</a:t>
            </a:r>
            <a:r>
              <a:rPr sz="2200" b="1" i="1" dirty="0">
                <a:solidFill>
                  <a:srgbClr val="6F2F9F"/>
                </a:solidFill>
                <a:latin typeface="Arial"/>
                <a:cs typeface="Arial"/>
              </a:rPr>
              <a:t>ть</a:t>
            </a:r>
            <a:r>
              <a:rPr sz="2200" b="1" i="1" spc="-5" dirty="0">
                <a:solidFill>
                  <a:srgbClr val="6F2F9F"/>
                </a:solidFill>
                <a:latin typeface="Arial"/>
                <a:cs typeface="Arial"/>
              </a:rPr>
              <a:t> </a:t>
            </a:r>
            <a:r>
              <a:rPr sz="2200" b="1" i="1" spc="-15" dirty="0">
                <a:solidFill>
                  <a:srgbClr val="6F2F9F"/>
                </a:solidFill>
                <a:latin typeface="Arial"/>
                <a:cs typeface="Arial"/>
              </a:rPr>
              <a:t>з</a:t>
            </a:r>
            <a:r>
              <a:rPr sz="2200" b="1" i="1" dirty="0">
                <a:solidFill>
                  <a:srgbClr val="6F2F9F"/>
                </a:solidFill>
                <a:latin typeface="Arial"/>
                <a:cs typeface="Arial"/>
              </a:rPr>
              <a:t>а</a:t>
            </a:r>
            <a:r>
              <a:rPr sz="2200" b="1" i="1" spc="-35" dirty="0">
                <a:solidFill>
                  <a:srgbClr val="6F2F9F"/>
                </a:solidFill>
                <a:latin typeface="Arial"/>
                <a:cs typeface="Arial"/>
              </a:rPr>
              <a:t>г</a:t>
            </a:r>
            <a:r>
              <a:rPr sz="2200" b="1" i="1" spc="-5" dirty="0">
                <a:solidFill>
                  <a:srgbClr val="6F2F9F"/>
                </a:solidFill>
                <a:latin typeface="Arial"/>
                <a:cs typeface="Arial"/>
              </a:rPr>
              <a:t>адк</a:t>
            </a:r>
            <a:r>
              <a:rPr sz="2200" b="1" i="1" dirty="0">
                <a:solidFill>
                  <a:srgbClr val="6F2F9F"/>
                </a:solidFill>
                <a:latin typeface="Arial"/>
                <a:cs typeface="Arial"/>
              </a:rPr>
              <a:t>и и </a:t>
            </a:r>
            <a:r>
              <a:rPr sz="2200" b="1" i="1" spc="-5" dirty="0">
                <a:solidFill>
                  <a:srgbClr val="6F2F9F"/>
                </a:solidFill>
                <a:latin typeface="Arial"/>
                <a:cs typeface="Arial"/>
              </a:rPr>
              <a:t>ра</a:t>
            </a:r>
            <a:r>
              <a:rPr sz="2200" b="1" i="1" dirty="0">
                <a:solidFill>
                  <a:srgbClr val="6F2F9F"/>
                </a:solidFill>
                <a:latin typeface="Arial"/>
                <a:cs typeface="Arial"/>
              </a:rPr>
              <a:t>с</a:t>
            </a:r>
            <a:r>
              <a:rPr sz="2200" b="1" i="1" spc="-5" dirty="0">
                <a:solidFill>
                  <a:srgbClr val="6F2F9F"/>
                </a:solidFill>
                <a:latin typeface="Arial"/>
                <a:cs typeface="Arial"/>
              </a:rPr>
              <a:t>с</a:t>
            </a:r>
            <a:r>
              <a:rPr sz="2200" b="1" i="1" spc="20" dirty="0">
                <a:solidFill>
                  <a:srgbClr val="6F2F9F"/>
                </a:solidFill>
                <a:latin typeface="Arial"/>
                <a:cs typeface="Arial"/>
              </a:rPr>
              <a:t>к</a:t>
            </a:r>
            <a:r>
              <a:rPr sz="2200" b="1" i="1" dirty="0">
                <a:solidFill>
                  <a:srgbClr val="6F2F9F"/>
                </a:solidFill>
                <a:latin typeface="Arial"/>
                <a:cs typeface="Arial"/>
              </a:rPr>
              <a:t>а</a:t>
            </a:r>
            <a:r>
              <a:rPr sz="2200" b="1" i="1" spc="-15" dirty="0">
                <a:solidFill>
                  <a:srgbClr val="6F2F9F"/>
                </a:solidFill>
                <a:latin typeface="Arial"/>
                <a:cs typeface="Arial"/>
              </a:rPr>
              <a:t>з</a:t>
            </a:r>
            <a:r>
              <a:rPr sz="2200" b="1" i="1" spc="-10" dirty="0">
                <a:solidFill>
                  <a:srgbClr val="6F2F9F"/>
                </a:solidFill>
                <a:latin typeface="Arial"/>
                <a:cs typeface="Arial"/>
              </a:rPr>
              <a:t>ы</a:t>
            </a:r>
            <a:r>
              <a:rPr sz="2200" b="1" i="1" spc="-30" dirty="0">
                <a:solidFill>
                  <a:srgbClr val="6F2F9F"/>
                </a:solidFill>
                <a:latin typeface="Arial"/>
                <a:cs typeface="Arial"/>
              </a:rPr>
              <a:t>в</a:t>
            </a:r>
            <a:r>
              <a:rPr sz="2200" b="1" i="1" spc="-5" dirty="0">
                <a:solidFill>
                  <a:srgbClr val="6F2F9F"/>
                </a:solidFill>
                <a:latin typeface="Arial"/>
                <a:cs typeface="Arial"/>
              </a:rPr>
              <a:t>а</a:t>
            </a:r>
            <a:r>
              <a:rPr sz="2200" b="1" i="1" dirty="0">
                <a:solidFill>
                  <a:srgbClr val="6F2F9F"/>
                </a:solidFill>
                <a:latin typeface="Arial"/>
                <a:cs typeface="Arial"/>
              </a:rPr>
              <a:t>ть	о  </a:t>
            </a:r>
            <a:r>
              <a:rPr sz="2200" b="1" i="1" spc="-15" dirty="0">
                <a:solidFill>
                  <a:srgbClr val="6F2F9F"/>
                </a:solidFill>
                <a:latin typeface="Arial"/>
                <a:cs typeface="Arial"/>
              </a:rPr>
              <a:t>том, что</a:t>
            </a:r>
            <a:r>
              <a:rPr sz="2200" b="1" i="1" spc="-10" dirty="0">
                <a:solidFill>
                  <a:srgbClr val="6F2F9F"/>
                </a:solidFill>
                <a:latin typeface="Arial"/>
                <a:cs typeface="Arial"/>
              </a:rPr>
              <a:t> </a:t>
            </a:r>
            <a:r>
              <a:rPr sz="2200" b="1" i="1" spc="-5" dirty="0">
                <a:solidFill>
                  <a:srgbClr val="6F2F9F"/>
                </a:solidFill>
                <a:latin typeface="Arial"/>
                <a:cs typeface="Arial"/>
              </a:rPr>
              <a:t>видим</a:t>
            </a:r>
            <a:r>
              <a:rPr sz="2200" b="1" i="1" spc="-15" dirty="0">
                <a:solidFill>
                  <a:srgbClr val="6F2F9F"/>
                </a:solidFill>
                <a:latin typeface="Arial"/>
                <a:cs typeface="Arial"/>
              </a:rPr>
              <a:t> </a:t>
            </a:r>
            <a:r>
              <a:rPr sz="2200" b="1" i="1" spc="-25" dirty="0">
                <a:solidFill>
                  <a:srgbClr val="6F2F9F"/>
                </a:solidFill>
                <a:latin typeface="Arial"/>
                <a:cs typeface="Arial"/>
              </a:rPr>
              <a:t>вокруг.</a:t>
            </a:r>
            <a:endParaRPr sz="2200" dirty="0">
              <a:latin typeface="Arial"/>
              <a:cs typeface="Arial"/>
            </a:endParaRPr>
          </a:p>
          <a:p>
            <a:pPr marL="172085" algn="ctr">
              <a:lnSpc>
                <a:spcPts val="2805"/>
              </a:lnSpc>
            </a:pPr>
            <a:r>
              <a:rPr sz="2400" b="1" spc="-10" dirty="0">
                <a:solidFill>
                  <a:srgbClr val="007F00"/>
                </a:solidFill>
                <a:latin typeface="Arial"/>
                <a:cs typeface="Arial"/>
              </a:rPr>
              <a:t>Первая</a:t>
            </a:r>
            <a:r>
              <a:rPr sz="2400" b="1" spc="-15" dirty="0">
                <a:solidFill>
                  <a:srgbClr val="007F00"/>
                </a:solidFill>
                <a:latin typeface="Arial"/>
                <a:cs typeface="Arial"/>
              </a:rPr>
              <a:t> </a:t>
            </a:r>
            <a:r>
              <a:rPr sz="2400" b="1" spc="-10" dirty="0">
                <a:solidFill>
                  <a:srgbClr val="007F00"/>
                </a:solidFill>
                <a:latin typeface="Arial"/>
                <a:cs typeface="Arial"/>
              </a:rPr>
              <a:t>остановка </a:t>
            </a:r>
            <a:r>
              <a:rPr sz="2400" b="1" dirty="0">
                <a:solidFill>
                  <a:srgbClr val="007F00"/>
                </a:solidFill>
                <a:latin typeface="Arial"/>
                <a:cs typeface="Arial"/>
              </a:rPr>
              <a:t>-</a:t>
            </a:r>
            <a:r>
              <a:rPr sz="2400" b="1" spc="-5" dirty="0">
                <a:solidFill>
                  <a:srgbClr val="007F00"/>
                </a:solidFill>
                <a:latin typeface="Arial"/>
                <a:cs typeface="Arial"/>
              </a:rPr>
              <a:t> </a:t>
            </a:r>
            <a:r>
              <a:rPr sz="2400" b="1" spc="-10" dirty="0">
                <a:solidFill>
                  <a:srgbClr val="007F00"/>
                </a:solidFill>
                <a:latin typeface="Arial"/>
                <a:cs typeface="Arial"/>
              </a:rPr>
              <a:t>«Моя</a:t>
            </a:r>
            <a:r>
              <a:rPr sz="2400" b="1" dirty="0">
                <a:solidFill>
                  <a:srgbClr val="007F00"/>
                </a:solidFill>
                <a:latin typeface="Arial"/>
                <a:cs typeface="Arial"/>
              </a:rPr>
              <a:t> </a:t>
            </a:r>
            <a:r>
              <a:rPr sz="2400" b="1" spc="-15" dirty="0">
                <a:solidFill>
                  <a:srgbClr val="007F00"/>
                </a:solidFill>
                <a:latin typeface="Arial"/>
                <a:cs typeface="Arial"/>
              </a:rPr>
              <a:t>любимая</a:t>
            </a:r>
            <a:r>
              <a:rPr sz="2400" b="1" dirty="0">
                <a:solidFill>
                  <a:srgbClr val="007F00"/>
                </a:solidFill>
                <a:latin typeface="Arial"/>
                <a:cs typeface="Arial"/>
              </a:rPr>
              <a:t> </a:t>
            </a:r>
            <a:r>
              <a:rPr sz="2400" b="1" spc="-20" dirty="0">
                <a:solidFill>
                  <a:srgbClr val="007F00"/>
                </a:solidFill>
                <a:latin typeface="Arial"/>
                <a:cs typeface="Arial"/>
              </a:rPr>
              <a:t>школа»</a:t>
            </a:r>
            <a:endParaRPr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2450" dirty="0">
              <a:latin typeface="Arial"/>
              <a:cs typeface="Arial"/>
            </a:endParaRPr>
          </a:p>
          <a:p>
            <a:pPr marL="1003300" marR="5414645" indent="-991235">
              <a:lnSpc>
                <a:spcPct val="100000"/>
              </a:lnSpc>
            </a:pPr>
            <a:r>
              <a:rPr sz="2800" b="1" i="1" spc="-5" dirty="0">
                <a:solidFill>
                  <a:srgbClr val="6F2F9F"/>
                </a:solidFill>
                <a:latin typeface="Arial"/>
                <a:cs typeface="Arial"/>
              </a:rPr>
              <a:t>Д</a:t>
            </a:r>
            <a:r>
              <a:rPr sz="2800" b="1" i="1" spc="-15" dirty="0">
                <a:solidFill>
                  <a:srgbClr val="6F2F9F"/>
                </a:solidFill>
                <a:latin typeface="Arial"/>
                <a:cs typeface="Arial"/>
              </a:rPr>
              <a:t>и</a:t>
            </a:r>
            <a:r>
              <a:rPr sz="2800" b="1" i="1" spc="-5" dirty="0">
                <a:solidFill>
                  <a:srgbClr val="6F2F9F"/>
                </a:solidFill>
                <a:latin typeface="Arial"/>
                <a:cs typeface="Arial"/>
              </a:rPr>
              <a:t>дак</a:t>
            </a:r>
            <a:r>
              <a:rPr sz="2800" b="1" i="1" spc="-10" dirty="0">
                <a:solidFill>
                  <a:srgbClr val="6F2F9F"/>
                </a:solidFill>
                <a:latin typeface="Arial"/>
                <a:cs typeface="Arial"/>
              </a:rPr>
              <a:t>т</a:t>
            </a:r>
            <a:r>
              <a:rPr sz="2800" b="1" i="1" spc="-5" dirty="0">
                <a:solidFill>
                  <a:srgbClr val="6F2F9F"/>
                </a:solidFill>
                <a:latin typeface="Arial"/>
                <a:cs typeface="Arial"/>
              </a:rPr>
              <a:t>и</a:t>
            </a:r>
            <a:r>
              <a:rPr sz="2800" b="1" i="1" spc="-10" dirty="0">
                <a:solidFill>
                  <a:srgbClr val="6F2F9F"/>
                </a:solidFill>
                <a:latin typeface="Arial"/>
                <a:cs typeface="Arial"/>
              </a:rPr>
              <a:t>ч</a:t>
            </a:r>
            <a:r>
              <a:rPr sz="2800" b="1" i="1" spc="15" dirty="0">
                <a:solidFill>
                  <a:srgbClr val="6F2F9F"/>
                </a:solidFill>
                <a:latin typeface="Arial"/>
                <a:cs typeface="Arial"/>
              </a:rPr>
              <a:t>е</a:t>
            </a:r>
            <a:r>
              <a:rPr sz="2800" b="1" i="1" spc="-5" dirty="0">
                <a:solidFill>
                  <a:srgbClr val="6F2F9F"/>
                </a:solidFill>
                <a:latin typeface="Arial"/>
                <a:cs typeface="Arial"/>
              </a:rPr>
              <a:t>с</a:t>
            </a:r>
            <a:r>
              <a:rPr sz="2800" b="1" i="1" spc="30" dirty="0">
                <a:solidFill>
                  <a:srgbClr val="6F2F9F"/>
                </a:solidFill>
                <a:latin typeface="Arial"/>
                <a:cs typeface="Arial"/>
              </a:rPr>
              <a:t>к</a:t>
            </a:r>
            <a:r>
              <a:rPr sz="2800" b="1" i="1" spc="10" dirty="0">
                <a:solidFill>
                  <a:srgbClr val="6F2F9F"/>
                </a:solidFill>
                <a:latin typeface="Arial"/>
                <a:cs typeface="Arial"/>
              </a:rPr>
              <a:t>а</a:t>
            </a:r>
            <a:r>
              <a:rPr sz="2800" b="1" i="1" dirty="0">
                <a:solidFill>
                  <a:srgbClr val="6F2F9F"/>
                </a:solidFill>
                <a:latin typeface="Arial"/>
                <a:cs typeface="Arial"/>
              </a:rPr>
              <a:t>я  </a:t>
            </a:r>
            <a:r>
              <a:rPr sz="2800" b="1" i="1" spc="-10" dirty="0">
                <a:solidFill>
                  <a:srgbClr val="6F2F9F"/>
                </a:solidFill>
                <a:latin typeface="Arial"/>
                <a:cs typeface="Arial"/>
              </a:rPr>
              <a:t>игра</a:t>
            </a:r>
            <a:endParaRPr sz="2800" dirty="0">
              <a:latin typeface="Arial"/>
              <a:cs typeface="Arial"/>
            </a:endParaRPr>
          </a:p>
          <a:p>
            <a:pPr marL="621030" marR="5815330" indent="-108585">
              <a:lnSpc>
                <a:spcPct val="100000"/>
              </a:lnSpc>
            </a:pPr>
            <a:r>
              <a:rPr sz="3600" b="1" i="1" spc="-5" dirty="0">
                <a:solidFill>
                  <a:srgbClr val="6F2F9F"/>
                </a:solidFill>
                <a:latin typeface="Arial"/>
                <a:cs typeface="Arial"/>
              </a:rPr>
              <a:t>«</a:t>
            </a:r>
            <a:r>
              <a:rPr sz="3600" b="1" i="1" spc="5" dirty="0">
                <a:solidFill>
                  <a:srgbClr val="6F2F9F"/>
                </a:solidFill>
                <a:latin typeface="Arial"/>
                <a:cs typeface="Arial"/>
              </a:rPr>
              <a:t>Н</a:t>
            </a:r>
            <a:r>
              <a:rPr sz="3600" b="1" i="1" spc="-5" dirty="0">
                <a:solidFill>
                  <a:srgbClr val="6F2F9F"/>
                </a:solidFill>
                <a:latin typeface="Arial"/>
                <a:cs typeface="Arial"/>
              </a:rPr>
              <a:t>а</a:t>
            </a:r>
            <a:r>
              <a:rPr sz="3600" b="1" i="1" spc="-50" dirty="0">
                <a:solidFill>
                  <a:srgbClr val="6F2F9F"/>
                </a:solidFill>
                <a:latin typeface="Arial"/>
                <a:cs typeface="Arial"/>
              </a:rPr>
              <a:t>з</a:t>
            </a:r>
            <a:r>
              <a:rPr sz="3600" b="1" i="1" spc="-15" dirty="0">
                <a:solidFill>
                  <a:srgbClr val="6F2F9F"/>
                </a:solidFill>
                <a:latin typeface="Arial"/>
                <a:cs typeface="Arial"/>
              </a:rPr>
              <a:t>о</a:t>
            </a:r>
            <a:r>
              <a:rPr sz="3600" b="1" i="1" spc="-5" dirty="0">
                <a:solidFill>
                  <a:srgbClr val="6F2F9F"/>
                </a:solidFill>
                <a:latin typeface="Arial"/>
                <a:cs typeface="Arial"/>
              </a:rPr>
              <a:t>в</a:t>
            </a:r>
            <a:r>
              <a:rPr sz="3600" b="1" i="1" dirty="0">
                <a:solidFill>
                  <a:srgbClr val="6F2F9F"/>
                </a:solidFill>
                <a:latin typeface="Arial"/>
                <a:cs typeface="Arial"/>
              </a:rPr>
              <a:t>и  адрес»</a:t>
            </a:r>
            <a:endParaRPr sz="36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89660" y="1104747"/>
            <a:ext cx="2759710" cy="1854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05" algn="ctr">
              <a:lnSpc>
                <a:spcPct val="100000"/>
              </a:lnSpc>
              <a:spcBef>
                <a:spcPts val="100"/>
              </a:spcBef>
            </a:pPr>
            <a:r>
              <a:rPr sz="2400" b="1" spc="-150" dirty="0">
                <a:solidFill>
                  <a:srgbClr val="6F2F9F"/>
                </a:solidFill>
                <a:latin typeface="Arial"/>
                <a:cs typeface="Arial"/>
              </a:rPr>
              <a:t>Вторая остановка -</a:t>
            </a:r>
            <a:endParaRPr sz="2400" spc="-150" dirty="0">
              <a:latin typeface="Arial"/>
              <a:cs typeface="Arial"/>
            </a:endParaRPr>
          </a:p>
          <a:p>
            <a:pPr marR="59690" algn="ctr">
              <a:lnSpc>
                <a:spcPct val="100000"/>
              </a:lnSpc>
            </a:pPr>
            <a:r>
              <a:rPr sz="2400" b="1" spc="-150" dirty="0">
                <a:solidFill>
                  <a:srgbClr val="6F2F9F"/>
                </a:solidFill>
                <a:latin typeface="Arial"/>
                <a:cs typeface="Arial"/>
              </a:rPr>
              <a:t>«Родной город».</a:t>
            </a:r>
            <a:endParaRPr sz="2400" spc="-150" dirty="0">
              <a:latin typeface="Arial"/>
              <a:cs typeface="Arial"/>
            </a:endParaRPr>
          </a:p>
          <a:p>
            <a:pPr marL="3175" algn="ctr">
              <a:lnSpc>
                <a:spcPct val="100000"/>
              </a:lnSpc>
            </a:pPr>
            <a:r>
              <a:rPr sz="2400" b="1" spc="-150" dirty="0">
                <a:solidFill>
                  <a:srgbClr val="BF0000"/>
                </a:solidFill>
                <a:latin typeface="Arial"/>
                <a:cs typeface="Arial"/>
              </a:rPr>
              <a:t>Дидактическая игра</a:t>
            </a:r>
            <a:endParaRPr sz="2400" spc="-150" dirty="0">
              <a:latin typeface="Arial"/>
              <a:cs typeface="Arial"/>
            </a:endParaRPr>
          </a:p>
          <a:p>
            <a:pPr marL="12700" marR="5080" algn="ctr">
              <a:lnSpc>
                <a:spcPct val="100000"/>
              </a:lnSpc>
            </a:pPr>
            <a:r>
              <a:rPr sz="2400" b="1" spc="-150" dirty="0">
                <a:solidFill>
                  <a:srgbClr val="BF0000"/>
                </a:solidFill>
                <a:latin typeface="Arial"/>
                <a:cs typeface="Arial"/>
              </a:rPr>
              <a:t>«Найди свой город на  карте»</a:t>
            </a:r>
            <a:endParaRPr sz="2400" spc="-150" dirty="0">
              <a:latin typeface="Arial"/>
              <a:cs typeface="Arial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3697379" y="125466"/>
            <a:ext cx="5129530" cy="6545580"/>
            <a:chOff x="3697379" y="125466"/>
            <a:chExt cx="5129530" cy="6545580"/>
          </a:xfrm>
        </p:grpSpPr>
        <p:pic>
          <p:nvPicPr>
            <p:cNvPr id="4" name="object 4"/>
            <p:cNvPicPr/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86123" y="213842"/>
              <a:ext cx="4951082" cy="6367678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3741839" y="169925"/>
              <a:ext cx="5039995" cy="6456680"/>
            </a:xfrm>
            <a:custGeom>
              <a:avLst/>
              <a:gdLst/>
              <a:ahLst/>
              <a:cxnLst/>
              <a:rect l="l" t="t" r="r" b="b"/>
              <a:pathLst>
                <a:path w="5039995" h="6456680">
                  <a:moveTo>
                    <a:pt x="0" y="0"/>
                  </a:moveTo>
                  <a:lnTo>
                    <a:pt x="5039995" y="0"/>
                  </a:lnTo>
                  <a:lnTo>
                    <a:pt x="5039995" y="6456591"/>
                  </a:lnTo>
                  <a:lnTo>
                    <a:pt x="0" y="6456591"/>
                  </a:lnTo>
                  <a:lnTo>
                    <a:pt x="0" y="0"/>
                  </a:lnTo>
                  <a:close/>
                </a:path>
              </a:pathLst>
            </a:custGeom>
            <a:ln w="88918">
              <a:solidFill>
                <a:srgbClr val="B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2"/>
            <a:ext cx="9149080" cy="6857365"/>
            <a:chOff x="0" y="12"/>
            <a:chExt cx="9149080" cy="6857365"/>
          </a:xfrm>
        </p:grpSpPr>
        <p:pic>
          <p:nvPicPr>
            <p:cNvPr id="3" name="object 3"/>
            <p:cNvPicPr/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28962" y="356755"/>
              <a:ext cx="5932436" cy="6214681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2884677" y="312839"/>
              <a:ext cx="6021705" cy="6303645"/>
            </a:xfrm>
            <a:custGeom>
              <a:avLst/>
              <a:gdLst/>
              <a:ahLst/>
              <a:cxnLst/>
              <a:rect l="l" t="t" r="r" b="b"/>
              <a:pathLst>
                <a:path w="6021705" h="6303645">
                  <a:moveTo>
                    <a:pt x="0" y="0"/>
                  </a:moveTo>
                  <a:lnTo>
                    <a:pt x="6021362" y="0"/>
                  </a:lnTo>
                  <a:lnTo>
                    <a:pt x="6021362" y="6303606"/>
                  </a:lnTo>
                  <a:lnTo>
                    <a:pt x="0" y="6303606"/>
                  </a:lnTo>
                  <a:lnTo>
                    <a:pt x="0" y="0"/>
                  </a:lnTo>
                  <a:close/>
                </a:path>
              </a:pathLst>
            </a:custGeom>
            <a:ln w="8891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331457" y="388708"/>
            <a:ext cx="2195195" cy="334142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4795" marR="259715" indent="1905" algn="ctr">
              <a:lnSpc>
                <a:spcPct val="100000"/>
              </a:lnSpc>
              <a:spcBef>
                <a:spcPts val="100"/>
              </a:spcBef>
            </a:pPr>
            <a:r>
              <a:rPr sz="2400" b="1" spc="-150" dirty="0">
                <a:solidFill>
                  <a:srgbClr val="6F2F9F"/>
                </a:solidFill>
                <a:latin typeface="Arial"/>
                <a:cs typeface="Arial"/>
              </a:rPr>
              <a:t>Третья  остановка -</a:t>
            </a:r>
            <a:endParaRPr sz="2400" spc="-150" dirty="0">
              <a:latin typeface="Arial"/>
              <a:cs typeface="Arial"/>
            </a:endParaRPr>
          </a:p>
          <a:p>
            <a:pPr marL="471805" marR="464184" algn="ctr">
              <a:lnSpc>
                <a:spcPts val="3360"/>
              </a:lnSpc>
              <a:spcBef>
                <a:spcPts val="110"/>
              </a:spcBef>
            </a:pPr>
            <a:r>
              <a:rPr sz="2400" b="1" spc="-150" dirty="0">
                <a:solidFill>
                  <a:srgbClr val="6F2F9F"/>
                </a:solidFill>
                <a:latin typeface="Arial"/>
                <a:cs typeface="Arial"/>
              </a:rPr>
              <a:t>«Родной  город».</a:t>
            </a:r>
            <a:endParaRPr sz="2400" spc="-150" dirty="0">
              <a:latin typeface="Arial"/>
              <a:cs typeface="Arial"/>
            </a:endParaRPr>
          </a:p>
          <a:p>
            <a:pPr marL="12065" marR="5080" algn="ctr">
              <a:lnSpc>
                <a:spcPts val="3360"/>
              </a:lnSpc>
            </a:pPr>
            <a:r>
              <a:rPr sz="2400" b="1" spc="-150" dirty="0">
                <a:solidFill>
                  <a:srgbClr val="BF0000"/>
                </a:solidFill>
                <a:latin typeface="Arial"/>
                <a:cs typeface="Arial"/>
              </a:rPr>
              <a:t>Дидактическая  игра «Найди</a:t>
            </a:r>
            <a:endParaRPr sz="2400" spc="-150" dirty="0">
              <a:latin typeface="Arial"/>
              <a:cs typeface="Arial"/>
            </a:endParaRPr>
          </a:p>
          <a:p>
            <a:pPr marL="32384" marR="24765" algn="ctr">
              <a:lnSpc>
                <a:spcPts val="3360"/>
              </a:lnSpc>
            </a:pPr>
            <a:r>
              <a:rPr sz="2400" b="1" spc="-150" dirty="0">
                <a:solidFill>
                  <a:srgbClr val="BF0000"/>
                </a:solidFill>
                <a:latin typeface="Arial"/>
                <a:cs typeface="Arial"/>
              </a:rPr>
              <a:t>свою улицу на  карте города»</a:t>
            </a:r>
            <a:endParaRPr sz="2400" spc="-15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31762" y="936070"/>
            <a:ext cx="8880475" cy="5767705"/>
            <a:chOff x="268379" y="982983"/>
            <a:chExt cx="8880475" cy="5767705"/>
          </a:xfrm>
        </p:grpSpPr>
        <p:sp>
          <p:nvSpPr>
            <p:cNvPr id="3" name="object 3"/>
            <p:cNvSpPr/>
            <p:nvPr/>
          </p:nvSpPr>
          <p:spPr>
            <a:xfrm>
              <a:off x="514083" y="5349595"/>
              <a:ext cx="8630285" cy="2540"/>
            </a:xfrm>
            <a:custGeom>
              <a:avLst/>
              <a:gdLst/>
              <a:ahLst/>
              <a:cxnLst/>
              <a:rect l="l" t="t" r="r" b="b"/>
              <a:pathLst>
                <a:path w="8630285" h="2539">
                  <a:moveTo>
                    <a:pt x="0" y="0"/>
                  </a:moveTo>
                  <a:lnTo>
                    <a:pt x="8629916" y="2527"/>
                  </a:lnTo>
                </a:path>
              </a:pathLst>
            </a:custGeom>
            <a:ln w="9359">
              <a:solidFill>
                <a:srgbClr val="EFA12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5072037" y="3804119"/>
              <a:ext cx="3750945" cy="2813050"/>
            </a:xfrm>
            <a:custGeom>
              <a:avLst/>
              <a:gdLst/>
              <a:ahLst/>
              <a:cxnLst/>
              <a:rect l="l" t="t" r="r" b="b"/>
              <a:pathLst>
                <a:path w="3750945" h="2813050">
                  <a:moveTo>
                    <a:pt x="3750487" y="0"/>
                  </a:moveTo>
                  <a:lnTo>
                    <a:pt x="0" y="0"/>
                  </a:lnTo>
                  <a:lnTo>
                    <a:pt x="0" y="2812681"/>
                  </a:lnTo>
                  <a:lnTo>
                    <a:pt x="3750487" y="2812681"/>
                  </a:lnTo>
                  <a:lnTo>
                    <a:pt x="3750487" y="0"/>
                  </a:lnTo>
                  <a:close/>
                </a:path>
              </a:pathLst>
            </a:custGeom>
            <a:solidFill>
              <a:srgbClr val="000000">
                <a:alpha val="3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027764" y="3759835"/>
              <a:ext cx="3839845" cy="2901950"/>
            </a:xfrm>
            <a:custGeom>
              <a:avLst/>
              <a:gdLst/>
              <a:ahLst/>
              <a:cxnLst/>
              <a:rect l="l" t="t" r="r" b="b"/>
              <a:pathLst>
                <a:path w="3839845" h="2901950">
                  <a:moveTo>
                    <a:pt x="0" y="0"/>
                  </a:moveTo>
                  <a:lnTo>
                    <a:pt x="3839400" y="0"/>
                  </a:lnTo>
                  <a:lnTo>
                    <a:pt x="3839400" y="2901607"/>
                  </a:lnTo>
                  <a:lnTo>
                    <a:pt x="0" y="2901607"/>
                  </a:lnTo>
                  <a:lnTo>
                    <a:pt x="0" y="0"/>
                  </a:lnTo>
                  <a:close/>
                </a:path>
              </a:pathLst>
            </a:custGeom>
            <a:ln w="8891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72037" y="3785755"/>
              <a:ext cx="3750475" cy="2812681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5027764" y="3741839"/>
              <a:ext cx="3839845" cy="2901950"/>
            </a:xfrm>
            <a:custGeom>
              <a:avLst/>
              <a:gdLst/>
              <a:ahLst/>
              <a:cxnLst/>
              <a:rect l="l" t="t" r="r" b="b"/>
              <a:pathLst>
                <a:path w="3839845" h="2901950">
                  <a:moveTo>
                    <a:pt x="0" y="0"/>
                  </a:moveTo>
                  <a:lnTo>
                    <a:pt x="3839400" y="0"/>
                  </a:lnTo>
                  <a:lnTo>
                    <a:pt x="3839400" y="2901607"/>
                  </a:lnTo>
                  <a:lnTo>
                    <a:pt x="0" y="2901607"/>
                  </a:lnTo>
                  <a:lnTo>
                    <a:pt x="0" y="0"/>
                  </a:lnTo>
                  <a:close/>
                </a:path>
              </a:pathLst>
            </a:custGeom>
            <a:ln w="8891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357124" y="1089723"/>
              <a:ext cx="3714750" cy="2675890"/>
            </a:xfrm>
            <a:custGeom>
              <a:avLst/>
              <a:gdLst/>
              <a:ahLst/>
              <a:cxnLst/>
              <a:rect l="l" t="t" r="r" b="b"/>
              <a:pathLst>
                <a:path w="3714750" h="2675890">
                  <a:moveTo>
                    <a:pt x="3714470" y="0"/>
                  </a:moveTo>
                  <a:lnTo>
                    <a:pt x="0" y="0"/>
                  </a:lnTo>
                  <a:lnTo>
                    <a:pt x="0" y="2675521"/>
                  </a:lnTo>
                  <a:lnTo>
                    <a:pt x="3714470" y="2675521"/>
                  </a:lnTo>
                  <a:lnTo>
                    <a:pt x="3714470" y="0"/>
                  </a:lnTo>
                  <a:close/>
                </a:path>
              </a:pathLst>
            </a:custGeom>
            <a:solidFill>
              <a:srgbClr val="000000">
                <a:alpha val="3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12839" y="1045438"/>
              <a:ext cx="3803650" cy="2764790"/>
            </a:xfrm>
            <a:custGeom>
              <a:avLst/>
              <a:gdLst/>
              <a:ahLst/>
              <a:cxnLst/>
              <a:rect l="l" t="t" r="r" b="b"/>
              <a:pathLst>
                <a:path w="3803650" h="2764790">
                  <a:moveTo>
                    <a:pt x="0" y="0"/>
                  </a:moveTo>
                  <a:lnTo>
                    <a:pt x="3803396" y="0"/>
                  </a:lnTo>
                  <a:lnTo>
                    <a:pt x="3803396" y="2764447"/>
                  </a:lnTo>
                  <a:lnTo>
                    <a:pt x="0" y="2764447"/>
                  </a:lnTo>
                  <a:lnTo>
                    <a:pt x="0" y="0"/>
                  </a:lnTo>
                  <a:close/>
                </a:path>
              </a:pathLst>
            </a:custGeom>
            <a:ln w="8891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7124" y="1071359"/>
              <a:ext cx="3714483" cy="2675521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312839" y="1027442"/>
              <a:ext cx="3803650" cy="2764790"/>
            </a:xfrm>
            <a:custGeom>
              <a:avLst/>
              <a:gdLst/>
              <a:ahLst/>
              <a:cxnLst/>
              <a:rect l="l" t="t" r="r" b="b"/>
              <a:pathLst>
                <a:path w="3803650" h="2764790">
                  <a:moveTo>
                    <a:pt x="0" y="0"/>
                  </a:moveTo>
                  <a:lnTo>
                    <a:pt x="3803396" y="0"/>
                  </a:lnTo>
                  <a:lnTo>
                    <a:pt x="3803396" y="2764434"/>
                  </a:lnTo>
                  <a:lnTo>
                    <a:pt x="0" y="2764434"/>
                  </a:lnTo>
                  <a:lnTo>
                    <a:pt x="0" y="0"/>
                  </a:lnTo>
                  <a:close/>
                </a:path>
              </a:pathLst>
            </a:custGeom>
            <a:ln w="8891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4786198" y="1089723"/>
              <a:ext cx="3935729" cy="2214880"/>
            </a:xfrm>
            <a:custGeom>
              <a:avLst/>
              <a:gdLst/>
              <a:ahLst/>
              <a:cxnLst/>
              <a:rect l="l" t="t" r="r" b="b"/>
              <a:pathLst>
                <a:path w="3935729" h="2214879">
                  <a:moveTo>
                    <a:pt x="3935526" y="0"/>
                  </a:moveTo>
                  <a:lnTo>
                    <a:pt x="0" y="0"/>
                  </a:lnTo>
                  <a:lnTo>
                    <a:pt x="0" y="2214359"/>
                  </a:lnTo>
                  <a:lnTo>
                    <a:pt x="3935526" y="2214359"/>
                  </a:lnTo>
                  <a:lnTo>
                    <a:pt x="3935526" y="0"/>
                  </a:lnTo>
                  <a:close/>
                </a:path>
              </a:pathLst>
            </a:custGeom>
            <a:solidFill>
              <a:srgbClr val="000000">
                <a:alpha val="3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4741926" y="1045438"/>
              <a:ext cx="4024629" cy="2303780"/>
            </a:xfrm>
            <a:custGeom>
              <a:avLst/>
              <a:gdLst/>
              <a:ahLst/>
              <a:cxnLst/>
              <a:rect l="l" t="t" r="r" b="b"/>
              <a:pathLst>
                <a:path w="4024629" h="2303779">
                  <a:moveTo>
                    <a:pt x="0" y="0"/>
                  </a:moveTo>
                  <a:lnTo>
                    <a:pt x="4024439" y="0"/>
                  </a:lnTo>
                  <a:lnTo>
                    <a:pt x="4024439" y="2303284"/>
                  </a:lnTo>
                  <a:lnTo>
                    <a:pt x="0" y="2303284"/>
                  </a:lnTo>
                  <a:lnTo>
                    <a:pt x="0" y="0"/>
                  </a:lnTo>
                  <a:close/>
                </a:path>
              </a:pathLst>
            </a:custGeom>
            <a:ln w="8891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/>
            <p:cNvPicPr/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86198" y="1071359"/>
              <a:ext cx="3935514" cy="2214359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4741926" y="1027442"/>
              <a:ext cx="4024629" cy="2303780"/>
            </a:xfrm>
            <a:custGeom>
              <a:avLst/>
              <a:gdLst/>
              <a:ahLst/>
              <a:cxnLst/>
              <a:rect l="l" t="t" r="r" b="b"/>
              <a:pathLst>
                <a:path w="4024629" h="2303779">
                  <a:moveTo>
                    <a:pt x="0" y="0"/>
                  </a:moveTo>
                  <a:lnTo>
                    <a:pt x="4024439" y="0"/>
                  </a:lnTo>
                  <a:lnTo>
                    <a:pt x="4024439" y="2303272"/>
                  </a:lnTo>
                  <a:lnTo>
                    <a:pt x="0" y="2303272"/>
                  </a:lnTo>
                  <a:lnTo>
                    <a:pt x="0" y="0"/>
                  </a:lnTo>
                  <a:close/>
                </a:path>
              </a:pathLst>
            </a:custGeom>
            <a:ln w="8891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357124" y="4089958"/>
              <a:ext cx="4286250" cy="2571750"/>
            </a:xfrm>
            <a:custGeom>
              <a:avLst/>
              <a:gdLst/>
              <a:ahLst/>
              <a:cxnLst/>
              <a:rect l="l" t="t" r="r" b="b"/>
              <a:pathLst>
                <a:path w="4286250" h="2571750">
                  <a:moveTo>
                    <a:pt x="4285792" y="0"/>
                  </a:moveTo>
                  <a:lnTo>
                    <a:pt x="0" y="0"/>
                  </a:lnTo>
                  <a:lnTo>
                    <a:pt x="0" y="2571483"/>
                  </a:lnTo>
                  <a:lnTo>
                    <a:pt x="4285792" y="2571483"/>
                  </a:lnTo>
                  <a:lnTo>
                    <a:pt x="4285792" y="0"/>
                  </a:lnTo>
                  <a:close/>
                </a:path>
              </a:pathLst>
            </a:custGeom>
            <a:solidFill>
              <a:srgbClr val="000000">
                <a:alpha val="3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312839" y="4045673"/>
              <a:ext cx="4375150" cy="2660650"/>
            </a:xfrm>
            <a:custGeom>
              <a:avLst/>
              <a:gdLst/>
              <a:ahLst/>
              <a:cxnLst/>
              <a:rect l="l" t="t" r="r" b="b"/>
              <a:pathLst>
                <a:path w="4375150" h="2660650">
                  <a:moveTo>
                    <a:pt x="0" y="0"/>
                  </a:moveTo>
                  <a:lnTo>
                    <a:pt x="4374718" y="0"/>
                  </a:lnTo>
                  <a:lnTo>
                    <a:pt x="4374718" y="2660408"/>
                  </a:lnTo>
                  <a:lnTo>
                    <a:pt x="0" y="2660408"/>
                  </a:lnTo>
                  <a:lnTo>
                    <a:pt x="0" y="0"/>
                  </a:lnTo>
                  <a:close/>
                </a:path>
              </a:pathLst>
            </a:custGeom>
            <a:ln w="8891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8"/>
            <p:cNvPicPr/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7124" y="4071594"/>
              <a:ext cx="4285805" cy="2571483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312839" y="4027677"/>
              <a:ext cx="4375150" cy="2660650"/>
            </a:xfrm>
            <a:custGeom>
              <a:avLst/>
              <a:gdLst/>
              <a:ahLst/>
              <a:cxnLst/>
              <a:rect l="l" t="t" r="r" b="b"/>
              <a:pathLst>
                <a:path w="4375150" h="2660650">
                  <a:moveTo>
                    <a:pt x="0" y="0"/>
                  </a:moveTo>
                  <a:lnTo>
                    <a:pt x="4374718" y="0"/>
                  </a:lnTo>
                  <a:lnTo>
                    <a:pt x="4374718" y="2660396"/>
                  </a:lnTo>
                  <a:lnTo>
                    <a:pt x="0" y="2660396"/>
                  </a:lnTo>
                  <a:lnTo>
                    <a:pt x="0" y="0"/>
                  </a:lnTo>
                  <a:close/>
                </a:path>
              </a:pathLst>
            </a:custGeom>
            <a:ln w="8891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20"/>
          <p:cNvSpPr txBox="1">
            <a:spLocks noGrp="1"/>
          </p:cNvSpPr>
          <p:nvPr>
            <p:ph type="title"/>
          </p:nvPr>
        </p:nvSpPr>
        <p:spPr>
          <a:xfrm>
            <a:off x="514082" y="246138"/>
            <a:ext cx="8207629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59765" marR="5080" indent="-647700">
              <a:lnSpc>
                <a:spcPct val="100000"/>
              </a:lnSpc>
              <a:spcBef>
                <a:spcPts val="100"/>
              </a:spcBef>
            </a:pPr>
            <a:r>
              <a:rPr i="0" spc="-150" dirty="0">
                <a:latin typeface="Arial"/>
                <a:cs typeface="Arial"/>
              </a:rPr>
              <a:t>ЧЕТВЕРТАЯ ОСТАНОВКА - «ДОСТОПРИМЕЧАТЕЛЬНОСТИ ГОРОДА»  ДИДАКТИЧЕСКАЯ ИГРАЙ «УГАДАЙ, ЧТО ЗА ЗДАНИЕ</a:t>
            </a:r>
            <a:r>
              <a:rPr sz="2400" i="0" spc="-150" dirty="0">
                <a:latin typeface="Arial"/>
                <a:cs typeface="Arial"/>
              </a:rPr>
              <a:t>?»</a:t>
            </a:r>
            <a:endParaRPr sz="2400" spc="-15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wipe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"/>
            <a:ext cx="9143631" cy="6857263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63144" y="246506"/>
            <a:ext cx="8704656" cy="4744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971800" algn="l"/>
              </a:tabLst>
            </a:pPr>
            <a:r>
              <a:rPr sz="3000" i="0" spc="-150" dirty="0">
                <a:solidFill>
                  <a:srgbClr val="6F2F9F"/>
                </a:solidFill>
                <a:latin typeface="Arial"/>
                <a:cs typeface="Arial"/>
              </a:rPr>
              <a:t>Пятая остановка	- </a:t>
            </a:r>
            <a:r>
              <a:rPr sz="3000" i="0" spc="-150" dirty="0">
                <a:latin typeface="Arial"/>
                <a:cs typeface="Arial"/>
              </a:rPr>
              <a:t>«Их имена в памяти улиц»</a:t>
            </a:r>
            <a:endParaRPr sz="3000" spc="-150" dirty="0">
              <a:latin typeface="Arial"/>
              <a:cs typeface="Arial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3286074" y="928446"/>
            <a:ext cx="5643245" cy="4446270"/>
            <a:chOff x="3286074" y="928446"/>
            <a:chExt cx="5643245" cy="4446270"/>
          </a:xfrm>
        </p:grpSpPr>
        <p:pic>
          <p:nvPicPr>
            <p:cNvPr id="5" name="object 5"/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86074" y="2999879"/>
              <a:ext cx="1856879" cy="2374557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73646" y="928446"/>
              <a:ext cx="1855444" cy="2454478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363143" y="889101"/>
            <a:ext cx="8476057" cy="3111108"/>
          </a:xfrm>
          <a:prstGeom prst="rect">
            <a:avLst/>
          </a:prstGeom>
        </p:spPr>
        <p:txBody>
          <a:bodyPr vert="horz" wrap="square" lIns="0" tIns="1498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80"/>
              </a:spcBef>
            </a:pPr>
            <a:r>
              <a:rPr sz="1800" b="1" spc="-50" dirty="0">
                <a:solidFill>
                  <a:srgbClr val="660066"/>
                </a:solidFill>
                <a:latin typeface="Times New Roman"/>
                <a:cs typeface="Times New Roman"/>
              </a:rPr>
              <a:t>Улицы</a:t>
            </a:r>
            <a:r>
              <a:rPr sz="1800" b="1" spc="-5" dirty="0">
                <a:solidFill>
                  <a:srgbClr val="660066"/>
                </a:solidFill>
                <a:latin typeface="Times New Roman"/>
                <a:cs typeface="Times New Roman"/>
              </a:rPr>
              <a:t> </a:t>
            </a:r>
            <a:r>
              <a:rPr sz="1800" b="1" spc="-20" dirty="0">
                <a:solidFill>
                  <a:srgbClr val="660066"/>
                </a:solidFill>
                <a:latin typeface="Times New Roman"/>
                <a:cs typeface="Times New Roman"/>
              </a:rPr>
              <a:t>города</a:t>
            </a:r>
            <a:r>
              <a:rPr sz="1800" b="1" spc="10" dirty="0">
                <a:solidFill>
                  <a:srgbClr val="660066"/>
                </a:solidFill>
                <a:latin typeface="Times New Roman"/>
                <a:cs typeface="Times New Roman"/>
              </a:rPr>
              <a:t> </a:t>
            </a:r>
            <a:r>
              <a:rPr sz="1800" b="1" spc="-20" dirty="0">
                <a:solidFill>
                  <a:srgbClr val="660066"/>
                </a:solidFill>
                <a:latin typeface="Times New Roman"/>
                <a:cs typeface="Times New Roman"/>
              </a:rPr>
              <a:t>Троицка</a:t>
            </a:r>
            <a:r>
              <a:rPr sz="1800" b="1" spc="-5" dirty="0">
                <a:solidFill>
                  <a:srgbClr val="660066"/>
                </a:solidFill>
                <a:latin typeface="Times New Roman"/>
                <a:cs typeface="Times New Roman"/>
              </a:rPr>
              <a:t> названы</a:t>
            </a:r>
            <a:r>
              <a:rPr sz="1800" b="1" spc="-10" dirty="0">
                <a:solidFill>
                  <a:srgbClr val="660066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660066"/>
                </a:solidFill>
                <a:latin typeface="Times New Roman"/>
                <a:cs typeface="Times New Roman"/>
              </a:rPr>
              <a:t>в</a:t>
            </a:r>
            <a:r>
              <a:rPr sz="1800" b="1" spc="-5" dirty="0">
                <a:solidFill>
                  <a:srgbClr val="660066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660066"/>
                </a:solidFill>
                <a:latin typeface="Times New Roman"/>
                <a:cs typeface="Times New Roman"/>
              </a:rPr>
              <a:t>честь:</a:t>
            </a:r>
            <a:endParaRPr sz="1800" dirty="0">
              <a:latin typeface="Times New Roman"/>
              <a:cs typeface="Times New Roman"/>
            </a:endParaRPr>
          </a:p>
          <a:p>
            <a:pPr marL="250825" indent="-238760">
              <a:lnSpc>
                <a:spcPct val="100000"/>
              </a:lnSpc>
              <a:spcBef>
                <a:spcPts val="1080"/>
              </a:spcBef>
              <a:buFont typeface="Wingdings"/>
              <a:buChar char=""/>
              <a:tabLst>
                <a:tab pos="251460" algn="l"/>
              </a:tabLst>
            </a:pPr>
            <a:r>
              <a:rPr sz="1800" spc="-5" dirty="0">
                <a:solidFill>
                  <a:srgbClr val="660066"/>
                </a:solidFill>
                <a:latin typeface="Times New Roman"/>
                <a:cs typeface="Times New Roman"/>
              </a:rPr>
              <a:t>писателей</a:t>
            </a:r>
            <a:r>
              <a:rPr sz="1800" spc="-20" dirty="0">
                <a:solidFill>
                  <a:srgbClr val="660066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660066"/>
                </a:solidFill>
                <a:latin typeface="Times New Roman"/>
                <a:cs typeface="Times New Roman"/>
              </a:rPr>
              <a:t>и</a:t>
            </a:r>
            <a:r>
              <a:rPr sz="1800" spc="-25" dirty="0">
                <a:solidFill>
                  <a:srgbClr val="660066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660066"/>
                </a:solidFill>
                <a:latin typeface="Times New Roman"/>
                <a:cs typeface="Times New Roman"/>
              </a:rPr>
              <a:t>поэтов,</a:t>
            </a:r>
            <a:endParaRPr sz="1800" dirty="0">
              <a:latin typeface="Times New Roman"/>
              <a:cs typeface="Times New Roman"/>
            </a:endParaRPr>
          </a:p>
          <a:p>
            <a:pPr marL="250825" indent="-238760">
              <a:lnSpc>
                <a:spcPct val="100000"/>
              </a:lnSpc>
              <a:spcBef>
                <a:spcPts val="1080"/>
              </a:spcBef>
              <a:buFont typeface="Wingdings"/>
              <a:buChar char=""/>
              <a:tabLst>
                <a:tab pos="251460" algn="l"/>
              </a:tabLst>
            </a:pPr>
            <a:r>
              <a:rPr sz="1800" spc="-10" dirty="0">
                <a:solidFill>
                  <a:srgbClr val="660066"/>
                </a:solidFill>
                <a:latin typeface="Times New Roman"/>
                <a:cs typeface="Times New Roman"/>
              </a:rPr>
              <a:t>выдающихся</a:t>
            </a:r>
            <a:r>
              <a:rPr sz="1800" spc="10" dirty="0">
                <a:solidFill>
                  <a:srgbClr val="660066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660066"/>
                </a:solidFill>
                <a:latin typeface="Times New Roman"/>
                <a:cs typeface="Times New Roman"/>
              </a:rPr>
              <a:t>политических</a:t>
            </a:r>
            <a:r>
              <a:rPr sz="1800" spc="40" dirty="0">
                <a:solidFill>
                  <a:srgbClr val="660066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660066"/>
                </a:solidFill>
                <a:latin typeface="Times New Roman"/>
                <a:cs typeface="Times New Roman"/>
              </a:rPr>
              <a:t>и</a:t>
            </a:r>
            <a:r>
              <a:rPr sz="1800" spc="10" dirty="0">
                <a:solidFill>
                  <a:srgbClr val="660066"/>
                </a:solidFill>
                <a:latin typeface="Times New Roman"/>
                <a:cs typeface="Times New Roman"/>
              </a:rPr>
              <a:t> </a:t>
            </a:r>
            <a:r>
              <a:rPr sz="1800" spc="-10" dirty="0">
                <a:solidFill>
                  <a:srgbClr val="660066"/>
                </a:solidFill>
                <a:latin typeface="Times New Roman"/>
                <a:cs typeface="Times New Roman"/>
              </a:rPr>
              <a:t>революционных</a:t>
            </a:r>
            <a:r>
              <a:rPr sz="1800" spc="15" dirty="0">
                <a:solidFill>
                  <a:srgbClr val="660066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660066"/>
                </a:solidFill>
                <a:latin typeface="Times New Roman"/>
                <a:cs typeface="Times New Roman"/>
              </a:rPr>
              <a:t>деятелей,</a:t>
            </a:r>
            <a:endParaRPr sz="1800" dirty="0">
              <a:latin typeface="Times New Roman"/>
              <a:cs typeface="Times New Roman"/>
            </a:endParaRPr>
          </a:p>
          <a:p>
            <a:pPr marL="12700" marR="2870835">
              <a:lnSpc>
                <a:spcPct val="150000"/>
              </a:lnSpc>
              <a:buFont typeface="Wingdings"/>
              <a:buChar char=""/>
              <a:tabLst>
                <a:tab pos="251460" algn="l"/>
              </a:tabLst>
            </a:pPr>
            <a:r>
              <a:rPr sz="1800" spc="-5" dirty="0">
                <a:solidFill>
                  <a:srgbClr val="660066"/>
                </a:solidFill>
                <a:latin typeface="Times New Roman"/>
                <a:cs typeface="Times New Roman"/>
              </a:rPr>
              <a:t>героев:</a:t>
            </a:r>
            <a:r>
              <a:rPr sz="1800" dirty="0">
                <a:solidFill>
                  <a:srgbClr val="660066"/>
                </a:solidFill>
                <a:latin typeface="Times New Roman"/>
                <a:cs typeface="Times New Roman"/>
              </a:rPr>
              <a:t> </a:t>
            </a:r>
            <a:r>
              <a:rPr sz="1800" spc="-10" dirty="0">
                <a:solidFill>
                  <a:srgbClr val="660066"/>
                </a:solidFill>
                <a:latin typeface="Times New Roman"/>
                <a:cs typeface="Times New Roman"/>
              </a:rPr>
              <a:t>гражданской</a:t>
            </a:r>
            <a:r>
              <a:rPr sz="1800" spc="15" dirty="0">
                <a:solidFill>
                  <a:srgbClr val="660066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660066"/>
                </a:solidFill>
                <a:latin typeface="Times New Roman"/>
                <a:cs typeface="Times New Roman"/>
              </a:rPr>
              <a:t>и </a:t>
            </a:r>
            <a:r>
              <a:rPr sz="1800" spc="-10" dirty="0">
                <a:solidFill>
                  <a:srgbClr val="660066"/>
                </a:solidFill>
                <a:latin typeface="Times New Roman"/>
                <a:cs typeface="Times New Roman"/>
              </a:rPr>
              <a:t>ВОВ</a:t>
            </a:r>
            <a:r>
              <a:rPr sz="1800" dirty="0">
                <a:solidFill>
                  <a:srgbClr val="660066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660066"/>
                </a:solidFill>
                <a:latin typeface="Times New Roman"/>
                <a:cs typeface="Times New Roman"/>
              </a:rPr>
              <a:t>войн</a:t>
            </a:r>
            <a:r>
              <a:rPr sz="1800" spc="5" dirty="0">
                <a:solidFill>
                  <a:srgbClr val="660066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660066"/>
                </a:solidFill>
                <a:latin typeface="Times New Roman"/>
                <a:cs typeface="Times New Roman"/>
              </a:rPr>
              <a:t>, </a:t>
            </a:r>
            <a:r>
              <a:rPr sz="1800" spc="-10" dirty="0">
                <a:solidFill>
                  <a:srgbClr val="660066"/>
                </a:solidFill>
                <a:latin typeface="Times New Roman"/>
                <a:cs typeface="Times New Roman"/>
              </a:rPr>
              <a:t>социалистического </a:t>
            </a:r>
            <a:r>
              <a:rPr sz="1800" spc="-434" dirty="0">
                <a:solidFill>
                  <a:srgbClr val="660066"/>
                </a:solidFill>
                <a:latin typeface="Times New Roman"/>
                <a:cs typeface="Times New Roman"/>
              </a:rPr>
              <a:t> </a:t>
            </a:r>
            <a:r>
              <a:rPr sz="1800" spc="-25" dirty="0">
                <a:solidFill>
                  <a:srgbClr val="660066"/>
                </a:solidFill>
                <a:latin typeface="Times New Roman"/>
                <a:cs typeface="Times New Roman"/>
              </a:rPr>
              <a:t>труда,</a:t>
            </a:r>
            <a:r>
              <a:rPr sz="1800" spc="10" dirty="0">
                <a:solidFill>
                  <a:srgbClr val="660066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660066"/>
                </a:solidFill>
                <a:latin typeface="Times New Roman"/>
                <a:cs typeface="Times New Roman"/>
              </a:rPr>
              <a:t>героев</a:t>
            </a:r>
            <a:r>
              <a:rPr sz="1800" spc="5" dirty="0">
                <a:solidFill>
                  <a:srgbClr val="660066"/>
                </a:solidFill>
                <a:latin typeface="Times New Roman"/>
                <a:cs typeface="Times New Roman"/>
              </a:rPr>
              <a:t> </a:t>
            </a:r>
            <a:r>
              <a:rPr sz="1800" spc="-20" dirty="0">
                <a:solidFill>
                  <a:srgbClr val="660066"/>
                </a:solidFill>
                <a:latin typeface="Times New Roman"/>
                <a:cs typeface="Times New Roman"/>
              </a:rPr>
              <a:t>Советского</a:t>
            </a:r>
            <a:r>
              <a:rPr sz="1800" spc="-5" dirty="0">
                <a:solidFill>
                  <a:srgbClr val="660066"/>
                </a:solidFill>
                <a:latin typeface="Times New Roman"/>
                <a:cs typeface="Times New Roman"/>
              </a:rPr>
              <a:t> Союза.</a:t>
            </a: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 marL="7094220" marR="5080" indent="63500">
              <a:lnSpc>
                <a:spcPct val="100000"/>
              </a:lnSpc>
              <a:spcBef>
                <a:spcPts val="1190"/>
              </a:spcBef>
            </a:pPr>
            <a:r>
              <a:rPr sz="1800" spc="-25" dirty="0">
                <a:solidFill>
                  <a:srgbClr val="660066"/>
                </a:solidFill>
                <a:latin typeface="Microsoft Sans Serif"/>
                <a:cs typeface="Microsoft Sans Serif"/>
              </a:rPr>
              <a:t>Улица</a:t>
            </a:r>
            <a:r>
              <a:rPr sz="1800" spc="-5" dirty="0">
                <a:solidFill>
                  <a:srgbClr val="660066"/>
                </a:solidFill>
                <a:latin typeface="Microsoft Sans Serif"/>
                <a:cs typeface="Microsoft Sans Serif"/>
              </a:rPr>
              <a:t> </a:t>
            </a:r>
            <a:r>
              <a:rPr sz="1800" spc="-20" dirty="0">
                <a:solidFill>
                  <a:srgbClr val="660066"/>
                </a:solidFill>
                <a:latin typeface="Microsoft Sans Serif"/>
                <a:cs typeface="Microsoft Sans Serif"/>
              </a:rPr>
              <a:t>им. </a:t>
            </a:r>
            <a:r>
              <a:rPr sz="1800" spc="-15" dirty="0">
                <a:solidFill>
                  <a:srgbClr val="660066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660066"/>
                </a:solidFill>
                <a:latin typeface="Microsoft Sans Serif"/>
                <a:cs typeface="Microsoft Sans Serif"/>
              </a:rPr>
              <a:t>В.</a:t>
            </a:r>
            <a:r>
              <a:rPr sz="1800" spc="-5" dirty="0">
                <a:solidFill>
                  <a:srgbClr val="660066"/>
                </a:solidFill>
                <a:latin typeface="Microsoft Sans Serif"/>
                <a:cs typeface="Microsoft Sans Serif"/>
              </a:rPr>
              <a:t>И</a:t>
            </a:r>
            <a:r>
              <a:rPr sz="1800" spc="-20" dirty="0">
                <a:solidFill>
                  <a:srgbClr val="660066"/>
                </a:solidFill>
                <a:latin typeface="Microsoft Sans Serif"/>
                <a:cs typeface="Microsoft Sans Serif"/>
              </a:rPr>
              <a:t>.Ча</a:t>
            </a:r>
            <a:r>
              <a:rPr sz="1800" spc="-30" dirty="0">
                <a:solidFill>
                  <a:srgbClr val="660066"/>
                </a:solidFill>
                <a:latin typeface="Microsoft Sans Serif"/>
                <a:cs typeface="Microsoft Sans Serif"/>
              </a:rPr>
              <a:t>п</a:t>
            </a:r>
            <a:r>
              <a:rPr sz="1800" spc="-15" dirty="0">
                <a:solidFill>
                  <a:srgbClr val="660066"/>
                </a:solidFill>
                <a:latin typeface="Microsoft Sans Serif"/>
                <a:cs typeface="Microsoft Sans Serif"/>
              </a:rPr>
              <a:t>а</a:t>
            </a:r>
            <a:r>
              <a:rPr sz="1800" spc="-5" dirty="0">
                <a:solidFill>
                  <a:srgbClr val="660066"/>
                </a:solidFill>
                <a:latin typeface="Microsoft Sans Serif"/>
                <a:cs typeface="Microsoft Sans Serif"/>
              </a:rPr>
              <a:t>е</a:t>
            </a:r>
            <a:r>
              <a:rPr sz="1800" spc="-20" dirty="0">
                <a:solidFill>
                  <a:srgbClr val="660066"/>
                </a:solidFill>
                <a:latin typeface="Microsoft Sans Serif"/>
                <a:cs typeface="Microsoft Sans Serif"/>
              </a:rPr>
              <a:t>в</a:t>
            </a:r>
            <a:r>
              <a:rPr sz="1800" dirty="0">
                <a:solidFill>
                  <a:srgbClr val="660066"/>
                </a:solidFill>
                <a:latin typeface="Microsoft Sans Serif"/>
                <a:cs typeface="Microsoft Sans Serif"/>
              </a:rPr>
              <a:t>а</a:t>
            </a:r>
            <a:endParaRPr sz="1800" dirty="0">
              <a:latin typeface="Microsoft Sans Serif"/>
              <a:cs typeface="Microsoft Sans Serif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516744" y="5389816"/>
            <a:ext cx="14122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2875">
              <a:lnSpc>
                <a:spcPct val="100000"/>
              </a:lnSpc>
              <a:spcBef>
                <a:spcPts val="100"/>
              </a:spcBef>
            </a:pPr>
            <a:r>
              <a:rPr sz="1800" spc="-25" dirty="0">
                <a:solidFill>
                  <a:srgbClr val="660066"/>
                </a:solidFill>
                <a:latin typeface="Microsoft Sans Serif"/>
                <a:cs typeface="Microsoft Sans Serif"/>
              </a:rPr>
              <a:t>Улица </a:t>
            </a:r>
            <a:r>
              <a:rPr sz="1800" spc="-20" dirty="0">
                <a:solidFill>
                  <a:srgbClr val="660066"/>
                </a:solidFill>
                <a:latin typeface="Microsoft Sans Serif"/>
                <a:cs typeface="Microsoft Sans Serif"/>
              </a:rPr>
              <a:t>им.</a:t>
            </a:r>
            <a:endParaRPr sz="18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</a:pPr>
            <a:r>
              <a:rPr sz="1800" spc="-10" dirty="0">
                <a:solidFill>
                  <a:srgbClr val="660066"/>
                </a:solidFill>
                <a:latin typeface="Microsoft Sans Serif"/>
                <a:cs typeface="Microsoft Sans Serif"/>
              </a:rPr>
              <a:t>А.С.</a:t>
            </a:r>
            <a:r>
              <a:rPr sz="1800" spc="-5" dirty="0">
                <a:solidFill>
                  <a:srgbClr val="660066"/>
                </a:solidFill>
                <a:latin typeface="Microsoft Sans Serif"/>
                <a:cs typeface="Microsoft Sans Serif"/>
              </a:rPr>
              <a:t>П</a:t>
            </a:r>
            <a:r>
              <a:rPr sz="1800" dirty="0">
                <a:solidFill>
                  <a:srgbClr val="660066"/>
                </a:solidFill>
                <a:latin typeface="Microsoft Sans Serif"/>
                <a:cs typeface="Microsoft Sans Serif"/>
              </a:rPr>
              <a:t>у</a:t>
            </a:r>
            <a:r>
              <a:rPr sz="1800" spc="-5" dirty="0">
                <a:solidFill>
                  <a:srgbClr val="660066"/>
                </a:solidFill>
                <a:latin typeface="Microsoft Sans Serif"/>
                <a:cs typeface="Microsoft Sans Serif"/>
              </a:rPr>
              <a:t>ш</a:t>
            </a:r>
            <a:r>
              <a:rPr sz="1800" spc="-114" dirty="0">
                <a:solidFill>
                  <a:srgbClr val="660066"/>
                </a:solidFill>
                <a:latin typeface="Microsoft Sans Serif"/>
                <a:cs typeface="Microsoft Sans Serif"/>
              </a:rPr>
              <a:t>к</a:t>
            </a:r>
            <a:r>
              <a:rPr sz="1800" spc="-5" dirty="0">
                <a:solidFill>
                  <a:srgbClr val="660066"/>
                </a:solidFill>
                <a:latin typeface="Microsoft Sans Serif"/>
                <a:cs typeface="Microsoft Sans Serif"/>
              </a:rPr>
              <a:t>и</a:t>
            </a:r>
            <a:r>
              <a:rPr sz="1800" spc="-15" dirty="0">
                <a:solidFill>
                  <a:srgbClr val="660066"/>
                </a:solidFill>
                <a:latin typeface="Microsoft Sans Serif"/>
                <a:cs typeface="Microsoft Sans Serif"/>
              </a:rPr>
              <a:t>н</a:t>
            </a:r>
            <a:r>
              <a:rPr sz="1800" dirty="0">
                <a:solidFill>
                  <a:srgbClr val="660066"/>
                </a:solidFill>
                <a:latin typeface="Microsoft Sans Serif"/>
                <a:cs typeface="Microsoft Sans Serif"/>
              </a:rPr>
              <a:t>а</a:t>
            </a:r>
            <a:endParaRPr sz="1800">
              <a:latin typeface="Microsoft Sans Serif"/>
              <a:cs typeface="Microsoft Sans Serif"/>
            </a:endParaRPr>
          </a:p>
        </p:txBody>
      </p:sp>
      <p:pic>
        <p:nvPicPr>
          <p:cNvPr id="9" name="object 9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7876" y="3642842"/>
            <a:ext cx="1880997" cy="2571483"/>
          </a:xfrm>
          <a:prstGeom prst="rect">
            <a:avLst/>
          </a:prstGeom>
        </p:spPr>
      </p:pic>
      <p:sp>
        <p:nvSpPr>
          <p:cNvPr id="10" name="object 10"/>
          <p:cNvSpPr txBox="1"/>
          <p:nvPr/>
        </p:nvSpPr>
        <p:spPr>
          <a:xfrm>
            <a:off x="7197013" y="6032423"/>
            <a:ext cx="153606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800" spc="-25" dirty="0">
                <a:solidFill>
                  <a:srgbClr val="660066"/>
                </a:solidFill>
                <a:latin typeface="Microsoft Sans Serif"/>
                <a:cs typeface="Microsoft Sans Serif"/>
              </a:rPr>
              <a:t>Улица </a:t>
            </a:r>
            <a:r>
              <a:rPr sz="1800" spc="-20" dirty="0">
                <a:solidFill>
                  <a:srgbClr val="660066"/>
                </a:solidFill>
                <a:latin typeface="Microsoft Sans Serif"/>
                <a:cs typeface="Microsoft Sans Serif"/>
              </a:rPr>
              <a:t>им.</a:t>
            </a:r>
            <a:endParaRPr sz="1800">
              <a:latin typeface="Microsoft Sans Serif"/>
              <a:cs typeface="Microsoft Sans Serif"/>
            </a:endParaRPr>
          </a:p>
          <a:p>
            <a:pPr algn="ctr">
              <a:lnSpc>
                <a:spcPct val="100000"/>
              </a:lnSpc>
            </a:pPr>
            <a:r>
              <a:rPr sz="1800" spc="-15" dirty="0">
                <a:solidFill>
                  <a:srgbClr val="660066"/>
                </a:solidFill>
                <a:latin typeface="Microsoft Sans Serif"/>
                <a:cs typeface="Microsoft Sans Serif"/>
              </a:rPr>
              <a:t>М.И.Калинина</a:t>
            </a:r>
            <a:endParaRPr sz="18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77177" y="246138"/>
            <a:ext cx="3816985" cy="2159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39090" marR="331470" indent="470534">
              <a:lnSpc>
                <a:spcPct val="100000"/>
              </a:lnSpc>
              <a:spcBef>
                <a:spcPts val="100"/>
              </a:spcBef>
            </a:pPr>
            <a:r>
              <a:rPr sz="2800" b="1" spc="-70" dirty="0">
                <a:solidFill>
                  <a:srgbClr val="6F2F9F"/>
                </a:solidFill>
                <a:latin typeface="Times New Roman"/>
                <a:cs typeface="Times New Roman"/>
              </a:rPr>
              <a:t>Улица</a:t>
            </a:r>
            <a:r>
              <a:rPr sz="2800" b="1" spc="-10" dirty="0">
                <a:solidFill>
                  <a:srgbClr val="6F2F9F"/>
                </a:solidFill>
                <a:latin typeface="Times New Roman"/>
                <a:cs typeface="Times New Roman"/>
              </a:rPr>
              <a:t> имени </a:t>
            </a:r>
            <a:r>
              <a:rPr sz="2800" b="1" spc="-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800" b="1" spc="-10" dirty="0">
                <a:solidFill>
                  <a:srgbClr val="6F2F9F"/>
                </a:solidFill>
                <a:latin typeface="Times New Roman"/>
                <a:cs typeface="Times New Roman"/>
              </a:rPr>
              <a:t>Юрия</a:t>
            </a:r>
            <a:r>
              <a:rPr sz="2800" b="1" spc="-4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800" b="1" spc="-15" dirty="0">
                <a:solidFill>
                  <a:srgbClr val="6F2F9F"/>
                </a:solidFill>
                <a:latin typeface="Times New Roman"/>
                <a:cs typeface="Times New Roman"/>
              </a:rPr>
              <a:t>Алексеевича</a:t>
            </a:r>
            <a:endParaRPr sz="28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2800" b="1" spc="-35" dirty="0">
                <a:solidFill>
                  <a:srgbClr val="6F2F9F"/>
                </a:solidFill>
                <a:latin typeface="Times New Roman"/>
                <a:cs typeface="Times New Roman"/>
              </a:rPr>
              <a:t>Гагарина</a:t>
            </a:r>
            <a:endParaRPr sz="2800">
              <a:latin typeface="Times New Roman"/>
              <a:cs typeface="Times New Roman"/>
            </a:endParaRPr>
          </a:p>
          <a:p>
            <a:pPr marL="12700" marR="5080" algn="ctr">
              <a:lnSpc>
                <a:spcPct val="100000"/>
              </a:lnSpc>
            </a:pPr>
            <a:r>
              <a:rPr sz="2800" spc="-60" dirty="0">
                <a:solidFill>
                  <a:srgbClr val="6F2F9F"/>
                </a:solidFill>
                <a:latin typeface="Times New Roman"/>
                <a:cs typeface="Times New Roman"/>
              </a:rPr>
              <a:t>Героя</a:t>
            </a:r>
            <a:r>
              <a:rPr sz="2800" spc="-3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800" spc="-25" dirty="0">
                <a:solidFill>
                  <a:srgbClr val="6F2F9F"/>
                </a:solidFill>
                <a:latin typeface="Times New Roman"/>
                <a:cs typeface="Times New Roman"/>
              </a:rPr>
              <a:t>Советского</a:t>
            </a:r>
            <a:r>
              <a:rPr sz="2800" spc="-2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800" spc="-10" dirty="0">
                <a:solidFill>
                  <a:srgbClr val="6F2F9F"/>
                </a:solidFill>
                <a:latin typeface="Times New Roman"/>
                <a:cs typeface="Times New Roman"/>
              </a:rPr>
              <a:t>Союза, </a:t>
            </a:r>
            <a:r>
              <a:rPr sz="2800" spc="-68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800" spc="-15" dirty="0">
                <a:solidFill>
                  <a:srgbClr val="6F2F9F"/>
                </a:solidFill>
                <a:latin typeface="Times New Roman"/>
                <a:cs typeface="Times New Roman"/>
              </a:rPr>
              <a:t>лётчика- </a:t>
            </a:r>
            <a:r>
              <a:rPr sz="2800" spc="-20" dirty="0">
                <a:solidFill>
                  <a:srgbClr val="6F2F9F"/>
                </a:solidFill>
                <a:latin typeface="Times New Roman"/>
                <a:cs typeface="Times New Roman"/>
              </a:rPr>
              <a:t>космонавта</a:t>
            </a:r>
            <a:endParaRPr sz="2800">
              <a:latin typeface="Times New Roman"/>
              <a:cs typeface="Times New Roman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4912020" y="482578"/>
            <a:ext cx="4032885" cy="6196330"/>
            <a:chOff x="4912020" y="482578"/>
            <a:chExt cx="4032885" cy="6196330"/>
          </a:xfrm>
        </p:grpSpPr>
        <p:sp>
          <p:nvSpPr>
            <p:cNvPr id="4" name="object 4"/>
            <p:cNvSpPr/>
            <p:nvPr/>
          </p:nvSpPr>
          <p:spPr>
            <a:xfrm>
              <a:off x="5000764" y="589318"/>
              <a:ext cx="3855085" cy="6000750"/>
            </a:xfrm>
            <a:custGeom>
              <a:avLst/>
              <a:gdLst/>
              <a:ahLst/>
              <a:cxnLst/>
              <a:rect l="l" t="t" r="r" b="b"/>
              <a:pathLst>
                <a:path w="3855084" h="6000750">
                  <a:moveTo>
                    <a:pt x="3854513" y="0"/>
                  </a:moveTo>
                  <a:lnTo>
                    <a:pt x="0" y="0"/>
                  </a:lnTo>
                  <a:lnTo>
                    <a:pt x="0" y="6000483"/>
                  </a:lnTo>
                  <a:lnTo>
                    <a:pt x="3854513" y="6000483"/>
                  </a:lnTo>
                  <a:lnTo>
                    <a:pt x="3854513" y="0"/>
                  </a:lnTo>
                  <a:close/>
                </a:path>
              </a:pathLst>
            </a:custGeom>
            <a:solidFill>
              <a:srgbClr val="000000">
                <a:alpha val="3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956479" y="545045"/>
              <a:ext cx="3943985" cy="6089650"/>
            </a:xfrm>
            <a:custGeom>
              <a:avLst/>
              <a:gdLst/>
              <a:ahLst/>
              <a:cxnLst/>
              <a:rect l="l" t="t" r="r" b="b"/>
              <a:pathLst>
                <a:path w="3943984" h="6089650">
                  <a:moveTo>
                    <a:pt x="0" y="0"/>
                  </a:moveTo>
                  <a:lnTo>
                    <a:pt x="3943438" y="0"/>
                  </a:lnTo>
                  <a:lnTo>
                    <a:pt x="3943438" y="6089396"/>
                  </a:lnTo>
                  <a:lnTo>
                    <a:pt x="0" y="6089396"/>
                  </a:lnTo>
                  <a:lnTo>
                    <a:pt x="0" y="0"/>
                  </a:lnTo>
                  <a:close/>
                </a:path>
              </a:pathLst>
            </a:custGeom>
            <a:ln w="8891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00764" y="570953"/>
              <a:ext cx="3854526" cy="6000483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4956479" y="527037"/>
              <a:ext cx="3943985" cy="6089650"/>
            </a:xfrm>
            <a:custGeom>
              <a:avLst/>
              <a:gdLst/>
              <a:ahLst/>
              <a:cxnLst/>
              <a:rect l="l" t="t" r="r" b="b"/>
              <a:pathLst>
                <a:path w="3943984" h="6089650">
                  <a:moveTo>
                    <a:pt x="0" y="0"/>
                  </a:moveTo>
                  <a:lnTo>
                    <a:pt x="3943438" y="0"/>
                  </a:lnTo>
                  <a:lnTo>
                    <a:pt x="3943438" y="6089408"/>
                  </a:lnTo>
                  <a:lnTo>
                    <a:pt x="0" y="6089408"/>
                  </a:lnTo>
                  <a:lnTo>
                    <a:pt x="0" y="0"/>
                  </a:lnTo>
                  <a:close/>
                </a:path>
              </a:pathLst>
            </a:custGeom>
            <a:ln w="8891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  <p:transition>
    <p:wipe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8617" y="317423"/>
            <a:ext cx="5639435" cy="1489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142875" algn="ctr">
              <a:lnSpc>
                <a:spcPct val="100000"/>
              </a:lnSpc>
              <a:spcBef>
                <a:spcPts val="100"/>
              </a:spcBef>
            </a:pPr>
            <a:r>
              <a:rPr sz="2400" b="1" spc="-60" dirty="0">
                <a:solidFill>
                  <a:srgbClr val="6F2F9F"/>
                </a:solidFill>
                <a:latin typeface="Times New Roman"/>
                <a:cs typeface="Times New Roman"/>
              </a:rPr>
              <a:t>Улица</a:t>
            </a:r>
            <a:r>
              <a:rPr sz="2400" b="1" spc="-9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6F2F9F"/>
                </a:solidFill>
                <a:latin typeface="Times New Roman"/>
                <a:cs typeface="Times New Roman"/>
              </a:rPr>
              <a:t>имени</a:t>
            </a:r>
            <a:endParaRPr sz="2400">
              <a:latin typeface="Times New Roman"/>
              <a:cs typeface="Times New Roman"/>
            </a:endParaRPr>
          </a:p>
          <a:p>
            <a:pPr marL="12700" marR="5080" algn="ctr">
              <a:lnSpc>
                <a:spcPct val="100000"/>
              </a:lnSpc>
            </a:pPr>
            <a:r>
              <a:rPr sz="2400" b="1" spc="-10" dirty="0">
                <a:solidFill>
                  <a:srgbClr val="6F2F9F"/>
                </a:solidFill>
                <a:latin typeface="Times New Roman"/>
                <a:cs typeface="Times New Roman"/>
              </a:rPr>
              <a:t>Виктора</a:t>
            </a:r>
            <a:r>
              <a:rPr sz="2400" b="1" spc="-5" dirty="0">
                <a:solidFill>
                  <a:srgbClr val="6F2F9F"/>
                </a:solidFill>
                <a:latin typeface="Times New Roman"/>
                <a:cs typeface="Times New Roman"/>
              </a:rPr>
              <a:t> Васильевича </a:t>
            </a:r>
            <a:r>
              <a:rPr sz="2400" b="1" spc="-10" dirty="0">
                <a:solidFill>
                  <a:srgbClr val="6F2F9F"/>
                </a:solidFill>
                <a:latin typeface="Times New Roman"/>
                <a:cs typeface="Times New Roman"/>
              </a:rPr>
              <a:t>Талалихина</a:t>
            </a:r>
            <a:r>
              <a:rPr sz="2400" b="1" spc="7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400" spc="-50" dirty="0">
                <a:solidFill>
                  <a:srgbClr val="6F2F9F"/>
                </a:solidFill>
                <a:latin typeface="Times New Roman"/>
                <a:cs typeface="Times New Roman"/>
              </a:rPr>
              <a:t>Героя </a:t>
            </a:r>
            <a:r>
              <a:rPr sz="2400" spc="-58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400" spc="-20" dirty="0">
                <a:solidFill>
                  <a:srgbClr val="6F2F9F"/>
                </a:solidFill>
                <a:latin typeface="Times New Roman"/>
                <a:cs typeface="Times New Roman"/>
              </a:rPr>
              <a:t>Советского</a:t>
            </a:r>
            <a:r>
              <a:rPr sz="2400" spc="-1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6F2F9F"/>
                </a:solidFill>
                <a:latin typeface="Times New Roman"/>
                <a:cs typeface="Times New Roman"/>
              </a:rPr>
              <a:t>Союза</a:t>
            </a:r>
            <a:r>
              <a:rPr sz="2400" spc="-1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6F2F9F"/>
                </a:solidFill>
                <a:latin typeface="Times New Roman"/>
                <a:cs typeface="Times New Roman"/>
              </a:rPr>
              <a:t>(ВОВ),</a:t>
            </a:r>
            <a:endParaRPr sz="2400">
              <a:latin typeface="Times New Roman"/>
              <a:cs typeface="Times New Roman"/>
            </a:endParaRPr>
          </a:p>
          <a:p>
            <a:pPr marR="145415" algn="ctr">
              <a:lnSpc>
                <a:spcPct val="100000"/>
              </a:lnSpc>
            </a:pPr>
            <a:r>
              <a:rPr sz="2400" spc="-5" dirty="0">
                <a:solidFill>
                  <a:srgbClr val="6F2F9F"/>
                </a:solidFill>
                <a:latin typeface="Times New Roman"/>
                <a:cs typeface="Times New Roman"/>
              </a:rPr>
              <a:t>летчика-истребителя</a:t>
            </a:r>
            <a:endParaRPr sz="2400">
              <a:latin typeface="Times New Roman"/>
              <a:cs typeface="Times New Roman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5197503" y="1125540"/>
            <a:ext cx="3678554" cy="5565775"/>
            <a:chOff x="5197503" y="1125540"/>
            <a:chExt cx="3678554" cy="5565775"/>
          </a:xfrm>
        </p:grpSpPr>
        <p:sp>
          <p:nvSpPr>
            <p:cNvPr id="4" name="object 4"/>
            <p:cNvSpPr/>
            <p:nvPr/>
          </p:nvSpPr>
          <p:spPr>
            <a:xfrm>
              <a:off x="5286235" y="1232280"/>
              <a:ext cx="3500754" cy="5370195"/>
            </a:xfrm>
            <a:custGeom>
              <a:avLst/>
              <a:gdLst/>
              <a:ahLst/>
              <a:cxnLst/>
              <a:rect l="l" t="t" r="r" b="b"/>
              <a:pathLst>
                <a:path w="3500754" h="5370195">
                  <a:moveTo>
                    <a:pt x="3500285" y="0"/>
                  </a:moveTo>
                  <a:lnTo>
                    <a:pt x="0" y="0"/>
                  </a:lnTo>
                  <a:lnTo>
                    <a:pt x="0" y="5369763"/>
                  </a:lnTo>
                  <a:lnTo>
                    <a:pt x="3500285" y="5369763"/>
                  </a:lnTo>
                  <a:lnTo>
                    <a:pt x="3500285" y="0"/>
                  </a:lnTo>
                  <a:close/>
                </a:path>
              </a:pathLst>
            </a:custGeom>
            <a:solidFill>
              <a:srgbClr val="000000">
                <a:alpha val="3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241962" y="1187996"/>
              <a:ext cx="3589654" cy="5459095"/>
            </a:xfrm>
            <a:custGeom>
              <a:avLst/>
              <a:gdLst/>
              <a:ahLst/>
              <a:cxnLst/>
              <a:rect l="l" t="t" r="r" b="b"/>
              <a:pathLst>
                <a:path w="3589654" h="5459095">
                  <a:moveTo>
                    <a:pt x="0" y="0"/>
                  </a:moveTo>
                  <a:lnTo>
                    <a:pt x="3589197" y="0"/>
                  </a:lnTo>
                  <a:lnTo>
                    <a:pt x="3589197" y="5458688"/>
                  </a:lnTo>
                  <a:lnTo>
                    <a:pt x="0" y="5458688"/>
                  </a:lnTo>
                  <a:lnTo>
                    <a:pt x="0" y="0"/>
                  </a:lnTo>
                  <a:close/>
                </a:path>
              </a:pathLst>
            </a:custGeom>
            <a:ln w="8891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86235" y="1213916"/>
              <a:ext cx="3500285" cy="5369763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5241962" y="1170000"/>
              <a:ext cx="3589654" cy="5459095"/>
            </a:xfrm>
            <a:custGeom>
              <a:avLst/>
              <a:gdLst/>
              <a:ahLst/>
              <a:cxnLst/>
              <a:rect l="l" t="t" r="r" b="b"/>
              <a:pathLst>
                <a:path w="3589654" h="5459095">
                  <a:moveTo>
                    <a:pt x="0" y="0"/>
                  </a:moveTo>
                  <a:lnTo>
                    <a:pt x="3589197" y="0"/>
                  </a:lnTo>
                  <a:lnTo>
                    <a:pt x="3589197" y="5458675"/>
                  </a:lnTo>
                  <a:lnTo>
                    <a:pt x="0" y="5458675"/>
                  </a:lnTo>
                  <a:lnTo>
                    <a:pt x="0" y="0"/>
                  </a:lnTo>
                  <a:close/>
                </a:path>
              </a:pathLst>
            </a:custGeom>
            <a:ln w="8891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2"/>
            <a:ext cx="9149080" cy="6857365"/>
            <a:chOff x="0" y="12"/>
            <a:chExt cx="9149080" cy="6857365"/>
          </a:xfrm>
        </p:grpSpPr>
        <p:sp>
          <p:nvSpPr>
            <p:cNvPr id="3" name="object 3"/>
            <p:cNvSpPr/>
            <p:nvPr/>
          </p:nvSpPr>
          <p:spPr>
            <a:xfrm>
              <a:off x="514083" y="5349595"/>
              <a:ext cx="8630285" cy="2540"/>
            </a:xfrm>
            <a:custGeom>
              <a:avLst/>
              <a:gdLst/>
              <a:ahLst/>
              <a:cxnLst/>
              <a:rect l="l" t="t" r="r" b="b"/>
              <a:pathLst>
                <a:path w="8630285" h="2539">
                  <a:moveTo>
                    <a:pt x="0" y="0"/>
                  </a:moveTo>
                  <a:lnTo>
                    <a:pt x="8629916" y="2527"/>
                  </a:lnTo>
                </a:path>
              </a:pathLst>
            </a:custGeom>
            <a:ln w="9359">
              <a:solidFill>
                <a:srgbClr val="EFA12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12"/>
              <a:ext cx="9143631" cy="6857263"/>
            </a:xfrm>
            <a:prstGeom prst="rect">
              <a:avLst/>
            </a:prstGeom>
          </p:spPr>
        </p:pic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42060" marR="5080" indent="537210">
              <a:lnSpc>
                <a:spcPct val="100000"/>
              </a:lnSpc>
              <a:spcBef>
                <a:spcPts val="100"/>
              </a:spcBef>
            </a:pPr>
            <a:r>
              <a:rPr sz="2800" i="0" spc="-305" dirty="0">
                <a:solidFill>
                  <a:srgbClr val="BF0000"/>
                </a:solidFill>
                <a:latin typeface="Arial"/>
                <a:cs typeface="Arial"/>
              </a:rPr>
              <a:t>Остановка</a:t>
            </a:r>
            <a:r>
              <a:rPr sz="2800" i="0" spc="-300" dirty="0">
                <a:solidFill>
                  <a:srgbClr val="BF0000"/>
                </a:solidFill>
                <a:latin typeface="Arial"/>
                <a:cs typeface="Arial"/>
              </a:rPr>
              <a:t> </a:t>
            </a:r>
            <a:r>
              <a:rPr sz="2800" i="0" spc="-310" dirty="0">
                <a:solidFill>
                  <a:srgbClr val="BF0000"/>
                </a:solidFill>
                <a:latin typeface="Arial"/>
                <a:cs typeface="Arial"/>
              </a:rPr>
              <a:t>шестая</a:t>
            </a:r>
            <a:r>
              <a:rPr sz="2800" i="0" spc="-305" dirty="0">
                <a:solidFill>
                  <a:srgbClr val="BF0000"/>
                </a:solidFill>
                <a:latin typeface="Arial"/>
                <a:cs typeface="Arial"/>
              </a:rPr>
              <a:t> </a:t>
            </a:r>
            <a:r>
              <a:rPr sz="2800" i="0" spc="-170" dirty="0">
                <a:solidFill>
                  <a:srgbClr val="BF0000"/>
                </a:solidFill>
                <a:latin typeface="Arial"/>
                <a:cs typeface="Arial"/>
              </a:rPr>
              <a:t>- </a:t>
            </a:r>
            <a:r>
              <a:rPr sz="2800" i="0" spc="-285" dirty="0">
                <a:solidFill>
                  <a:srgbClr val="BF0000"/>
                </a:solidFill>
                <a:latin typeface="Arial"/>
                <a:cs typeface="Arial"/>
              </a:rPr>
              <a:t>«Герб </a:t>
            </a:r>
            <a:r>
              <a:rPr sz="2800" i="0" spc="-295" dirty="0">
                <a:solidFill>
                  <a:srgbClr val="BF0000"/>
                </a:solidFill>
                <a:latin typeface="Arial"/>
                <a:cs typeface="Arial"/>
              </a:rPr>
              <a:t>города» </a:t>
            </a:r>
            <a:r>
              <a:rPr sz="2800" i="0" spc="-290" dirty="0">
                <a:solidFill>
                  <a:srgbClr val="BF0000"/>
                </a:solidFill>
                <a:latin typeface="Arial"/>
                <a:cs typeface="Arial"/>
              </a:rPr>
              <a:t> </a:t>
            </a:r>
            <a:r>
              <a:rPr sz="2800" i="0" spc="-300" dirty="0">
                <a:solidFill>
                  <a:srgbClr val="6F2F9F"/>
                </a:solidFill>
                <a:latin typeface="Arial"/>
                <a:cs typeface="Arial"/>
              </a:rPr>
              <a:t>Дидактическая</a:t>
            </a:r>
            <a:r>
              <a:rPr sz="2800" i="0" spc="-145" dirty="0">
                <a:solidFill>
                  <a:srgbClr val="6F2F9F"/>
                </a:solidFill>
                <a:latin typeface="Arial"/>
                <a:cs typeface="Arial"/>
              </a:rPr>
              <a:t> </a:t>
            </a:r>
            <a:r>
              <a:rPr sz="2800" i="0" spc="-280" dirty="0">
                <a:solidFill>
                  <a:srgbClr val="6F2F9F"/>
                </a:solidFill>
                <a:latin typeface="Arial"/>
                <a:cs typeface="Arial"/>
              </a:rPr>
              <a:t>игра</a:t>
            </a:r>
            <a:r>
              <a:rPr sz="2800" i="0" spc="-150" dirty="0">
                <a:solidFill>
                  <a:srgbClr val="6F2F9F"/>
                </a:solidFill>
                <a:latin typeface="Arial"/>
                <a:cs typeface="Arial"/>
              </a:rPr>
              <a:t> </a:t>
            </a:r>
            <a:r>
              <a:rPr sz="2800" i="0" spc="-295" dirty="0">
                <a:solidFill>
                  <a:srgbClr val="6F2F9F"/>
                </a:solidFill>
                <a:latin typeface="Arial"/>
                <a:cs typeface="Arial"/>
              </a:rPr>
              <a:t>«Угадай</a:t>
            </a:r>
            <a:r>
              <a:rPr sz="2800" i="0" spc="-140" dirty="0">
                <a:solidFill>
                  <a:srgbClr val="6F2F9F"/>
                </a:solidFill>
                <a:latin typeface="Arial"/>
                <a:cs typeface="Arial"/>
              </a:rPr>
              <a:t> </a:t>
            </a:r>
            <a:r>
              <a:rPr sz="2800" i="0" spc="-285" dirty="0">
                <a:solidFill>
                  <a:srgbClr val="6F2F9F"/>
                </a:solidFill>
                <a:latin typeface="Arial"/>
                <a:cs typeface="Arial"/>
              </a:rPr>
              <a:t>герб</a:t>
            </a:r>
            <a:r>
              <a:rPr sz="2800" i="0" spc="-135" dirty="0">
                <a:solidFill>
                  <a:srgbClr val="6F2F9F"/>
                </a:solidFill>
                <a:latin typeface="Arial"/>
                <a:cs typeface="Arial"/>
              </a:rPr>
              <a:t> </a:t>
            </a:r>
            <a:r>
              <a:rPr sz="2800" i="0" spc="-295" dirty="0">
                <a:solidFill>
                  <a:srgbClr val="6F2F9F"/>
                </a:solidFill>
                <a:latin typeface="Arial"/>
                <a:cs typeface="Arial"/>
              </a:rPr>
              <a:t>города»</a:t>
            </a:r>
            <a:endParaRPr sz="28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357124" y="1499755"/>
            <a:ext cx="8214995" cy="5154295"/>
            <a:chOff x="357124" y="1499755"/>
            <a:chExt cx="8214995" cy="5154295"/>
          </a:xfrm>
        </p:grpSpPr>
        <p:pic>
          <p:nvPicPr>
            <p:cNvPr id="7" name="object 7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29235" y="1499755"/>
              <a:ext cx="2142718" cy="2231999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7124" y="1499755"/>
              <a:ext cx="2147404" cy="2638806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57714" y="1499755"/>
              <a:ext cx="2142718" cy="2658605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43714" y="3714483"/>
              <a:ext cx="2285644" cy="2939034"/>
            </a:xfrm>
            <a:prstGeom prst="rect">
              <a:avLst/>
            </a:prstGeom>
          </p:spPr>
        </p:pic>
      </p:grpSp>
    </p:spTree>
  </p:cSld>
  <p:clrMapOvr>
    <a:masterClrMapping/>
  </p:clrMapOvr>
  <p:transition>
    <p:zoom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</TotalTime>
  <Words>442</Words>
  <Application>Microsoft Office PowerPoint</Application>
  <PresentationFormat>Экран (4:3)</PresentationFormat>
  <Paragraphs>59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Calibri</vt:lpstr>
      <vt:lpstr>Georgia</vt:lpstr>
      <vt:lpstr>Microsoft Sans Serif</vt:lpstr>
      <vt:lpstr>Times New Roman</vt:lpstr>
      <vt:lpstr>Wingdings</vt:lpstr>
      <vt:lpstr>Office Theme</vt:lpstr>
      <vt:lpstr>Презентация игры-путешествия: «Мой родной город Троицк»</vt:lpstr>
      <vt:lpstr>Презентация PowerPoint</vt:lpstr>
      <vt:lpstr>Презентация PowerPoint</vt:lpstr>
      <vt:lpstr>Презентация PowerPoint</vt:lpstr>
      <vt:lpstr>ЧЕТВЕРТАЯ ОСТАНОВКА - «ДОСТОПРИМЕЧАТЕЛЬНОСТИ ГОРОДА»  ДИДАКТИЧЕСКАЯ ИГРАЙ «УГАДАЙ, ЧТО ЗА ЗДАНИЕ?»</vt:lpstr>
      <vt:lpstr>Пятая остановка - «Их имена в памяти улиц»</vt:lpstr>
      <vt:lpstr>Презентация PowerPoint</vt:lpstr>
      <vt:lpstr>Презентация PowerPoint</vt:lpstr>
      <vt:lpstr>Остановка шестая - «Герб города»  Дидактическая игра «Угадай герб города»</vt:lpstr>
      <vt:lpstr>Седьмая остановка - «Знаменитые люди города» Определи где кто?</vt:lpstr>
      <vt:lpstr>Восьмая остановка - «История города» В каком году основан город Троицк?</vt:lpstr>
      <vt:lpstr>Девятая остановка «Взгляд через столетие.» Как изменились здания за  более чем вековой период. Смотрим фотографии и сравниваем.</vt:lpstr>
      <vt:lpstr>Вот и подошло к концу наше путешествие по родному городу. Я надеюсь,  что когда  вы вырастете, то приложите много усилий в процветание  нашего города Троицка.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Домашний</dc:creator>
  <cp:lastModifiedBy>Пользователь</cp:lastModifiedBy>
  <cp:revision>9</cp:revision>
  <dcterms:created xsi:type="dcterms:W3CDTF">2023-04-12T16:40:01Z</dcterms:created>
  <dcterms:modified xsi:type="dcterms:W3CDTF">2023-04-12T17:17:47Z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2021-01-28T00:00:00Z</vt:filetime>
  </property>
  <property fmtid="{D5CDD505-2E9C-101B-9397-08002B2CF9AE}" pid="3" name="Creator">
    <vt:lpwstr>Impress</vt:lpwstr>
  </property>
  <property fmtid="{D5CDD505-2E9C-101B-9397-08002B2CF9AE}" pid="4" name="LastSaved">
    <vt:filetime>2021-01-28T00:00:00Z</vt:filetime>
  </property>
</Properties>
</file>