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C3581-697E-4571-A295-4E3D2E168AFF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18E16-BEAA-45B0-9D71-94F62975D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68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18E16-BEAA-45B0-9D71-94F62975D35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3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961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3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69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524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4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1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8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9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9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DF6F4-131A-4E5F-A8D1-60D11F7117F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680A4-5CD0-4AAC-9AE3-EDDB43226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38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+mj-lt"/>
              </a:rPr>
              <a:t>ГАПОУ  </a:t>
            </a:r>
          </a:p>
          <a:p>
            <a:r>
              <a:rPr lang="ru-RU" sz="4000" dirty="0" smtClean="0">
                <a:latin typeface="+mj-lt"/>
              </a:rPr>
              <a:t>«Нижнекамский педагогический колледж»</a:t>
            </a:r>
            <a:endParaRPr lang="ru-RU" sz="40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348880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Разработка </a:t>
            </a:r>
            <a:r>
              <a:rPr lang="ru-RU" sz="3200" dirty="0" err="1" smtClean="0"/>
              <a:t>разноуровневых</a:t>
            </a:r>
            <a:r>
              <a:rPr lang="ru-RU" sz="3200" dirty="0" smtClean="0"/>
              <a:t>  учебных заданий по математике для 2 класса по теме: Уравнение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4221088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Работу выполнила: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тудентка 741 группы </a:t>
            </a:r>
          </a:p>
          <a:p>
            <a:r>
              <a:rPr lang="ru-RU" sz="2800" dirty="0" err="1" smtClean="0"/>
              <a:t>Мухаметзянова</a:t>
            </a:r>
            <a:r>
              <a:rPr lang="ru-RU" sz="2800" dirty="0" smtClean="0"/>
              <a:t> </a:t>
            </a:r>
            <a:r>
              <a:rPr lang="ru-RU" sz="2800" dirty="0" err="1" smtClean="0"/>
              <a:t>Адиля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487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4 Уровень. Применение в знакомых условиях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 </a:t>
            </a:r>
          </a:p>
          <a:p>
            <a:r>
              <a:rPr lang="ru-RU" sz="2400" dirty="0" smtClean="0"/>
              <a:t>Если все правильно- 2 балла</a:t>
            </a:r>
          </a:p>
          <a:p>
            <a:r>
              <a:rPr lang="ru-RU" sz="2400" dirty="0" smtClean="0"/>
              <a:t>Если есть ошибка – 0 б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1916832"/>
            <a:ext cx="806489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Реши уравнение: </a:t>
            </a:r>
          </a:p>
          <a:p>
            <a:endParaRPr lang="ru-RU" sz="4400" dirty="0" smtClean="0"/>
          </a:p>
          <a:p>
            <a:pPr algn="ctr"/>
            <a:r>
              <a:rPr lang="ru-RU" sz="4400" dirty="0"/>
              <a:t> </a:t>
            </a:r>
            <a:r>
              <a:rPr lang="ru-RU" sz="6000" dirty="0" smtClean="0"/>
              <a:t>3+х=5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00795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4 Уровень. Применение в знакомых условиях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1340768"/>
            <a:ext cx="8325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1725488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Рассмотри решения уравнений и укажи ошибку: </a:t>
            </a:r>
            <a:endParaRPr lang="ru-RU" sz="4000" dirty="0"/>
          </a:p>
          <a:p>
            <a:r>
              <a:rPr lang="ru-RU" sz="4000" dirty="0" smtClean="0"/>
              <a:t>3+х=5         </a:t>
            </a:r>
          </a:p>
          <a:p>
            <a:r>
              <a:rPr lang="ru-RU" sz="4000" dirty="0" smtClean="0"/>
              <a:t>Х=5+3</a:t>
            </a:r>
          </a:p>
          <a:p>
            <a:r>
              <a:rPr lang="ru-RU" sz="4000" dirty="0" smtClean="0"/>
              <a:t>х=8</a:t>
            </a:r>
          </a:p>
          <a:p>
            <a:r>
              <a:rPr lang="ru-RU" sz="4000" dirty="0" smtClean="0"/>
              <a:t>3+8= 5</a:t>
            </a:r>
          </a:p>
          <a:p>
            <a:r>
              <a:rPr lang="ru-RU" sz="4000" dirty="0" smtClean="0"/>
              <a:t>8=5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677167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</a:t>
            </a:r>
          </a:p>
          <a:p>
            <a:r>
              <a:rPr lang="ru-RU" sz="2400" dirty="0" smtClean="0"/>
              <a:t>Если все правильно-2 балл</a:t>
            </a:r>
          </a:p>
          <a:p>
            <a:r>
              <a:rPr lang="ru-RU" sz="2400" dirty="0" smtClean="0"/>
              <a:t>Если есть ошибки – 0 б</a:t>
            </a:r>
          </a:p>
        </p:txBody>
      </p:sp>
    </p:spTree>
    <p:extLst>
      <p:ext uri="{BB962C8B-B14F-4D97-AF65-F5344CB8AC3E}">
        <p14:creationId xmlns:p14="http://schemas.microsoft.com/office/powerpoint/2010/main" val="3664121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4 Уровень. Применение в знакомых условиях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463" y="4716706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правильно- 3 б</a:t>
            </a:r>
          </a:p>
          <a:p>
            <a:r>
              <a:rPr lang="ru-RU" sz="2400" dirty="0" smtClean="0"/>
              <a:t>Если есть ошибка – 0 б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374" y="1556792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Дополни решение: </a:t>
            </a:r>
          </a:p>
          <a:p>
            <a:r>
              <a:rPr lang="ru-RU" sz="4000" dirty="0" smtClean="0"/>
              <a:t>3+х=5</a:t>
            </a:r>
          </a:p>
          <a:p>
            <a:r>
              <a:rPr lang="ru-RU" sz="4000" dirty="0" smtClean="0"/>
              <a:t>Х=</a:t>
            </a:r>
          </a:p>
          <a:p>
            <a:r>
              <a:rPr lang="ru-RU" sz="4000" dirty="0" smtClean="0"/>
              <a:t>Х=</a:t>
            </a:r>
          </a:p>
          <a:p>
            <a:r>
              <a:rPr lang="ru-RU" sz="4000" dirty="0" smtClean="0"/>
              <a:t>Проверка</a:t>
            </a:r>
          </a:p>
          <a:p>
            <a:r>
              <a:rPr lang="ru-RU" sz="4000" dirty="0" smtClean="0"/>
              <a:t>3+__=5</a:t>
            </a:r>
          </a:p>
          <a:p>
            <a:r>
              <a:rPr lang="ru-RU" sz="4000" dirty="0" smtClean="0"/>
              <a:t>5=5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09857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5</a:t>
            </a:r>
            <a:r>
              <a:rPr lang="ru-RU" sz="4000" dirty="0" smtClean="0"/>
              <a:t> Уровень. Применение в новых условиях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правильно- 3 б</a:t>
            </a:r>
          </a:p>
          <a:p>
            <a:r>
              <a:rPr lang="ru-RU" sz="2400" dirty="0" smtClean="0"/>
              <a:t>Если есть  ошибка – 0 балл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1916832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Используя эти символы составь уравнении и реши его:</a:t>
            </a:r>
          </a:p>
          <a:p>
            <a:endParaRPr lang="ru-RU" sz="4000" dirty="0" smtClean="0"/>
          </a:p>
          <a:p>
            <a:pPr algn="ctr"/>
            <a:r>
              <a:rPr lang="ru-RU" sz="4000" dirty="0" smtClean="0"/>
              <a:t>Х</a:t>
            </a:r>
            <a:r>
              <a:rPr lang="en-US" sz="4000" dirty="0" smtClean="0"/>
              <a:t>,</a:t>
            </a:r>
            <a:r>
              <a:rPr lang="ru-RU" sz="4000" dirty="0" smtClean="0"/>
              <a:t> 5</a:t>
            </a:r>
            <a:r>
              <a:rPr lang="en-US" sz="4000" dirty="0" smtClean="0"/>
              <a:t>, 3, +, =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25793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5</a:t>
            </a:r>
            <a:r>
              <a:rPr lang="ru-RU" sz="4000" dirty="0" smtClean="0"/>
              <a:t> Уровень. Применение в новых условиях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правильно- 3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1916832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Реши задачу с помощью уравнения.</a:t>
            </a:r>
          </a:p>
          <a:p>
            <a:r>
              <a:rPr lang="ru-RU" sz="3600" dirty="0" smtClean="0"/>
              <a:t>На тарелке лежало несколько пирожков</a:t>
            </a:r>
            <a:r>
              <a:rPr lang="en-US" sz="3600" dirty="0" smtClean="0"/>
              <a:t>,</a:t>
            </a:r>
            <a:r>
              <a:rPr lang="ru-RU" sz="3600" dirty="0" smtClean="0"/>
              <a:t> когда съели 2 пирожка</a:t>
            </a:r>
            <a:r>
              <a:rPr lang="en-US" sz="3600" dirty="0" smtClean="0"/>
              <a:t>,</a:t>
            </a:r>
            <a:r>
              <a:rPr lang="ru-RU" sz="3600" dirty="0" smtClean="0"/>
              <a:t> осталось 6 пирожков. Сколько пирожков было на тарелке</a:t>
            </a:r>
            <a:r>
              <a:rPr lang="en-US" sz="3600" dirty="0" smtClean="0"/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5055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1 Уровень. Узнавание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806489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Рассмотри записи и подчеркни среди них уравнения:</a:t>
            </a:r>
          </a:p>
          <a:p>
            <a:endParaRPr lang="ru-RU" sz="3600" dirty="0" smtClean="0"/>
          </a:p>
          <a:p>
            <a:r>
              <a:rPr lang="ru-RU" sz="5400" dirty="0" smtClean="0"/>
              <a:t>2+3=5       х+3       3+х=5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4437112"/>
            <a:ext cx="3600400" cy="20951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20072" y="4653135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правильно- 1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41939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1 Уровень. Узнавание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806489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Рассмотри записи и подчеркни те</a:t>
            </a:r>
            <a:r>
              <a:rPr lang="en-US" sz="4000" dirty="0" smtClean="0"/>
              <a:t>,</a:t>
            </a:r>
            <a:r>
              <a:rPr lang="ru-RU" sz="4000" dirty="0" smtClean="0"/>
              <a:t> которые не относятся к уравнениям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  <a:p>
            <a:r>
              <a:rPr lang="ru-RU" sz="5400" dirty="0" smtClean="0"/>
              <a:t>2+3=5       х+3       3+х=5</a:t>
            </a:r>
            <a:endParaRPr lang="ru-RU" sz="5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171" y="4437112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71171" y="4509120"/>
            <a:ext cx="34772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правильно- 1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1138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8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1 Уровень. Узнавание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124744"/>
            <a:ext cx="878497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В один столбик выпиши уравнения</a:t>
            </a:r>
            <a:r>
              <a:rPr lang="en-US" sz="4000" dirty="0" smtClean="0"/>
              <a:t>,</a:t>
            </a:r>
            <a:r>
              <a:rPr lang="ru-RU" sz="4000" dirty="0" smtClean="0"/>
              <a:t> во второй те записи которые уравнениями не являются.</a:t>
            </a:r>
            <a:endParaRPr lang="ru-RU" sz="3600" dirty="0" smtClean="0"/>
          </a:p>
          <a:p>
            <a:r>
              <a:rPr lang="ru-RU" sz="5400" dirty="0" smtClean="0"/>
              <a:t>2+3=5       х+3       3+х=5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правильно- 1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4088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2</a:t>
            </a:r>
            <a:r>
              <a:rPr lang="ru-RU" sz="4800" dirty="0" smtClean="0"/>
              <a:t> Уровень. Воспроизведение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52349"/>
            <a:ext cx="3960440" cy="228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76056" y="4614873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</a:t>
            </a:r>
            <a:r>
              <a:rPr lang="en-US" sz="2400" dirty="0" smtClean="0"/>
              <a:t>2</a:t>
            </a:r>
            <a:r>
              <a:rPr lang="ru-RU" sz="2400" dirty="0" smtClean="0"/>
              <a:t> балла</a:t>
            </a:r>
          </a:p>
          <a:p>
            <a:r>
              <a:rPr lang="ru-RU" sz="2400" dirty="0" smtClean="0"/>
              <a:t>Если есть 1 ошибка – 1 балл</a:t>
            </a:r>
          </a:p>
          <a:p>
            <a:r>
              <a:rPr lang="ru-RU" sz="2400" dirty="0" smtClean="0"/>
              <a:t>Если не правильно – 0 б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1340768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Заполни пропуски: 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Уравнение – это…………в котором неизвестное число обозначено…………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40164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2</a:t>
            </a:r>
            <a:r>
              <a:rPr lang="ru-RU" sz="4800" dirty="0" smtClean="0"/>
              <a:t> Уровень. Воспроизведение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правильно- 1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Вставьте символ</a:t>
            </a:r>
            <a:r>
              <a:rPr lang="en-US" sz="4000" dirty="0" smtClean="0"/>
              <a:t>, </a:t>
            </a:r>
            <a:r>
              <a:rPr lang="ru-RU" sz="4000" dirty="0" smtClean="0"/>
              <a:t>чтобы получилось уравнение:</a:t>
            </a:r>
          </a:p>
          <a:p>
            <a:endParaRPr lang="ru-RU" sz="4000" dirty="0"/>
          </a:p>
          <a:p>
            <a:pPr algn="ctr"/>
            <a:r>
              <a:rPr lang="ru-RU" sz="4000" dirty="0" smtClean="0"/>
              <a:t>Х+___</a:t>
            </a:r>
            <a:r>
              <a:rPr lang="ru-RU" sz="4000" dirty="0"/>
              <a:t> </a:t>
            </a:r>
            <a:r>
              <a:rPr lang="ru-RU" sz="4000" dirty="0" smtClean="0"/>
              <a:t>= 5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7519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2</a:t>
            </a:r>
            <a:r>
              <a:rPr lang="ru-RU" sz="4800" dirty="0" smtClean="0"/>
              <a:t> Уровень. Воспроизведение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правильно- 1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Продолжите предложение: 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Уравнение – это равенство</a:t>
            </a:r>
            <a:r>
              <a:rPr lang="en-US" sz="4000" dirty="0" smtClean="0"/>
              <a:t>,</a:t>
            </a:r>
            <a:r>
              <a:rPr lang="ru-RU" sz="4000" dirty="0" smtClean="0"/>
              <a:t> в котором ……………..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4500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3 Уровень. Понимание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правильно- 1 балл</a:t>
            </a:r>
          </a:p>
          <a:p>
            <a:r>
              <a:rPr lang="ru-RU" sz="2400" dirty="0" smtClean="0"/>
              <a:t>Если есть ошибка – 0 балл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Рассмотри решение уравнения</a:t>
            </a:r>
            <a:r>
              <a:rPr lang="en-US" sz="4000" dirty="0" smtClean="0"/>
              <a:t>,</a:t>
            </a:r>
            <a:r>
              <a:rPr lang="ru-RU" sz="4000" dirty="0" smtClean="0"/>
              <a:t> дополни его:</a:t>
            </a:r>
          </a:p>
          <a:p>
            <a:pPr algn="ctr"/>
            <a:r>
              <a:rPr lang="ru-RU" sz="4000" dirty="0" smtClean="0"/>
              <a:t>3+х=5</a:t>
            </a:r>
          </a:p>
          <a:p>
            <a:pPr algn="ctr"/>
            <a:r>
              <a:rPr lang="ru-RU" sz="4000" dirty="0" smtClean="0"/>
              <a:t>Х=5-3</a:t>
            </a:r>
          </a:p>
          <a:p>
            <a:pPr algn="ctr"/>
            <a:r>
              <a:rPr lang="ru-RU" sz="4000" dirty="0" smtClean="0"/>
              <a:t>Х=2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97411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72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3 Уровень. Понимание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37" y="4677167"/>
            <a:ext cx="3627437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92080" y="4768121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оценивания: </a:t>
            </a:r>
          </a:p>
          <a:p>
            <a:r>
              <a:rPr lang="ru-RU" sz="2400" dirty="0" smtClean="0"/>
              <a:t>Если все правильно- 2 балла</a:t>
            </a:r>
          </a:p>
          <a:p>
            <a:r>
              <a:rPr lang="ru-RU" sz="2400" dirty="0" smtClean="0"/>
              <a:t>Если есть  ошибка – 0 балл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3253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Найди пару:</a:t>
            </a:r>
          </a:p>
          <a:p>
            <a:r>
              <a:rPr lang="ru-RU" sz="4400" dirty="0"/>
              <a:t> </a:t>
            </a:r>
            <a:endParaRPr lang="ru-RU" sz="4400" dirty="0" smtClean="0"/>
          </a:p>
          <a:p>
            <a:r>
              <a:rPr lang="ru-RU" sz="4400" dirty="0" smtClean="0"/>
              <a:t>10-х=3          7</a:t>
            </a:r>
          </a:p>
          <a:p>
            <a:r>
              <a:rPr lang="ru-RU" sz="4400" dirty="0" smtClean="0"/>
              <a:t>Х-2=8            10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859966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