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notesMasterIdLst>
    <p:notesMasterId r:id="rId31"/>
  </p:notesMasterIdLst>
  <p:sldIdLst>
    <p:sldId id="307" r:id="rId2"/>
    <p:sldId id="400" r:id="rId3"/>
    <p:sldId id="447" r:id="rId4"/>
    <p:sldId id="448" r:id="rId5"/>
    <p:sldId id="402" r:id="rId6"/>
    <p:sldId id="405" r:id="rId7"/>
    <p:sldId id="408" r:id="rId8"/>
    <p:sldId id="410" r:id="rId9"/>
    <p:sldId id="411" r:id="rId10"/>
    <p:sldId id="417" r:id="rId11"/>
    <p:sldId id="418" r:id="rId12"/>
    <p:sldId id="425" r:id="rId13"/>
    <p:sldId id="426" r:id="rId14"/>
    <p:sldId id="458" r:id="rId15"/>
    <p:sldId id="456" r:id="rId16"/>
    <p:sldId id="455" r:id="rId17"/>
    <p:sldId id="428" r:id="rId18"/>
    <p:sldId id="431" r:id="rId19"/>
    <p:sldId id="452" r:id="rId20"/>
    <p:sldId id="435" r:id="rId21"/>
    <p:sldId id="439" r:id="rId22"/>
    <p:sldId id="442" r:id="rId23"/>
    <p:sldId id="424" r:id="rId24"/>
    <p:sldId id="454" r:id="rId25"/>
    <p:sldId id="459" r:id="rId26"/>
    <p:sldId id="444" r:id="rId27"/>
    <p:sldId id="457" r:id="rId28"/>
    <p:sldId id="445" r:id="rId29"/>
    <p:sldId id="446" r:id="rId30"/>
  </p:sldIdLst>
  <p:sldSz cx="12192000" cy="6858000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36E61E"/>
    <a:srgbClr val="D6E5FC"/>
    <a:srgbClr val="D8ECF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3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-42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4124B01-1EA7-484E-8DA0-EB80D9AB5A4C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337F173-6247-42A8-ACCE-441E4120D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C6E45-0D71-4A89-8C53-17B9A64CC940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F7237-150B-4BF1-A2F9-77DA3AD2B9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8DDC9-3EC8-4158-963F-7AEE0884973A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66DFF-94B3-4BAA-8D6F-DB1D48000E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57C20-FDB7-44F2-8298-89FD7438222D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0660F-C817-45B8-9E9A-4143FABAFE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F6368-FB8D-4F77-B606-DB1866BB6525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EF0D3-86D1-4F1E-B928-293CF6B3B1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F499A-5CE6-4C9D-A2BE-76D49E0D97A4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1E0CA-93E3-474A-ADC7-58AD757E6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28C53-7BE2-42F9-9E9E-678943F551BC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E4A47-252A-4E5A-8E09-2340E7CE45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3DC02-4391-4DD7-B828-4715F20A2D17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B3D89-6C4D-4F37-A5E0-D037388EC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050EF-9FB7-49F5-8E91-32046BF17251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5C7F9-EB0A-4EF7-99A2-631239172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3826C-8663-45EA-A634-044BEABC24FE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49E41-0A17-4900-95CB-D87AE5CA2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78CF4-14BF-495F-8991-CEE5A8503888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FCBFC-1696-4596-AD92-300C858BE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6C6D6-2E0C-425E-83F4-BB0BB76CB721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AAB5F-F29D-4743-83A2-9FF5CC934F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5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5179EE-AF5F-4D56-B9BD-F73804D326A5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BAAD92-D87B-4090-8CB0-21D7B5D99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7" r:id="rId2"/>
    <p:sldLayoutId id="2147483776" r:id="rId3"/>
    <p:sldLayoutId id="2147483775" r:id="rId4"/>
    <p:sldLayoutId id="2147483774" r:id="rId5"/>
    <p:sldLayoutId id="2147483773" r:id="rId6"/>
    <p:sldLayoutId id="2147483772" r:id="rId7"/>
    <p:sldLayoutId id="2147483771" r:id="rId8"/>
    <p:sldLayoutId id="2147483770" r:id="rId9"/>
    <p:sldLayoutId id="2147483769" r:id="rId10"/>
    <p:sldLayoutId id="214748376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vk.com/away.php?to=https://youtube.com/live/iOsA5LrI1zU?feature=share&amp;post=95878884_1339&amp;cc_key=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fipi.ru/otkrytyy-bank-zadaniy-dlya-otsenki-yestestvennonauchnoy-gramotnosti?ysclid=lftxskdxx0866222904" TargetMode="External"/><Relationship Id="rId2" Type="http://schemas.openxmlformats.org/officeDocument/2006/relationships/hyperlink" Target="https://prosv.ru/umk/biology-line-of-life.html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 descr="D:\Ассоциация матем\макеты\макет рол ап\рол а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40275" cy="682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Рисунок 6"/>
          <p:cNvPicPr>
            <a:picLocks noChangeAspect="1" noChangeArrowheads="1"/>
          </p:cNvPicPr>
          <p:nvPr/>
        </p:nvPicPr>
        <p:blipFill>
          <a:blip r:embed="rId3"/>
          <a:srcRect l="4344" t="10858" r="3857" b="21780"/>
          <a:stretch>
            <a:fillRect/>
          </a:stretch>
        </p:blipFill>
        <p:spPr bwMode="auto">
          <a:xfrm>
            <a:off x="4719638" y="55563"/>
            <a:ext cx="2378075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2"/>
          <p:cNvPicPr>
            <a:picLocks noChangeAspect="1"/>
          </p:cNvPicPr>
          <p:nvPr/>
        </p:nvPicPr>
        <p:blipFill>
          <a:blip r:embed="rId4"/>
          <a:srcRect t="17024" b="11877"/>
          <a:stretch>
            <a:fillRect/>
          </a:stretch>
        </p:blipFill>
        <p:spPr bwMode="auto">
          <a:xfrm>
            <a:off x="9139238" y="55563"/>
            <a:ext cx="3017837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7"/>
          <p:cNvPicPr>
            <a:picLocks noChangeAspect="1"/>
          </p:cNvPicPr>
          <p:nvPr/>
        </p:nvPicPr>
        <p:blipFill>
          <a:blip r:embed="rId5"/>
          <a:srcRect l="11743" t="23857" r="12119" b="24716"/>
          <a:stretch>
            <a:fillRect/>
          </a:stretch>
        </p:blipFill>
        <p:spPr bwMode="auto">
          <a:xfrm>
            <a:off x="7077075" y="55563"/>
            <a:ext cx="2062163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>
            <a:extLst>
              <a:ext uri="{FF2B5EF4-FFF2-40B4-BE49-F238E27FC236}"/>
            </a:extLst>
          </p:cNvPr>
          <p:cNvSpPr txBox="1"/>
          <p:nvPr/>
        </p:nvSpPr>
        <p:spPr>
          <a:xfrm>
            <a:off x="5059363" y="1673225"/>
            <a:ext cx="6981825" cy="4973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cs typeface="Times New Roman" pitchFamily="18" charset="0"/>
              </a:rPr>
              <a:t>всероссийский семинар</a:t>
            </a:r>
            <a:endParaRPr lang="ru-RU" sz="3200" i="1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defRPr/>
            </a:pPr>
            <a:endParaRPr lang="ru-RU" sz="3600" i="1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defRPr/>
            </a:pPr>
            <a:r>
              <a:rPr lang="ru-RU" sz="36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День наставника</a:t>
            </a:r>
          </a:p>
          <a:p>
            <a:pPr algn="ctr">
              <a:defRPr/>
            </a:pPr>
            <a:endParaRPr lang="ru-RU" sz="3600" i="1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defRPr/>
            </a:pPr>
            <a:r>
              <a:rPr lang="ru-RU" i="1">
                <a:latin typeface="Arial" charset="0"/>
              </a:rPr>
              <a:t>Формирование функциональной грамотности в обучении биологии на основе математических знаний</a:t>
            </a:r>
          </a:p>
          <a:p>
            <a:pPr algn="ctr">
              <a:defRPr/>
            </a:pPr>
            <a:endParaRPr lang="ru-RU" i="1">
              <a:latin typeface="Arial" charset="0"/>
            </a:endParaRPr>
          </a:p>
          <a:p>
            <a:pPr algn="ctr">
              <a:defRPr/>
            </a:pPr>
            <a:r>
              <a:rPr lang="ru-RU"/>
              <a:t>Запись семинара доступна по ссылке </a:t>
            </a:r>
            <a:r>
              <a:rPr lang="ru-RU">
                <a:hlinkClick r:id="rId6"/>
              </a:rPr>
              <a:t>https://youtube.com/live/iOsA5LrI1zU?feature=share</a:t>
            </a:r>
            <a:r>
              <a:rPr lang="ru-RU"/>
              <a:t> </a:t>
            </a:r>
            <a:endParaRPr lang="ru-RU" i="1">
              <a:latin typeface="Arial" charset="0"/>
            </a:endParaRPr>
          </a:p>
          <a:p>
            <a:pPr algn="ctr">
              <a:defRPr/>
            </a:pPr>
            <a:endParaRPr lang="ru-RU" i="1">
              <a:latin typeface="Arial" charset="0"/>
            </a:endParaRPr>
          </a:p>
          <a:p>
            <a:pPr algn="ctr">
              <a:defRPr/>
            </a:pPr>
            <a:endParaRPr lang="ru-RU" i="1">
              <a:latin typeface="Arial" charset="0"/>
            </a:endParaRPr>
          </a:p>
          <a:p>
            <a:pPr algn="ctr">
              <a:defRPr/>
            </a:pPr>
            <a:endParaRPr lang="ru-RU">
              <a:latin typeface="Arial" charset="0"/>
            </a:endParaRPr>
          </a:p>
          <a:p>
            <a:pPr algn="ctr">
              <a:defRPr/>
            </a:pPr>
            <a:r>
              <a:rPr lang="ru-RU">
                <a:latin typeface="Arial" charset="0"/>
              </a:rPr>
              <a:t>к.п.н,.доцент,доцент кафедры общеобразовательных дисциплин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6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24216" t="26601" r="3740" b="4550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0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17325" t="4900" r="3937" b="3850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6"/>
          <p:cNvSpPr txBox="1">
            <a:spLocks noChangeArrowheads="1"/>
          </p:cNvSpPr>
          <p:nvPr/>
        </p:nvSpPr>
        <p:spPr bwMode="auto">
          <a:xfrm>
            <a:off x="4078288" y="4941888"/>
            <a:ext cx="75930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</a:rPr>
              <a:t>Учитель биологии, к.п.н. Хайбулина К.В.</a:t>
            </a:r>
          </a:p>
          <a:p>
            <a:r>
              <a:rPr lang="ru-RU" sz="2800" b="1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8674" name="TextBox 6"/>
          <p:cNvSpPr txBox="1">
            <a:spLocks noChangeArrowheads="1"/>
          </p:cNvSpPr>
          <p:nvPr/>
        </p:nvSpPr>
        <p:spPr bwMode="auto">
          <a:xfrm>
            <a:off x="719138" y="1268413"/>
            <a:ext cx="108505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</a:rPr>
              <a:t>Методы изучения в биологии</a:t>
            </a:r>
          </a:p>
        </p:txBody>
      </p:sp>
      <p:sp>
        <p:nvSpPr>
          <p:cNvPr id="28675" name="Номер слайда 3"/>
          <p:cNvSpPr txBox="1">
            <a:spLocks noGrp="1"/>
          </p:cNvSpPr>
          <p:nvPr/>
        </p:nvSpPr>
        <p:spPr bwMode="auto">
          <a:xfrm>
            <a:off x="10223500" y="6248400"/>
            <a:ext cx="13541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000">
              <a:solidFill>
                <a:srgbClr val="A7A399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Структура учебного занятия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ru-RU" sz="2000" smtClean="0"/>
              <a:t>1. Мотивационно-целевой этап.	 </a:t>
            </a:r>
          </a:p>
          <a:p>
            <a:pPr eaLnBrk="1" hangingPunct="1">
              <a:lnSpc>
                <a:spcPct val="70000"/>
              </a:lnSpc>
            </a:pPr>
            <a:r>
              <a:rPr lang="ru-RU" sz="2000" smtClean="0"/>
              <a:t>2. Актуализация опорных знаний. </a:t>
            </a:r>
          </a:p>
          <a:p>
            <a:pPr eaLnBrk="1" hangingPunct="1">
              <a:lnSpc>
                <a:spcPct val="70000"/>
              </a:lnSpc>
            </a:pPr>
            <a:r>
              <a:rPr lang="ru-RU" sz="2000" smtClean="0"/>
              <a:t>3. Изучение нового материала. 	</a:t>
            </a:r>
          </a:p>
          <a:p>
            <a:pPr eaLnBrk="1" hangingPunct="1">
              <a:lnSpc>
                <a:spcPct val="70000"/>
              </a:lnSpc>
            </a:pPr>
            <a:r>
              <a:rPr lang="ru-RU" sz="2000" smtClean="0"/>
              <a:t>4. Самоконтроль и самооценка.  </a:t>
            </a:r>
          </a:p>
          <a:p>
            <a:pPr eaLnBrk="1" hangingPunct="1">
              <a:lnSpc>
                <a:spcPct val="70000"/>
              </a:lnSpc>
            </a:pPr>
            <a:r>
              <a:rPr lang="ru-RU" sz="2000" smtClean="0"/>
              <a:t>5. Рефлексия учебной деятельности.  </a:t>
            </a:r>
          </a:p>
          <a:p>
            <a:pPr eaLnBrk="1" hangingPunct="1">
              <a:lnSpc>
                <a:spcPct val="70000"/>
              </a:lnSpc>
            </a:pPr>
            <a:r>
              <a:rPr lang="ru-RU" sz="2000" b="1" smtClean="0"/>
              <a:t>ЦЕЛЬ</a:t>
            </a:r>
            <a:endParaRPr lang="ru-RU" sz="2000" smtClean="0"/>
          </a:p>
          <a:p>
            <a:pPr eaLnBrk="1" hangingPunct="1">
              <a:lnSpc>
                <a:spcPct val="70000"/>
              </a:lnSpc>
            </a:pPr>
            <a:r>
              <a:rPr lang="ru-RU" sz="2000" smtClean="0"/>
              <a:t> формирование умений применять методы биологической науки для изучения биологических систем, в том числе и организма человека; </a:t>
            </a:r>
            <a:endParaRPr lang="ru-RU" sz="2000" b="1" smtClean="0"/>
          </a:p>
          <a:p>
            <a:pPr eaLnBrk="1" hangingPunct="1">
              <a:lnSpc>
                <a:spcPct val="70000"/>
              </a:lnSpc>
            </a:pPr>
            <a:r>
              <a:rPr lang="ru-RU" sz="2000" b="1" smtClean="0"/>
              <a:t>ЗАДАЧИ:</a:t>
            </a:r>
            <a:r>
              <a:rPr lang="ru-RU" sz="2000" smtClean="0"/>
              <a:t> </a:t>
            </a:r>
          </a:p>
          <a:p>
            <a:pPr eaLnBrk="1" hangingPunct="1">
              <a:lnSpc>
                <a:spcPct val="70000"/>
              </a:lnSpc>
            </a:pPr>
            <a:r>
              <a:rPr lang="ru-RU" sz="2000" smtClean="0"/>
              <a:t> приобретение знаний обучающимися о </a:t>
            </a:r>
            <a:r>
              <a:rPr lang="ru-RU" sz="2000" b="1" smtClean="0"/>
              <a:t>методы изучения живой природы</a:t>
            </a:r>
            <a:r>
              <a:rPr lang="ru-RU" sz="2000" smtClean="0"/>
              <a:t>; </a:t>
            </a:r>
          </a:p>
          <a:p>
            <a:pPr eaLnBrk="1" hangingPunct="1">
              <a:lnSpc>
                <a:spcPct val="70000"/>
              </a:lnSpc>
            </a:pPr>
            <a:r>
              <a:rPr lang="ru-RU" sz="2000" smtClean="0"/>
              <a:t>овладение умениями проводить исследования с использованием биологического оборудования; </a:t>
            </a:r>
          </a:p>
          <a:p>
            <a:pPr eaLnBrk="1" hangingPunct="1">
              <a:lnSpc>
                <a:spcPct val="70000"/>
              </a:lnSpc>
            </a:pPr>
            <a:r>
              <a:rPr lang="ru-RU" sz="2000" smtClean="0"/>
              <a:t> освоение приёмов работы с биологической информацией, в том числе о современных достижениях в области биологии, её анализ и критическое оценивание;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МЕТАПРЕДМЕТНЫЕ РЕЗУЛЬТАТЫ по биологии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ru-RU" sz="900" b="1" smtClean="0"/>
              <a:t>ЛИЧНОСТНЫЕ РЕЗУЛЬТАТЫ</a:t>
            </a:r>
            <a:endParaRPr lang="ru-RU" sz="900" smtClean="0"/>
          </a:p>
          <a:p>
            <a:pPr eaLnBrk="1" hangingPunct="1">
              <a:lnSpc>
                <a:spcPct val="70000"/>
              </a:lnSpc>
            </a:pPr>
            <a:r>
              <a:rPr lang="ru-RU" sz="900" smtClean="0"/>
              <a:t>• понимание роли биологической науки в формировании научного мировоззрения; развитие научной любознательности, интереса к биологической науке, навыков исследовательской деятельности.</a:t>
            </a:r>
            <a:endParaRPr lang="ru-RU" sz="900" b="1" smtClean="0"/>
          </a:p>
          <a:p>
            <a:pPr eaLnBrk="1" hangingPunct="1">
              <a:lnSpc>
                <a:spcPct val="70000"/>
              </a:lnSpc>
            </a:pPr>
            <a:r>
              <a:rPr lang="ru-RU" sz="900" b="1" smtClean="0"/>
              <a:t>МЕТАПРЕДМЕТНЫЕ РЕЗУЛЬТАТЫ</a:t>
            </a:r>
            <a:r>
              <a:rPr lang="ru-RU" sz="900" smtClean="0"/>
              <a:t> </a:t>
            </a:r>
            <a:endParaRPr lang="ru-RU" sz="900" b="1" smtClean="0"/>
          </a:p>
          <a:p>
            <a:pPr eaLnBrk="1" hangingPunct="1">
              <a:lnSpc>
                <a:spcPct val="70000"/>
              </a:lnSpc>
            </a:pPr>
            <a:r>
              <a:rPr lang="ru-RU" sz="900" b="1" smtClean="0"/>
              <a:t>Универсальные познавательные действия</a:t>
            </a:r>
            <a:endParaRPr lang="ru-RU" sz="900" smtClean="0"/>
          </a:p>
          <a:p>
            <a:pPr eaLnBrk="1" hangingPunct="1">
              <a:lnSpc>
                <a:spcPct val="70000"/>
              </a:lnSpc>
            </a:pPr>
            <a:r>
              <a:rPr lang="ru-RU" sz="900" smtClean="0"/>
              <a:t> </a:t>
            </a:r>
            <a:r>
              <a:rPr lang="ru-RU" sz="900" b="1" smtClean="0"/>
              <a:t>Базовые логические действия:</a:t>
            </a:r>
            <a:r>
              <a:rPr lang="ru-RU" sz="900" smtClean="0"/>
              <a:t> </a:t>
            </a:r>
          </a:p>
          <a:p>
            <a:pPr eaLnBrk="1" hangingPunct="1">
              <a:lnSpc>
                <a:spcPct val="70000"/>
              </a:lnSpc>
            </a:pPr>
            <a:r>
              <a:rPr lang="ru-RU" sz="900" smtClean="0"/>
              <a:t>• выявлять и характеризовать существенные признаки биологических объектов (явлений); </a:t>
            </a:r>
          </a:p>
          <a:p>
            <a:pPr eaLnBrk="1" hangingPunct="1">
              <a:lnSpc>
                <a:spcPct val="70000"/>
              </a:lnSpc>
            </a:pPr>
            <a:r>
              <a:rPr lang="ru-RU" sz="900" b="1" smtClean="0"/>
              <a:t>Базовые исследовательские действия:</a:t>
            </a:r>
          </a:p>
          <a:p>
            <a:pPr eaLnBrk="1" hangingPunct="1">
              <a:lnSpc>
                <a:spcPct val="70000"/>
              </a:lnSpc>
            </a:pPr>
            <a:r>
              <a:rPr lang="ru-RU" sz="900" smtClean="0"/>
              <a:t>• проводить по самостоятельно составленному плану наблюдение, несложный биологический эксперимент, небольшое исследование по установлению особенностей биологического объекта (процесса) изучения, причинно-следственных связей и зависимостей биологических объектов между собой;</a:t>
            </a:r>
          </a:p>
          <a:p>
            <a:pPr eaLnBrk="1" hangingPunct="1">
              <a:lnSpc>
                <a:spcPct val="70000"/>
              </a:lnSpc>
            </a:pPr>
            <a:r>
              <a:rPr lang="ru-RU" sz="900" smtClean="0"/>
              <a:t>• оценивать на применимость и достоверность информацию, полученную в ходе наблюдения и эксперимента;</a:t>
            </a:r>
          </a:p>
          <a:p>
            <a:pPr eaLnBrk="1" hangingPunct="1">
              <a:lnSpc>
                <a:spcPct val="70000"/>
              </a:lnSpc>
            </a:pPr>
            <a:r>
              <a:rPr lang="ru-RU" sz="900" b="1" smtClean="0"/>
              <a:t>Работа с информацией</a:t>
            </a:r>
            <a:r>
              <a:rPr lang="ru-RU" sz="900" smtClean="0"/>
              <a:t>: </a:t>
            </a:r>
          </a:p>
          <a:p>
            <a:pPr eaLnBrk="1" hangingPunct="1">
              <a:lnSpc>
                <a:spcPct val="70000"/>
              </a:lnSpc>
            </a:pPr>
            <a:r>
              <a:rPr lang="ru-RU" sz="900" smtClean="0"/>
              <a:t>• применять различные методы, инструменты и запросы при поиске и отборе биологической информации или данных из источников с учётом предложенной учебной биологической выбирать, анализировать, систематизировать и интерпретировать биологическую информацию различных видов и форм представления; </a:t>
            </a:r>
          </a:p>
          <a:p>
            <a:pPr eaLnBrk="1" hangingPunct="1">
              <a:lnSpc>
                <a:spcPct val="70000"/>
              </a:lnSpc>
            </a:pPr>
            <a:r>
              <a:rPr lang="ru-RU" sz="900" b="1" smtClean="0"/>
              <a:t>Универсальные коммуникативные действия </a:t>
            </a:r>
          </a:p>
          <a:p>
            <a:pPr eaLnBrk="1" hangingPunct="1">
              <a:lnSpc>
                <a:spcPct val="70000"/>
              </a:lnSpc>
            </a:pPr>
            <a:r>
              <a:rPr lang="ru-RU" sz="900" b="1" smtClean="0"/>
              <a:t>Общение:</a:t>
            </a:r>
            <a:r>
              <a:rPr lang="ru-RU" sz="900" smtClean="0"/>
              <a:t> • воспринимать и формулировать суждения, выражать эмоции в процессе выполнения практических и лабораторных работ; </a:t>
            </a:r>
            <a:endParaRPr lang="ru-RU" sz="900" b="1" smtClean="0"/>
          </a:p>
          <a:p>
            <a:pPr eaLnBrk="1" hangingPunct="1">
              <a:lnSpc>
                <a:spcPct val="70000"/>
              </a:lnSpc>
            </a:pPr>
            <a:r>
              <a:rPr lang="ru-RU" sz="900" b="1" smtClean="0"/>
              <a:t>Универсальные регулятивные действия</a:t>
            </a:r>
            <a:r>
              <a:rPr lang="ru-RU" sz="900" smtClean="0"/>
              <a:t> </a:t>
            </a:r>
          </a:p>
          <a:p>
            <a:pPr eaLnBrk="1" hangingPunct="1">
              <a:lnSpc>
                <a:spcPct val="70000"/>
              </a:lnSpc>
            </a:pPr>
            <a:r>
              <a:rPr lang="ru-RU" sz="900" smtClean="0"/>
              <a:t>• самостоятельно составлять алгоритм решения задачи (или его часть), выбирать способ решения учебной биологической задачи с учётом имеющихся ресурсов и собственных возможностей, аргументировать предлагаемые варианты решений; </a:t>
            </a:r>
            <a:endParaRPr lang="ru-RU" sz="900" b="1" smtClean="0"/>
          </a:p>
          <a:p>
            <a:pPr eaLnBrk="1" hangingPunct="1">
              <a:lnSpc>
                <a:spcPct val="70000"/>
              </a:lnSpc>
            </a:pPr>
            <a:r>
              <a:rPr lang="ru-RU" sz="900" b="1" smtClean="0"/>
              <a:t>ПРЕДМЕТНЫЕ РЕЗУЛЬТАТЫ</a:t>
            </a:r>
            <a:endParaRPr lang="ru-RU" sz="900" smtClean="0"/>
          </a:p>
          <a:p>
            <a:pPr eaLnBrk="1" hangingPunct="1">
              <a:lnSpc>
                <a:spcPct val="70000"/>
              </a:lnSpc>
            </a:pPr>
            <a:r>
              <a:rPr lang="ru-RU" sz="900" smtClean="0"/>
              <a:t>Перечислять источники биологических знаний; характеризовать значение биологических знаний для современного чело[1]века;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Скругленный прямоугольник 8"/>
          <p:cNvSpPr>
            <a:spLocks noGrp="1" noChangeArrowheads="1"/>
          </p:cNvSpPr>
          <p:nvPr>
            <p:ph type="body" idx="4294967295"/>
          </p:nvPr>
        </p:nvSpPr>
        <p:spPr>
          <a:xfrm>
            <a:off x="465138" y="361950"/>
            <a:ext cx="11390312" cy="1712913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42545" algn="ctr">
            <a:solidFill>
              <a:schemeClr val="folHlink"/>
            </a:solidFill>
            <a:round/>
          </a:ln>
        </p:spPr>
        <p:txBody>
          <a:bodyPr lIns="243834" tIns="121917"/>
          <a:lstStyle/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ru-RU" sz="4000" b="1" smtClean="0"/>
              <a:t>Почему осенью листья желтеют и опадают</a:t>
            </a:r>
            <a:r>
              <a:rPr lang="ru-RU" smtClean="0"/>
              <a:t> </a:t>
            </a:r>
            <a:r>
              <a:rPr lang="ru-RU" sz="3600" b="1" smtClean="0"/>
              <a:t>?</a:t>
            </a:r>
          </a:p>
        </p:txBody>
      </p:sp>
      <p:sp>
        <p:nvSpPr>
          <p:cNvPr id="31746" name="Скругленный прямоугольник 8"/>
          <p:cNvSpPr>
            <a:spLocks noChangeArrowheads="1"/>
          </p:cNvSpPr>
          <p:nvPr/>
        </p:nvSpPr>
        <p:spPr bwMode="auto">
          <a:xfrm>
            <a:off x="415925" y="2525713"/>
            <a:ext cx="11390313" cy="1712912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42545" algn="ctr">
            <a:solidFill>
              <a:schemeClr val="folHlink"/>
            </a:solidFill>
            <a:round/>
            <a:headEnd/>
            <a:tailEnd/>
          </a:ln>
        </p:spPr>
        <p:txBody>
          <a:bodyPr lIns="243834" tIns="121917"/>
          <a:lstStyle/>
          <a:p>
            <a:pPr algn="ctr">
              <a:lnSpc>
                <a:spcPct val="90000"/>
              </a:lnSpc>
            </a:pPr>
            <a:r>
              <a:rPr lang="ru-RU" sz="3600" b="1">
                <a:latin typeface="Calibri" pitchFamily="34" charset="0"/>
              </a:rPr>
              <a:t>Какие методы исследования вы знаете?</a:t>
            </a:r>
          </a:p>
        </p:txBody>
      </p:sp>
      <p:sp>
        <p:nvSpPr>
          <p:cNvPr id="31747" name="Скругленный прямоугольник 8"/>
          <p:cNvSpPr>
            <a:spLocks noChangeArrowheads="1"/>
          </p:cNvSpPr>
          <p:nvPr/>
        </p:nvSpPr>
        <p:spPr bwMode="auto">
          <a:xfrm>
            <a:off x="355600" y="4746625"/>
            <a:ext cx="11390313" cy="1712913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42545" algn="ctr">
            <a:solidFill>
              <a:schemeClr val="folHlink"/>
            </a:solidFill>
            <a:round/>
            <a:headEnd/>
            <a:tailEnd/>
          </a:ln>
        </p:spPr>
        <p:txBody>
          <a:bodyPr lIns="243834" tIns="121917"/>
          <a:lstStyle/>
          <a:p>
            <a:pPr algn="ctr">
              <a:lnSpc>
                <a:spcPct val="90000"/>
              </a:lnSpc>
            </a:pPr>
            <a:r>
              <a:rPr lang="ru-RU" sz="4000" b="1">
                <a:latin typeface="Calibri" pitchFamily="34" charset="0"/>
              </a:rPr>
              <a:t>Подумайте, что можно узнать с помощью наблюдений в биологии</a:t>
            </a:r>
            <a:r>
              <a:rPr lang="ru-RU" sz="4000">
                <a:latin typeface="Calibri" pitchFamily="34" charset="0"/>
              </a:rPr>
              <a:t> </a:t>
            </a:r>
            <a:r>
              <a:rPr lang="ru-RU" sz="4000" b="1">
                <a:latin typeface="Calibri" pitchFamily="34" charset="0"/>
              </a:rPr>
              <a:t>?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Скругленный прямоугольник 8"/>
          <p:cNvSpPr>
            <a:spLocks noGrp="1" noChangeArrowheads="1"/>
          </p:cNvSpPr>
          <p:nvPr>
            <p:ph type="body" idx="1"/>
          </p:nvPr>
        </p:nvSpPr>
        <p:spPr>
          <a:xfrm>
            <a:off x="431800" y="333375"/>
            <a:ext cx="11328400" cy="1439863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42545" algn="ctr">
            <a:solidFill>
              <a:schemeClr val="folHlink"/>
            </a:solidFill>
            <a:round/>
          </a:ln>
        </p:spPr>
        <p:txBody>
          <a:bodyPr lIns="182880" tIns="91440"/>
          <a:lstStyle/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ru-RU" b="1" smtClean="0"/>
              <a:t>Метод </a:t>
            </a:r>
            <a:r>
              <a:rPr lang="ru-RU" smtClean="0"/>
              <a:t>( от греческого «методос» - способ познания)</a:t>
            </a:r>
          </a:p>
        </p:txBody>
      </p:sp>
      <p:sp>
        <p:nvSpPr>
          <p:cNvPr id="32770" name="Скругленный прямоугольник 8"/>
          <p:cNvSpPr>
            <a:spLocks noChangeArrowheads="1"/>
          </p:cNvSpPr>
          <p:nvPr/>
        </p:nvSpPr>
        <p:spPr bwMode="auto">
          <a:xfrm>
            <a:off x="431800" y="2708275"/>
            <a:ext cx="11328400" cy="1963738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42545" algn="ctr">
            <a:solidFill>
              <a:schemeClr val="folHlink"/>
            </a:solidFill>
            <a:round/>
            <a:headEnd/>
            <a:tailEnd/>
          </a:ln>
        </p:spPr>
        <p:txBody>
          <a:bodyPr lIns="182880" tIns="91440"/>
          <a:lstStyle/>
          <a:p>
            <a:pPr algn="ctr">
              <a:lnSpc>
                <a:spcPct val="90000"/>
              </a:lnSpc>
            </a:pPr>
            <a:r>
              <a:rPr lang="ru-RU" sz="2800" b="1">
                <a:latin typeface="Calibri" pitchFamily="34" charset="0"/>
              </a:rPr>
              <a:t>Метод </a:t>
            </a:r>
            <a:r>
              <a:rPr lang="ru-RU" sz="2800">
                <a:latin typeface="Calibri" pitchFamily="34" charset="0"/>
              </a:rPr>
              <a:t>- последовательные действия, которые необходимо выполнить, для решения какой либо задачи </a:t>
            </a:r>
          </a:p>
        </p:txBody>
      </p:sp>
      <p:sp>
        <p:nvSpPr>
          <p:cNvPr id="8" name="Стрелка вниз 7"/>
          <p:cNvSpPr>
            <a:spLocks noChangeArrowheads="1"/>
          </p:cNvSpPr>
          <p:nvPr/>
        </p:nvSpPr>
        <p:spPr bwMode="auto">
          <a:xfrm>
            <a:off x="5327650" y="1773238"/>
            <a:ext cx="1441450" cy="8636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42545" algn="ctr">
            <a:solidFill>
              <a:srgbClr val="B05C0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32772" name="Скругленный прямоугольник 4"/>
          <p:cNvSpPr>
            <a:spLocks noChangeArrowheads="1"/>
          </p:cNvSpPr>
          <p:nvPr/>
        </p:nvSpPr>
        <p:spPr bwMode="auto">
          <a:xfrm>
            <a:off x="334963" y="5516563"/>
            <a:ext cx="4127500" cy="1006475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42545" algn="ctr">
            <a:solidFill>
              <a:srgbClr val="B05C05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</a:pPr>
            <a:r>
              <a:rPr lang="ru-RU" sz="2800" b="1">
                <a:solidFill>
                  <a:srgbClr val="002060"/>
                </a:solidFill>
                <a:latin typeface="Verdana" pitchFamily="34" charset="0"/>
              </a:rPr>
              <a:t>    </a:t>
            </a:r>
            <a:r>
              <a:rPr lang="ru-RU" sz="2000" b="1">
                <a:latin typeface="Verdana" pitchFamily="34" charset="0"/>
              </a:rPr>
              <a:t>Практические 	</a:t>
            </a:r>
            <a:r>
              <a:rPr lang="ru-RU" sz="2000">
                <a:latin typeface="Verdana" pitchFamily="34" charset="0"/>
              </a:rPr>
              <a:t>методы</a:t>
            </a:r>
          </a:p>
        </p:txBody>
      </p:sp>
      <p:sp>
        <p:nvSpPr>
          <p:cNvPr id="32773" name="Скругленный прямоугольник 4"/>
          <p:cNvSpPr>
            <a:spLocks noChangeArrowheads="1"/>
          </p:cNvSpPr>
          <p:nvPr/>
        </p:nvSpPr>
        <p:spPr bwMode="auto">
          <a:xfrm>
            <a:off x="7632700" y="5516563"/>
            <a:ext cx="4127500" cy="1006475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42545" algn="ctr">
            <a:solidFill>
              <a:srgbClr val="B05C05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</a:pPr>
            <a:r>
              <a:rPr lang="ru-RU" sz="2800" b="1">
                <a:solidFill>
                  <a:srgbClr val="002060"/>
                </a:solidFill>
                <a:latin typeface="Verdana" pitchFamily="34" charset="0"/>
              </a:rPr>
              <a:t>    </a:t>
            </a:r>
            <a:r>
              <a:rPr lang="ru-RU" sz="2000" b="1">
                <a:latin typeface="Verdana" pitchFamily="34" charset="0"/>
              </a:rPr>
              <a:t>Теоретические 	</a:t>
            </a:r>
            <a:r>
              <a:rPr lang="ru-RU" sz="2000">
                <a:latin typeface="Verdana" pitchFamily="34" charset="0"/>
              </a:rPr>
              <a:t>методы</a:t>
            </a:r>
          </a:p>
        </p:txBody>
      </p:sp>
      <p:sp>
        <p:nvSpPr>
          <p:cNvPr id="4" name="Стрелка вниз 7"/>
          <p:cNvSpPr>
            <a:spLocks noChangeArrowheads="1"/>
          </p:cNvSpPr>
          <p:nvPr/>
        </p:nvSpPr>
        <p:spPr bwMode="auto">
          <a:xfrm>
            <a:off x="1871663" y="4797425"/>
            <a:ext cx="1247775" cy="6477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42545" algn="ctr">
            <a:solidFill>
              <a:srgbClr val="B05C0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6" name="Стрелка вниз 7"/>
          <p:cNvSpPr>
            <a:spLocks noChangeArrowheads="1"/>
          </p:cNvSpPr>
          <p:nvPr/>
        </p:nvSpPr>
        <p:spPr bwMode="auto">
          <a:xfrm>
            <a:off x="8878888" y="4797425"/>
            <a:ext cx="1249362" cy="6477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42545" algn="ctr">
            <a:solidFill>
              <a:srgbClr val="B05C0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 idx="4294967295"/>
          </p:nvPr>
        </p:nvSpPr>
        <p:spPr>
          <a:xfrm>
            <a:off x="838200" y="407988"/>
            <a:ext cx="10515600" cy="1325562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latin typeface="Times New Roman" pitchFamily="18" charset="0"/>
              </a:rPr>
              <a:t>Кластер</a:t>
            </a:r>
            <a:r>
              <a:rPr lang="ru-RU" sz="3600" smtClean="0">
                <a:latin typeface="Times New Roman" pitchFamily="18" charset="0"/>
              </a:rPr>
              <a:t> </a:t>
            </a:r>
          </a:p>
        </p:txBody>
      </p:sp>
      <p:sp>
        <p:nvSpPr>
          <p:cNvPr id="3379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это графическая организация материала, показывающая смысловые поля того или иного понятия </a:t>
            </a:r>
          </a:p>
          <a:p>
            <a:pPr lvl="3" algn="r" eaLnBrk="1" hangingPunct="1"/>
            <a:r>
              <a:rPr lang="ru-RU" sz="2400" b="1" smtClean="0">
                <a:solidFill>
                  <a:schemeClr val="hlink"/>
                </a:solidFill>
              </a:rPr>
              <a:t>Наблюдение</a:t>
            </a:r>
          </a:p>
          <a:p>
            <a:pPr lvl="3" algn="r" eaLnBrk="1" hangingPunct="1"/>
            <a:endParaRPr lang="ru-RU" sz="2400" b="1" smtClean="0">
              <a:solidFill>
                <a:schemeClr val="hlink"/>
              </a:solidFill>
            </a:endParaRPr>
          </a:p>
          <a:p>
            <a:pPr lvl="3" algn="r" eaLnBrk="1" hangingPunct="1"/>
            <a:endParaRPr lang="ru-RU" sz="2400" b="1" smtClean="0">
              <a:solidFill>
                <a:schemeClr val="hlink"/>
              </a:solidFill>
            </a:endParaRPr>
          </a:p>
          <a:p>
            <a:pPr lvl="3" algn="r" eaLnBrk="1" hangingPunct="1"/>
            <a:endParaRPr lang="ru-RU" b="1" smtClean="0">
              <a:solidFill>
                <a:schemeClr val="hlink"/>
              </a:solidFill>
            </a:endParaRPr>
          </a:p>
          <a:p>
            <a:pPr lvl="4" algn="r" eaLnBrk="1" hangingPunct="1"/>
            <a:r>
              <a:rPr lang="ru-RU" sz="2400" b="1" smtClean="0">
                <a:solidFill>
                  <a:schemeClr val="hlink"/>
                </a:solidFill>
              </a:rPr>
              <a:t>Эксперимент</a:t>
            </a:r>
          </a:p>
          <a:p>
            <a:pPr eaLnBrk="1" hangingPunct="1"/>
            <a:r>
              <a:rPr lang="ru-RU" b="1" smtClean="0">
                <a:solidFill>
                  <a:srgbClr val="009999"/>
                </a:solidFill>
              </a:rPr>
              <a:t>Практические методы</a:t>
            </a:r>
          </a:p>
          <a:p>
            <a:pPr eaLnBrk="1" hangingPunct="1">
              <a:buFont typeface="Arial" charset="0"/>
              <a:buNone/>
            </a:pPr>
            <a:endParaRPr lang="ru-RU" sz="2400" smtClean="0"/>
          </a:p>
          <a:p>
            <a:pPr algn="r" eaLnBrk="1" hangingPunct="1"/>
            <a:r>
              <a:rPr lang="ru-RU" sz="2400" b="1" smtClean="0">
                <a:solidFill>
                  <a:schemeClr val="hlink"/>
                </a:solidFill>
              </a:rPr>
              <a:t>Измерение</a:t>
            </a:r>
          </a:p>
        </p:txBody>
      </p:sp>
      <p:sp>
        <p:nvSpPr>
          <p:cNvPr id="33795" name="Line 8"/>
          <p:cNvSpPr>
            <a:spLocks noChangeShapeType="1"/>
          </p:cNvSpPr>
          <p:nvPr/>
        </p:nvSpPr>
        <p:spPr bwMode="auto">
          <a:xfrm flipV="1">
            <a:off x="4725988" y="2854325"/>
            <a:ext cx="4632325" cy="200025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796" name="Line 9"/>
          <p:cNvSpPr>
            <a:spLocks noChangeShapeType="1"/>
          </p:cNvSpPr>
          <p:nvPr/>
        </p:nvSpPr>
        <p:spPr bwMode="auto">
          <a:xfrm>
            <a:off x="4743450" y="4862513"/>
            <a:ext cx="4870450" cy="8890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797" name="Line 10"/>
          <p:cNvSpPr>
            <a:spLocks noChangeShapeType="1"/>
          </p:cNvSpPr>
          <p:nvPr/>
        </p:nvSpPr>
        <p:spPr bwMode="auto">
          <a:xfrm flipV="1">
            <a:off x="4733925" y="4341813"/>
            <a:ext cx="4614863" cy="528637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4000" b="1" smtClean="0">
                <a:latin typeface="Times New Roman" pitchFamily="18" charset="0"/>
              </a:rPr>
              <a:t>Инсерт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Чтение текста с пометками</a:t>
            </a:r>
            <a:endParaRPr lang="ru-RU" sz="2000" smtClean="0"/>
          </a:p>
          <a:p>
            <a:pPr eaLnBrk="1" hangingPunct="1"/>
            <a:endParaRPr lang="ru-RU" sz="2000" smtClean="0"/>
          </a:p>
          <a:p>
            <a:pPr algn="ctr" eaLnBrk="1" hangingPunct="1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</a:rPr>
              <a:t>ИНСТРУКЦИЯ ДЛЯ УЧАЩИХСЯ</a:t>
            </a:r>
            <a:endParaRPr lang="ru-RU" sz="2000" smtClean="0"/>
          </a:p>
          <a:p>
            <a:pPr eaLnBrk="1" hangingPunct="1"/>
            <a:r>
              <a:rPr lang="ru-RU" sz="2000" smtClean="0"/>
              <a:t>Ставьте значки по ходу чтения текста.</a:t>
            </a:r>
          </a:p>
          <a:p>
            <a:pPr eaLnBrk="1" hangingPunct="1"/>
            <a:r>
              <a:rPr lang="ru-RU" sz="2000" smtClean="0"/>
              <a:t>Прочитав текст один раз, вернитесь к своим первоначальным предположениям, вспомните, что вы знали или предполагали по данной теме раньше.</a:t>
            </a:r>
          </a:p>
          <a:p>
            <a:pPr eaLnBrk="1" hangingPunct="1"/>
            <a:r>
              <a:rPr lang="ru-RU" sz="2000" smtClean="0"/>
              <a:t>Прочитайте текст ещё раз. Возможно количество значков увеличится.</a:t>
            </a:r>
          </a:p>
        </p:txBody>
      </p:sp>
      <p:graphicFrame>
        <p:nvGraphicFramePr>
          <p:cNvPr id="55322" name="Group 26"/>
          <p:cNvGraphicFramePr>
            <a:graphicFrameLocks noGrp="1"/>
          </p:cNvGraphicFramePr>
          <p:nvPr/>
        </p:nvGraphicFramePr>
        <p:xfrm>
          <a:off x="936625" y="4730750"/>
          <a:ext cx="10845800" cy="1452563"/>
        </p:xfrm>
        <a:graphic>
          <a:graphicData uri="http://schemas.openxmlformats.org/drawingml/2006/table">
            <a:tbl>
              <a:tblPr/>
              <a:tblGrid>
                <a:gridCol w="2168525"/>
                <a:gridCol w="2170113"/>
                <a:gridCol w="2168525"/>
                <a:gridCol w="2170112"/>
                <a:gridCol w="2168525"/>
              </a:tblGrid>
              <a:tr h="703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+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?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!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Уже знал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Новое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Думал иначе, не понял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Есть вопросы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Это интересно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Подумайте, что можно узнать с помощью наблюдений в биологии?</a:t>
            </a:r>
            <a:r>
              <a:rPr lang="ru-RU" smtClean="0"/>
              <a:t> </a:t>
            </a:r>
          </a:p>
        </p:txBody>
      </p:sp>
      <p:sp>
        <p:nvSpPr>
          <p:cNvPr id="3891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Проанализировать явления за изменениями в жизни растений осенью происходящие в настоящее время года.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 Используя текст параграфа, предложите свой план наблюдения за осенними явлениями в жизни растений. 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Чем наблюдение отличается от эксперимента?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3" descr="D:\Ассоциация матем\макеты\макет рол ап\рол а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40275" cy="682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Рисунок 6"/>
          <p:cNvPicPr>
            <a:picLocks noChangeAspect="1" noChangeArrowheads="1"/>
          </p:cNvPicPr>
          <p:nvPr/>
        </p:nvPicPr>
        <p:blipFill>
          <a:blip r:embed="rId3"/>
          <a:srcRect l="4344" t="10858" r="3857" b="21780"/>
          <a:stretch>
            <a:fillRect/>
          </a:stretch>
        </p:blipFill>
        <p:spPr bwMode="auto">
          <a:xfrm>
            <a:off x="4719638" y="55563"/>
            <a:ext cx="2378075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2"/>
          <p:cNvPicPr>
            <a:picLocks noChangeAspect="1"/>
          </p:cNvPicPr>
          <p:nvPr/>
        </p:nvPicPr>
        <p:blipFill>
          <a:blip r:embed="rId4"/>
          <a:srcRect t="17024" b="11877"/>
          <a:stretch>
            <a:fillRect/>
          </a:stretch>
        </p:blipFill>
        <p:spPr bwMode="auto">
          <a:xfrm>
            <a:off x="9139238" y="55563"/>
            <a:ext cx="3017837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7"/>
          <p:cNvPicPr>
            <a:picLocks noChangeAspect="1"/>
          </p:cNvPicPr>
          <p:nvPr/>
        </p:nvPicPr>
        <p:blipFill>
          <a:blip r:embed="rId5"/>
          <a:srcRect l="11743" t="23857" r="12119" b="24716"/>
          <a:stretch>
            <a:fillRect/>
          </a:stretch>
        </p:blipFill>
        <p:spPr bwMode="auto">
          <a:xfrm>
            <a:off x="7077075" y="55563"/>
            <a:ext cx="2062163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5349875" y="2484438"/>
            <a:ext cx="6075363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«Функционально грамотный человек — это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отношений» [А.А. Леонтьев ].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366713"/>
            <a:ext cx="10515600" cy="13239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3010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366713"/>
            <a:ext cx="10515600" cy="13239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7106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366713"/>
            <a:ext cx="10515600" cy="13239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0178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Скругленный прямоугольник 8"/>
          <p:cNvSpPr>
            <a:spLocks noGrp="1" noChangeArrowheads="1"/>
          </p:cNvSpPr>
          <p:nvPr>
            <p:ph type="body" idx="1"/>
          </p:nvPr>
        </p:nvSpPr>
        <p:spPr>
          <a:xfrm>
            <a:off x="431800" y="333375"/>
            <a:ext cx="11328400" cy="93503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42545" algn="ctr">
            <a:solidFill>
              <a:srgbClr val="B05C05"/>
            </a:solidFill>
            <a:round/>
          </a:ln>
        </p:spPr>
        <p:txBody>
          <a:bodyPr lIns="182880" tIns="91440"/>
          <a:lstStyle/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ru-RU" b="1" smtClean="0"/>
              <a:t>Измерение</a:t>
            </a:r>
          </a:p>
        </p:txBody>
      </p:sp>
      <p:sp>
        <p:nvSpPr>
          <p:cNvPr id="51202" name="Скругленный прямоугольник 8"/>
          <p:cNvSpPr>
            <a:spLocks noChangeArrowheads="1"/>
          </p:cNvSpPr>
          <p:nvPr/>
        </p:nvSpPr>
        <p:spPr bwMode="auto">
          <a:xfrm>
            <a:off x="431800" y="2205038"/>
            <a:ext cx="11328400" cy="1944687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42545" algn="ctr">
            <a:solidFill>
              <a:srgbClr val="B05C05"/>
            </a:solidFill>
            <a:round/>
            <a:headEnd/>
            <a:tailEnd/>
          </a:ln>
        </p:spPr>
        <p:txBody>
          <a:bodyPr lIns="182880" tIns="91440"/>
          <a:lstStyle/>
          <a:p>
            <a:pPr algn="ctr">
              <a:lnSpc>
                <a:spcPct val="90000"/>
              </a:lnSpc>
            </a:pPr>
            <a:r>
              <a:rPr lang="ru-RU" sz="2400">
                <a:latin typeface="Calibri" pitchFamily="34" charset="0"/>
              </a:rPr>
              <a:t>Определение количественных значений тех или иных признаков изучаемого объекта или явления с помощью специальных технических устройств</a:t>
            </a:r>
          </a:p>
        </p:txBody>
      </p:sp>
      <p:sp>
        <p:nvSpPr>
          <p:cNvPr id="8" name="Стрелка вниз 7"/>
          <p:cNvSpPr>
            <a:spLocks noChangeArrowheads="1"/>
          </p:cNvSpPr>
          <p:nvPr/>
        </p:nvSpPr>
        <p:spPr bwMode="auto">
          <a:xfrm>
            <a:off x="5614988" y="1484313"/>
            <a:ext cx="1057275" cy="50323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42545" algn="ctr">
            <a:solidFill>
              <a:srgbClr val="B05C0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51204" name="Скругленный прямоугольник 8"/>
          <p:cNvSpPr>
            <a:spLocks noChangeArrowheads="1"/>
          </p:cNvSpPr>
          <p:nvPr/>
        </p:nvSpPr>
        <p:spPr bwMode="auto">
          <a:xfrm>
            <a:off x="431800" y="5013325"/>
            <a:ext cx="11328400" cy="1584325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42545" algn="ctr">
            <a:solidFill>
              <a:srgbClr val="B05C05"/>
            </a:solidFill>
            <a:round/>
            <a:headEnd/>
            <a:tailEnd/>
          </a:ln>
        </p:spPr>
        <p:txBody>
          <a:bodyPr lIns="182880" tIns="91440"/>
          <a:lstStyle/>
          <a:p>
            <a:pPr algn="ctr">
              <a:lnSpc>
                <a:spcPct val="90000"/>
              </a:lnSpc>
            </a:pPr>
            <a:r>
              <a:rPr lang="ru-RU" sz="2800" b="1">
                <a:latin typeface="Calibri" pitchFamily="34" charset="0"/>
              </a:rPr>
              <a:t>Измерительные приборы: </a:t>
            </a:r>
          </a:p>
          <a:p>
            <a:pPr algn="ctr">
              <a:lnSpc>
                <a:spcPct val="90000"/>
              </a:lnSpc>
            </a:pPr>
            <a:r>
              <a:rPr lang="ru-RU" sz="2800">
                <a:latin typeface="Calibri" pitchFamily="34" charset="0"/>
              </a:rPr>
              <a:t>измеритель роста, весы, секундомер, часы, термометр и т.д.</a:t>
            </a:r>
          </a:p>
        </p:txBody>
      </p:sp>
      <p:sp>
        <p:nvSpPr>
          <p:cNvPr id="4" name="Стрелка вниз 7"/>
          <p:cNvSpPr>
            <a:spLocks noChangeArrowheads="1"/>
          </p:cNvSpPr>
          <p:nvPr/>
        </p:nvSpPr>
        <p:spPr bwMode="auto">
          <a:xfrm>
            <a:off x="5713413" y="4365625"/>
            <a:ext cx="1055687" cy="50323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42545" algn="ctr">
            <a:solidFill>
              <a:srgbClr val="B05C0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22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2227" name="Picture 5" descr="fac7d228b9610295e27b4c827cf2328273"/>
          <p:cNvPicPr>
            <a:picLocks noChangeAspect="1" noChangeArrowheads="1"/>
          </p:cNvPicPr>
          <p:nvPr/>
        </p:nvPicPr>
        <p:blipFill>
          <a:blip r:embed="rId2"/>
          <a:srcRect t="15625"/>
          <a:stretch>
            <a:fillRect/>
          </a:stretch>
        </p:blipFill>
        <p:spPr bwMode="auto">
          <a:xfrm>
            <a:off x="0" y="0"/>
            <a:ext cx="1095375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6" descr="abe7438ddcfab6fcf784971e40b5c573-800x"/>
          <p:cNvPicPr>
            <a:picLocks noChangeAspect="1" noChangeArrowheads="1"/>
          </p:cNvPicPr>
          <p:nvPr/>
        </p:nvPicPr>
        <p:blipFill>
          <a:blip r:embed="rId3"/>
          <a:srcRect l="13228" r="53859" b="56693"/>
          <a:stretch>
            <a:fillRect/>
          </a:stretch>
        </p:blipFill>
        <p:spPr bwMode="auto">
          <a:xfrm>
            <a:off x="0" y="0"/>
            <a:ext cx="2392363" cy="272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Домашнее задание</a:t>
            </a:r>
          </a:p>
        </p:txBody>
      </p:sp>
      <p:sp>
        <p:nvSpPr>
          <p:cNvPr id="542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1. Прочитайте вопросы в начале и в конце параграфа.</a:t>
            </a:r>
          </a:p>
          <a:p>
            <a:pPr eaLnBrk="1" hangingPunct="1"/>
            <a:r>
              <a:rPr lang="ru-RU" smtClean="0"/>
              <a:t>2. Изучить «Методы исследования в биологии»</a:t>
            </a:r>
          </a:p>
          <a:p>
            <a:pPr eaLnBrk="1" hangingPunct="1"/>
            <a:r>
              <a:rPr lang="ru-RU" smtClean="0"/>
              <a:t>3.Термины, понятия, определения выписать в тетрадь.</a:t>
            </a:r>
          </a:p>
          <a:p>
            <a:pPr eaLnBrk="1" hangingPunct="1"/>
            <a:r>
              <a:rPr lang="ru-RU" smtClean="0"/>
              <a:t>4 . Провести практическую работу. Результаты в виде ФОТО и таблицы  предоставить через три недели.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Практическая работа. Наблюдение за ростом корней и листьев лука</a:t>
            </a:r>
            <a:br>
              <a:rPr lang="ru-RU" sz="4000" b="1" smtClean="0"/>
            </a:br>
            <a:r>
              <a:rPr lang="ru-RU" sz="4000" b="1" smtClean="0"/>
              <a:t>- 5 кл.</a:t>
            </a:r>
          </a:p>
        </p:txBody>
      </p:sp>
      <p:sp>
        <p:nvSpPr>
          <p:cNvPr id="552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1) Поместите луковицу в стаканчик с водой</a:t>
            </a:r>
          </a:p>
          <a:p>
            <a:pPr eaLnBrk="1" hangingPunct="1"/>
            <a:r>
              <a:rPr lang="ru-RU" smtClean="0"/>
              <a:t>2) Поставьте образец в теплое, хорошо освещенное место</a:t>
            </a:r>
          </a:p>
          <a:p>
            <a:pPr eaLnBrk="1" hangingPunct="1"/>
            <a:r>
              <a:rPr lang="ru-RU" smtClean="0"/>
              <a:t>3) Наблюдайте за ростом корней и листьев лука.</a:t>
            </a:r>
          </a:p>
          <a:p>
            <a:pPr eaLnBrk="1" hangingPunct="1"/>
            <a:r>
              <a:rPr lang="ru-RU" smtClean="0"/>
              <a:t>4) Через каждые 2-3 дня измеряйте длину корней и листьев луковицы</a:t>
            </a:r>
          </a:p>
          <a:p>
            <a:pPr eaLnBrk="1" hangingPunct="1"/>
            <a:r>
              <a:rPr lang="ru-RU" smtClean="0"/>
              <a:t>5) Результаты оформите в виде фотографий и таблицы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МЕТАПРЕДМЕТНЫЕ РЕЗУЛЬТАТЫ по математике</a:t>
            </a:r>
          </a:p>
        </p:txBody>
      </p:sp>
      <p:sp>
        <p:nvSpPr>
          <p:cNvPr id="5632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ru-RU" sz="1400" b="1" smtClean="0"/>
              <a:t>1) Универсальные познавательные действия</a:t>
            </a:r>
          </a:p>
          <a:p>
            <a:pPr eaLnBrk="1" hangingPunct="1">
              <a:lnSpc>
                <a:spcPct val="70000"/>
              </a:lnSpc>
            </a:pPr>
            <a:r>
              <a:rPr lang="ru-RU" sz="1400" b="1" smtClean="0"/>
              <a:t>Базовые исследовательские действия:</a:t>
            </a:r>
            <a:endParaRPr lang="ru-RU" sz="1400" smtClean="0"/>
          </a:p>
          <a:p>
            <a:pPr eaLnBrk="1" hangingPunct="1">
              <a:lnSpc>
                <a:spcPct val="70000"/>
              </a:lnSpc>
            </a:pPr>
            <a:r>
              <a:rPr lang="ru-RU" sz="1400" smtClean="0"/>
              <a:t>самостоятельно формулировать обобщения и выводы по результатам проведённого наблюдения, исследования, оценивать достоверность полученных результатов, выводов и форм обобщений.</a:t>
            </a:r>
            <a:endParaRPr lang="ru-RU" sz="1400" b="1" smtClean="0"/>
          </a:p>
          <a:p>
            <a:pPr eaLnBrk="1" hangingPunct="1">
              <a:lnSpc>
                <a:spcPct val="70000"/>
              </a:lnSpc>
            </a:pPr>
            <a:r>
              <a:rPr lang="ru-RU" sz="1400" b="1" smtClean="0"/>
              <a:t>Работа с информацией:</a:t>
            </a:r>
            <a:endParaRPr lang="ru-RU" sz="1400" smtClean="0"/>
          </a:p>
          <a:p>
            <a:pPr eaLnBrk="1" hangingPunct="1">
              <a:lnSpc>
                <a:spcPct val="70000"/>
              </a:lnSpc>
            </a:pPr>
            <a:r>
              <a:rPr lang="ru-RU" sz="1400" smtClean="0"/>
              <a:t>выбирать, анализировать, систематизировать и интерпретировать информацию различных видов и форм представления;</a:t>
            </a:r>
            <a:endParaRPr lang="ru-RU" sz="1400" b="1" smtClean="0"/>
          </a:p>
          <a:p>
            <a:pPr eaLnBrk="1" hangingPunct="1">
              <a:lnSpc>
                <a:spcPct val="70000"/>
              </a:lnSpc>
            </a:pPr>
            <a:r>
              <a:rPr lang="ru-RU" sz="1400" b="1" smtClean="0"/>
              <a:t>2) Универсальные коммуникативные действия</a:t>
            </a:r>
            <a:endParaRPr lang="ru-RU" sz="1400" smtClean="0"/>
          </a:p>
          <a:p>
            <a:pPr eaLnBrk="1" hangingPunct="1">
              <a:lnSpc>
                <a:spcPct val="70000"/>
              </a:lnSpc>
            </a:pPr>
            <a:r>
              <a:rPr lang="ru-RU" sz="1400" smtClean="0"/>
              <a:t>Общение:</a:t>
            </a:r>
          </a:p>
          <a:p>
            <a:pPr eaLnBrk="1" hangingPunct="1">
              <a:lnSpc>
                <a:spcPct val="70000"/>
              </a:lnSpc>
            </a:pPr>
            <a:r>
              <a:rPr lang="ru-RU" sz="1400" smtClean="0"/>
              <a:t>воспринимать и формулировать суждения в соответствии с условиями и целями общения; ясно, точно, грамотно выражать свою точку зрения в устных и письменных текстах, давать пояснения по ходу решения задачи, комментировать полученный результат. </a:t>
            </a:r>
          </a:p>
          <a:p>
            <a:pPr eaLnBrk="1" hangingPunct="1">
              <a:lnSpc>
                <a:spcPct val="70000"/>
              </a:lnSpc>
            </a:pPr>
            <a:r>
              <a:rPr lang="ru-RU" sz="1400" smtClean="0"/>
              <a:t>Сотрудничество:</a:t>
            </a:r>
          </a:p>
          <a:p>
            <a:pPr eaLnBrk="1" hangingPunct="1">
              <a:lnSpc>
                <a:spcPct val="70000"/>
              </a:lnSpc>
            </a:pPr>
            <a:r>
              <a:rPr lang="ru-RU" sz="1400" smtClean="0"/>
              <a:t>участвовать в групповых формах работы (обсуждения, обмен мнениями, мозговые штурмы и др.); выполнять свою часть работы и координировать свои действия с другими членами команды; оценивать качество своего вклада в общий продукт по критериям, сформулированным участниками взаимодействия.</a:t>
            </a:r>
            <a:endParaRPr lang="ru-RU" sz="1400" b="1" smtClean="0"/>
          </a:p>
          <a:p>
            <a:pPr eaLnBrk="1" hangingPunct="1">
              <a:lnSpc>
                <a:spcPct val="70000"/>
              </a:lnSpc>
            </a:pPr>
            <a:r>
              <a:rPr lang="ru-RU" sz="1400" b="1" smtClean="0"/>
              <a:t>3) Универсальные регулятивные действия</a:t>
            </a:r>
            <a:endParaRPr lang="ru-RU" sz="1400" smtClean="0"/>
          </a:p>
          <a:p>
            <a:pPr eaLnBrk="1" hangingPunct="1">
              <a:lnSpc>
                <a:spcPct val="70000"/>
              </a:lnSpc>
            </a:pPr>
            <a:r>
              <a:rPr lang="ru-RU" sz="1400" smtClean="0"/>
              <a:t>Самоконтроль:</a:t>
            </a:r>
          </a:p>
          <a:p>
            <a:pPr eaLnBrk="1" hangingPunct="1">
              <a:lnSpc>
                <a:spcPct val="70000"/>
              </a:lnSpc>
            </a:pPr>
            <a:r>
              <a:rPr lang="ru-RU" sz="1400" smtClean="0"/>
              <a:t>оценивать соответствие результата деятельности поставленной цели и условиям, объяснять причины достижения или недостижения цели, находить ошибку, давать оценку приобретённому опыту.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23888" y="692150"/>
            <a:ext cx="10912475" cy="1050925"/>
          </a:xfrm>
        </p:spPr>
        <p:txBody>
          <a:bodyPr anchor="b">
            <a:normAutofit/>
          </a:bodyPr>
          <a:lstStyle/>
          <a:p>
            <a:pPr eaLnBrk="1" hangingPunct="1">
              <a:defRPr/>
            </a:pPr>
            <a:r>
              <a:rPr lang="ru-RU" sz="40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Используемая литература </a:t>
            </a:r>
          </a:p>
        </p:txBody>
      </p:sp>
      <p:sp>
        <p:nvSpPr>
          <p:cNvPr id="57346" name="Номер слайда 3"/>
          <p:cNvSpPr txBox="1">
            <a:spLocks noGrp="1"/>
          </p:cNvSpPr>
          <p:nvPr/>
        </p:nvSpPr>
        <p:spPr bwMode="auto">
          <a:xfrm>
            <a:off x="11131550" y="6111875"/>
            <a:ext cx="609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000">
              <a:solidFill>
                <a:srgbClr val="A7A399"/>
              </a:solidFill>
              <a:latin typeface="Arial" charset="0"/>
            </a:endParaRP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1200150" y="1916113"/>
            <a:ext cx="10177463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000">
                <a:latin typeface="Arial" charset="0"/>
              </a:rPr>
              <a:t>1. УМК Биология "Линия жизни</a:t>
            </a:r>
          </a:p>
          <a:p>
            <a:pPr>
              <a:defRPr/>
            </a:pPr>
            <a:r>
              <a:rPr lang="ru-RU" sz="2000">
                <a:latin typeface="Arial" charset="0"/>
                <a:hlinkClick r:id="rId2"/>
              </a:rPr>
              <a:t>https://prosv.ru/umk/biology-line-of-life.html</a:t>
            </a:r>
            <a:endParaRPr lang="ru-RU" sz="2000">
              <a:latin typeface="Arial" charset="0"/>
            </a:endParaRPr>
          </a:p>
          <a:p>
            <a:pPr>
              <a:defRPr/>
            </a:pPr>
            <a:endParaRPr lang="ru-RU" sz="2000">
              <a:latin typeface="Arial" charset="0"/>
            </a:endParaRPr>
          </a:p>
          <a:p>
            <a:pPr>
              <a:defRPr/>
            </a:pPr>
            <a:r>
              <a:rPr lang="ru-RU" sz="2000">
                <a:latin typeface="Arial" charset="0"/>
              </a:rPr>
              <a:t>2. </a:t>
            </a:r>
            <a:r>
              <a:rPr lang="ru-RU">
                <a:latin typeface="Arial" charset="0"/>
              </a:rPr>
              <a:t>Образовательная система «Школа 2100». Педагогика здравого смысла / под ред. А. А. Леонтьева. М.: Баласс, 2003.</a:t>
            </a:r>
          </a:p>
          <a:p>
            <a:pPr>
              <a:defRPr/>
            </a:pPr>
            <a:endParaRPr lang="ru-RU" sz="2000">
              <a:latin typeface="Arial" charset="0"/>
            </a:endParaRPr>
          </a:p>
          <a:p>
            <a:pPr>
              <a:defRPr/>
            </a:pPr>
            <a:r>
              <a:rPr lang="ru-RU" sz="2000">
                <a:latin typeface="Arial" charset="0"/>
              </a:rPr>
              <a:t>3. Пасечник В.В., Суматохин С.В., Калинова Г.С., Швецов Г.Г. Биология.5 класс. Рабочая тетрадь / Под ред. В.В. Пасечника. – М.: Просвещение, 2014. С. 63.</a:t>
            </a:r>
          </a:p>
          <a:p>
            <a:pPr>
              <a:defRPr/>
            </a:pPr>
            <a:endParaRPr lang="ru-RU" sz="2000">
              <a:latin typeface="Arial" charset="0"/>
            </a:endParaRPr>
          </a:p>
          <a:p>
            <a:pPr>
              <a:defRPr/>
            </a:pPr>
            <a:r>
              <a:rPr lang="ru-RU" sz="2000">
                <a:latin typeface="Arial" charset="0"/>
              </a:rPr>
              <a:t>4. Пасечник В.В. Биология. Бактерии, грибы, растения. 5 кл. : учеб. Для общеобразоват. Учреждений /В.В. Пасечник. – 2 –е изд., стериотип. – М. : Дрофа, 2013. – 141, </a:t>
            </a:r>
            <a:r>
              <a:rPr lang="en-US" sz="2000">
                <a:latin typeface="Arial" charset="0"/>
              </a:rPr>
              <a:t>[3] c</a:t>
            </a:r>
            <a:r>
              <a:rPr lang="ru-RU" sz="2000">
                <a:latin typeface="Arial" charset="0"/>
              </a:rPr>
              <a:t>.</a:t>
            </a:r>
          </a:p>
          <a:p>
            <a:pPr>
              <a:defRPr/>
            </a:pPr>
            <a:endParaRPr lang="ru-RU" sz="2000">
              <a:latin typeface="Arial" charset="0"/>
            </a:endParaRPr>
          </a:p>
          <a:p>
            <a:pPr>
              <a:defRPr/>
            </a:pPr>
            <a:r>
              <a:rPr lang="ru-RU" sz="2000">
                <a:latin typeface="Arial" charset="0"/>
              </a:rPr>
              <a:t>5. </a:t>
            </a:r>
            <a:r>
              <a:rPr lang="ru-RU" b="1"/>
              <a:t>Открытый банк заданий для оценки естественнонаучной грамотности (VII-IX классы)</a:t>
            </a:r>
            <a:r>
              <a:rPr lang="ru-RU"/>
              <a:t> </a:t>
            </a:r>
            <a:r>
              <a:rPr lang="ru-RU">
                <a:hlinkClick r:id="rId3"/>
              </a:rPr>
              <a:t>Открытый банк заданий для оценки естественнонаучной грамотности (fipi.ru)</a:t>
            </a:r>
            <a:r>
              <a:rPr lang="ru-RU"/>
              <a:t> </a:t>
            </a:r>
            <a:endParaRPr lang="ru-RU" sz="2000">
              <a:latin typeface="Arial" charset="0"/>
            </a:endParaRPr>
          </a:p>
          <a:p>
            <a:pPr>
              <a:defRPr/>
            </a:pPr>
            <a:endParaRPr lang="ru-RU" sz="2000">
              <a:latin typeface="Arial" charset="0"/>
            </a:endParaRPr>
          </a:p>
          <a:p>
            <a:pPr>
              <a:defRPr/>
            </a:pPr>
            <a:r>
              <a:rPr lang="ru-RU" sz="2000">
                <a:latin typeface="Arial" charset="0"/>
              </a:rPr>
              <a:t>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23888" y="1844675"/>
            <a:ext cx="10912475" cy="1052513"/>
          </a:xfrm>
        </p:spPr>
        <p:txBody>
          <a:bodyPr anchor="b">
            <a:normAutofit/>
          </a:bodyPr>
          <a:lstStyle/>
          <a:p>
            <a:pPr algn="ctr" eaLnBrk="1" hangingPunct="1">
              <a:defRPr/>
            </a:pPr>
            <a:r>
              <a:rPr lang="ru-RU" sz="4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400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8370" name="Номер слайда 3"/>
          <p:cNvSpPr txBox="1">
            <a:spLocks noGrp="1"/>
          </p:cNvSpPr>
          <p:nvPr/>
        </p:nvSpPr>
        <p:spPr bwMode="auto">
          <a:xfrm>
            <a:off x="10223500" y="6248400"/>
            <a:ext cx="13541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000">
              <a:solidFill>
                <a:srgbClr val="A7A399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Как применяется математика в биологии?</a:t>
            </a:r>
            <a:r>
              <a:rPr lang="ru-RU" smtClean="0"/>
              <a:t> 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1) При подсчетах в экспериментах.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2) Использование современной вычислительной техники для быстрой обработки результатов биологического эксперимента.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3) Создание математических моделей с симуляцией живых систем.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4) Существует «обратная связь», она так же очень важна для этих наук. К примеру биология может стать источником новых математических задач и данных.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5) Многие процессы, которые происходят внутри организмов оказались тесно связаны с математикой, это сделало исследования более результативными.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6) В исследованиях взаимоотношений между популяциями животных, образующими сообщество, в изучение динамики численности популяций давно вошли математические методы.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7) Статистика.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Как осуществляется взаимосвязь этих двух наук в процессе обучения школьного курса?</a:t>
            </a:r>
            <a:r>
              <a:rPr lang="ru-RU" smtClean="0"/>
              <a:t> 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На протяжении всего школьного курса биологии рассматриваются и применяются методы изучения биологии одним из которых является измерение.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Любое исследование предполагает статистическую обработку результатов: ранжирование, построение графиков и диаграмм, подсчёт среднего арифметического, среднеквадратичного отклонения, процентной доли, коэффициентов корреляции.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Использование понятий таких как симметрия, форма и др. Например в курсе растения, животные, человек и его здоровье  и др.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При изучении генетических законов, решении задач по генетике, биохимии и популяционной генетике математический аппарат необходим как при освоении теоретического материала, так и при решении конкретных задач.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Логарифмическую спираль можно обнаружить в расположении семян корзинках сложноцветных, чешуй — в шишках голосеменных, колючек на стебле кактусов.  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Практическая работа «Определение возраста по спилу дерева» - 6 кл.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Методика работы: </a:t>
            </a:r>
          </a:p>
          <a:p>
            <a:pPr eaLnBrk="1" hangingPunct="1"/>
            <a:endParaRPr lang="ru-RU" b="1" smtClean="0"/>
          </a:p>
          <a:p>
            <a:pPr eaLnBrk="1" hangingPunct="1"/>
            <a:r>
              <a:rPr lang="ru-RU" smtClean="0"/>
              <a:t>1) Произвести подсчет годичных колец</a:t>
            </a:r>
          </a:p>
          <a:p>
            <a:pPr eaLnBrk="1" hangingPunct="1"/>
            <a:r>
              <a:rPr lang="ru-RU" smtClean="0"/>
              <a:t>2) Определить возраст дерева, который равен числу годичных колец.</a:t>
            </a:r>
          </a:p>
          <a:p>
            <a:pPr eaLnBrk="1" hangingPunct="1"/>
            <a:r>
              <a:rPr lang="ru-RU" smtClean="0"/>
              <a:t>3) Определить стороны света.</a:t>
            </a:r>
          </a:p>
          <a:p>
            <a:pPr eaLnBrk="1" hangingPunct="1"/>
            <a:r>
              <a:rPr lang="ru-RU" smtClean="0"/>
              <a:t>4) Определить место произрастания.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Практическая работа «Построение вариационного ряда и кривой» -10кл.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Методика работы:</a:t>
            </a:r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Измерение длины листьев растения</a:t>
            </a:r>
          </a:p>
          <a:p>
            <a:pPr eaLnBrk="1" hangingPunct="1"/>
            <a:r>
              <a:rPr lang="ru-RU" smtClean="0"/>
              <a:t>Определение количества варианта листьев</a:t>
            </a:r>
          </a:p>
          <a:p>
            <a:pPr eaLnBrk="1" hangingPunct="1"/>
            <a:r>
              <a:rPr lang="ru-RU" smtClean="0"/>
              <a:t>Построение графика и вариационной кривой листьев растения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smtClean="0"/>
              <a:t> Задачи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/>
            <a:r>
              <a:rPr lang="ru-RU" smtClean="0"/>
              <a:t>Плоды-костянки сейшельской пальмы – самые крупные семена растений, похожие на огромный орех. Созревают в течение 6 лет, достигая длины 50 см и массы 25 кг. Сколько плодов грецких орехов надо положить на весы, чтобы уравновесить плод сейшельской пальмы, при условии, что масса 100 штук грецких орехов составляет 1 кг?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smtClean="0"/>
              <a:t> Задачи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ru-RU" sz="1800" smtClean="0"/>
              <a:t>У морских свинок черная окраска шерсти доминирует над белой. Скрестили двух гетерозиготных самца и самку. Какими будут гибриды первого поколения? </a:t>
            </a:r>
          </a:p>
          <a:p>
            <a:pPr eaLnBrk="1" hangingPunct="1">
              <a:lnSpc>
                <a:spcPct val="70000"/>
              </a:lnSpc>
            </a:pPr>
            <a:endParaRPr lang="ru-RU" sz="1800" smtClean="0"/>
          </a:p>
          <a:p>
            <a:pPr eaLnBrk="1" hangingPunct="1">
              <a:lnSpc>
                <a:spcPct val="70000"/>
              </a:lnSpc>
            </a:pPr>
            <a:r>
              <a:rPr lang="ru-RU" sz="1800" smtClean="0"/>
              <a:t>Дано:				Решение:	</a:t>
            </a:r>
          </a:p>
          <a:p>
            <a:pPr eaLnBrk="1" hangingPunct="1">
              <a:lnSpc>
                <a:spcPct val="70000"/>
              </a:lnSpc>
            </a:pPr>
            <a:r>
              <a:rPr lang="ru-RU" sz="1800" smtClean="0"/>
              <a:t>А – черн.			Р: ♀ Аа х ♂ Аа </a:t>
            </a:r>
          </a:p>
          <a:p>
            <a:pPr eaLnBrk="1" hangingPunct="1">
              <a:lnSpc>
                <a:spcPct val="70000"/>
              </a:lnSpc>
            </a:pPr>
            <a:r>
              <a:rPr lang="ru-RU" sz="1800" smtClean="0"/>
              <a:t>а – белая			G: А А </a:t>
            </a:r>
          </a:p>
          <a:p>
            <a:pPr eaLnBrk="1" hangingPunct="1">
              <a:lnSpc>
                <a:spcPct val="70000"/>
              </a:lnSpc>
            </a:pPr>
            <a:r>
              <a:rPr lang="ru-RU" sz="1800" smtClean="0"/>
              <a:t>Р: ♀ Аа			а а </a:t>
            </a:r>
          </a:p>
          <a:p>
            <a:pPr eaLnBrk="1" hangingPunct="1">
              <a:lnSpc>
                <a:spcPct val="70000"/>
              </a:lnSpc>
            </a:pPr>
            <a:r>
              <a:rPr lang="ru-RU" sz="1800" smtClean="0"/>
              <a:t>♂ Аа				F1: АА, Аа, Аа, аа</a:t>
            </a:r>
          </a:p>
          <a:p>
            <a:pPr eaLnBrk="1" hangingPunct="1">
              <a:lnSpc>
                <a:spcPct val="70000"/>
              </a:lnSpc>
            </a:pPr>
            <a:r>
              <a:rPr lang="ru-RU" sz="1800" smtClean="0"/>
              <a:t>F1 - ? ч ч ч б</a:t>
            </a:r>
          </a:p>
          <a:p>
            <a:pPr eaLnBrk="1" hangingPunct="1">
              <a:lnSpc>
                <a:spcPct val="70000"/>
              </a:lnSpc>
            </a:pPr>
            <a:endParaRPr lang="ru-RU" sz="1800" smtClean="0"/>
          </a:p>
          <a:p>
            <a:pPr eaLnBrk="1" hangingPunct="1">
              <a:lnSpc>
                <a:spcPct val="70000"/>
              </a:lnSpc>
            </a:pPr>
            <a:endParaRPr lang="ru-RU" sz="1800" smtClean="0"/>
          </a:p>
          <a:p>
            <a:pPr eaLnBrk="1" hangingPunct="1">
              <a:lnSpc>
                <a:spcPct val="70000"/>
              </a:lnSpc>
            </a:pPr>
            <a:endParaRPr lang="ru-RU" sz="1800" smtClean="0"/>
          </a:p>
          <a:p>
            <a:pPr eaLnBrk="1" hangingPunct="1">
              <a:lnSpc>
                <a:spcPct val="70000"/>
              </a:lnSpc>
            </a:pPr>
            <a:r>
              <a:rPr lang="ru-RU" sz="1800" smtClean="0"/>
              <a:t>Ответ: ¾ гибридов первого поколения будут черными,</a:t>
            </a:r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r>
              <a:rPr lang="ru-RU" sz="1800" smtClean="0"/>
              <a:t>¼ - белыми.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2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20869" t="6650" r="4332" b="4201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1405</TotalTime>
  <Words>1187</Words>
  <Application>Microsoft Office PowerPoint</Application>
  <PresentationFormat>Произвольный</PresentationFormat>
  <Paragraphs>174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Times New Roman</vt:lpstr>
      <vt:lpstr>Arial</vt:lpstr>
      <vt:lpstr>Calibri Light</vt:lpstr>
      <vt:lpstr>Calibri</vt:lpstr>
      <vt:lpstr>Verdana</vt:lpstr>
      <vt:lpstr>Тема Office</vt:lpstr>
      <vt:lpstr>Слайд 1</vt:lpstr>
      <vt:lpstr>Слайд 2</vt:lpstr>
      <vt:lpstr>Как применяется математика в биологии? </vt:lpstr>
      <vt:lpstr>Как осуществляется взаимосвязь этих двух наук в процессе обучения школьного курса? </vt:lpstr>
      <vt:lpstr>Практическая работа «Определение возраста по спилу дерева» - 6 кл.</vt:lpstr>
      <vt:lpstr>Практическая работа «Построение вариационного ряда и кривой» -10кл.</vt:lpstr>
      <vt:lpstr> Задачи</vt:lpstr>
      <vt:lpstr> Задачи</vt:lpstr>
      <vt:lpstr>Слайд 9</vt:lpstr>
      <vt:lpstr>Слайд 10</vt:lpstr>
      <vt:lpstr>Слайд 11</vt:lpstr>
      <vt:lpstr>Слайд 12</vt:lpstr>
      <vt:lpstr>Структура учебного занятия</vt:lpstr>
      <vt:lpstr>МЕТАПРЕДМЕТНЫЕ РЕЗУЛЬТАТЫ по биологии</vt:lpstr>
      <vt:lpstr>Слайд 15</vt:lpstr>
      <vt:lpstr>Слайд 16</vt:lpstr>
      <vt:lpstr>Кластер </vt:lpstr>
      <vt:lpstr>Инсерт</vt:lpstr>
      <vt:lpstr>Подумайте, что можно узнать с помощью наблюдений в биологии? </vt:lpstr>
      <vt:lpstr>Слайд 20</vt:lpstr>
      <vt:lpstr>Слайд 21</vt:lpstr>
      <vt:lpstr>Слайд 22</vt:lpstr>
      <vt:lpstr>Слайд 23</vt:lpstr>
      <vt:lpstr>Слайд 24</vt:lpstr>
      <vt:lpstr>Домашнее задание</vt:lpstr>
      <vt:lpstr>Практическая работа. Наблюдение за ростом корней и листьев лука - 5 кл.</vt:lpstr>
      <vt:lpstr>МЕТАПРЕДМЕТНЫЕ РЕЗУЛЬТАТЫ по математике</vt:lpstr>
      <vt:lpstr>Используемая литература 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Карина Хайбулина</cp:lastModifiedBy>
  <cp:revision>159</cp:revision>
  <dcterms:created xsi:type="dcterms:W3CDTF">2016-12-05T17:49:05Z</dcterms:created>
  <dcterms:modified xsi:type="dcterms:W3CDTF">2023-04-12T07:23:07Z</dcterms:modified>
</cp:coreProperties>
</file>