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FF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0"/>
    <p:restoredTop sz="94651"/>
  </p:normalViewPr>
  <p:slideViewPr>
    <p:cSldViewPr snapToGrid="0">
      <p:cViewPr varScale="1">
        <p:scale>
          <a:sx n="67" d="100"/>
          <a:sy n="67" d="100"/>
        </p:scale>
        <p:origin x="-840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F91379E-2F44-E2EA-EBA8-243FCC0743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114940-9B68-93E6-FF17-DA8B28FB5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849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5A6E8B-D8CA-70D4-233C-E8E286A0B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2618"/>
            <a:ext cx="9144000" cy="720580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638D900-6A23-8FA9-F98F-CBC95BE4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E69CBE-AC13-9969-C7C4-C207ECD6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01E7623-7EAB-83BB-BCF1-4D8DB4F4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32A8E88-7F22-AD4F-9490-4A4A6D91DCDB}"/>
              </a:ext>
            </a:extLst>
          </p:cNvPr>
          <p:cNvSpPr/>
          <p:nvPr userDrawn="1"/>
        </p:nvSpPr>
        <p:spPr>
          <a:xfrm>
            <a:off x="1" y="0"/>
            <a:ext cx="5296394" cy="5450774"/>
          </a:xfrm>
          <a:custGeom>
            <a:avLst/>
            <a:gdLst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0 w 5225143"/>
              <a:gd name="connsiteY3" fmla="*/ 5450774 h 5450774"/>
              <a:gd name="connsiteX4" fmla="*/ 0 w 5225143"/>
              <a:gd name="connsiteY4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81943 w 5225143"/>
              <a:gd name="connsiteY3" fmla="*/ 545077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70067 w 5225143"/>
              <a:gd name="connsiteY3" fmla="*/ 4298867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189517 w 5225143"/>
              <a:gd name="connsiteY2" fmla="*/ 3004457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6394" h="5450774">
                <a:moveTo>
                  <a:pt x="0" y="0"/>
                </a:moveTo>
                <a:lnTo>
                  <a:pt x="5225143" y="0"/>
                </a:lnTo>
                <a:lnTo>
                  <a:pt x="5296394" y="3384468"/>
                </a:lnTo>
                <a:cubicBezTo>
                  <a:pt x="3815937" y="3883231"/>
                  <a:pt x="2667989" y="4524499"/>
                  <a:pt x="1353787" y="5094514"/>
                </a:cubicBezTo>
                <a:lnTo>
                  <a:pt x="0" y="545077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401983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B6E31E-7B6B-9A30-DF45-DCBAACA1F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E750A3B-3EA4-5011-6F0D-5ED630DE8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253710F-D86B-DAB9-86DD-AA44FFD76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784F9C4-E93A-002C-3A09-DD654641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804935B-D885-ECCB-E8C0-BBE4DB40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07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4175E8E-0B8B-A1FE-399B-4D7F6ABE1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6A5290F-8629-2393-2EA2-42F0043B5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D04D24-DC2F-95BD-8FD9-496A4CA2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1EE1982-D52D-22F5-BC01-B95431EA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59D2E6-017D-E825-AA34-6D611BB8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10537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4A62DF-4897-F4C2-956F-268D15A84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5A51FE3-8F49-E59B-3A4D-0141ED81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B04741E-1E64-648E-AF10-A02260A27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979F9A-07D0-639A-F82B-8806B7EB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AC8526-63AE-0251-01B6-4DAA5AC6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57605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81046C-7115-E0B1-5C5F-C7D802A1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555C84-7E9A-169A-BE4C-616D1E2B9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DE4CAE7-5446-922E-D3DA-8E7EC8E67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46CB462-A7A6-5E94-761E-3AD673C1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283811-3552-E6BD-D95A-B4D0C9A7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86421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EB641D-1F3B-4C6B-151E-F94977AA9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FBB1A10-36E6-2ED4-E70A-9174ED1F2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0BD0B54-3FCF-90A5-DEA0-FCB6CF9F4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6E0AB2B-D1CD-43A9-1AD8-EBE65C95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20E8679-DF53-5AD5-8C08-E3E74C93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C082EFE-58E0-41D7-87F6-3823AB96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18524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A674FB-0462-454A-CA38-23C36A6BC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BE0A885-3149-28D4-1107-48F62D361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640AD1E-63E7-9590-FDD0-D6D107939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65B0BEE-8B79-C323-4868-81D1102D6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E35F431-0EF0-1F82-A226-5E34C9AFCF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EA1478F-6AB7-2EBF-6A37-AC1985E4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35C432C-4C7D-09C3-98C2-A529CFFA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B0B60A4-5EF8-6395-2065-A23CA302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27987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651010-C0B3-09E5-D3C4-8F031492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6C23D38-F16B-501A-508D-32C2FA46C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E268359-70D8-90FB-A046-E264822F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CF2A36C-FD19-D4B3-CA1D-B4EB7685A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22210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ED34A8B-8263-5746-C1CF-DD1FC221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A0DC016-FFF7-E540-DB85-3EC9905DD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E6A9CFC-75A2-2D62-53E7-28102BD7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17406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45312B-BF48-5F1E-6469-A6724BEA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0258A9-8D7C-BFFC-D5C9-6B52168F3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A809A3-815F-6CA6-BF2A-55C0D52CA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1ACB067-607F-3637-549C-43BCB213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15E5B11-7D4B-9CDC-81F5-1673863A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37BD9A8-7D72-53AF-9FCE-97F1C863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54679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BA0A99-D370-F9D4-D2B3-FA3336D0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B0C3FC3-16AF-30CE-784E-028623BA04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911561A-C11C-F592-C3B5-D03247054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60C4666-F57B-F62E-3977-2D12C7CD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F6808C9-D9AD-662E-DB2E-90302635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6A764EC-7ECC-F02C-C17F-8697DC51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08068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A046A37-A83F-2830-5CBF-9FCB6FA74D7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9687CE-A920-3355-A6FB-F965FCCD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5" y="263524"/>
            <a:ext cx="8241145" cy="540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5F9697E-873F-DF75-85DD-9618A9093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3232D9A-FD76-4E35-3BBA-8102269E1A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906DA7F-54BF-DE2A-E688-49084CD52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24208E3-DBE8-9467-0947-72069B4AE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60206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edakademy.ru/?page_id=12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hel-dpsh.ru/component/k2/item/3255-xv-gorodskoj-konkurs-issledovatelskikh-i-proektnykh-rabot-uchashchikhsya-1-8-kh-klassov-intellektualy-xxi-vek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uk174.ru/Publications/news/Show?id=259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Всероссийские и областные ресурсы участия детей в исследовательской деятельности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«Созидание и Творчество»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Всероссийский заочный конкурс проектных работ «Созидание и Творчество». </a:t>
            </a:r>
          </a:p>
          <a:p>
            <a:r>
              <a:rPr lang="ru-RU" dirty="0" smtClean="0"/>
              <a:t>Для обучающихся 1-5 классов. </a:t>
            </a:r>
          </a:p>
          <a:p>
            <a:r>
              <a:rPr lang="ru-RU" dirty="0" smtClean="0"/>
              <a:t>Способы предоставления проекта: </a:t>
            </a:r>
          </a:p>
          <a:p>
            <a:r>
              <a:rPr lang="ru-RU" dirty="0" smtClean="0"/>
              <a:t>1. Зарегистрироваться и разместить материалы на сайте; </a:t>
            </a:r>
          </a:p>
          <a:p>
            <a:r>
              <a:rPr lang="ru-RU" dirty="0" smtClean="0"/>
              <a:t>2. Отправить архив с материалами по </a:t>
            </a:r>
            <a:r>
              <a:rPr lang="ru-RU" dirty="0" err="1" smtClean="0"/>
              <a:t>e-mail</a:t>
            </a:r>
            <a:r>
              <a:rPr lang="ru-RU" dirty="0" smtClean="0"/>
              <a:t>.</a:t>
            </a:r>
          </a:p>
          <a:p>
            <a:r>
              <a:rPr lang="ru-RU" dirty="0" smtClean="0"/>
              <a:t> 3. Отправить архив (на CD или DVD) диске обычной почтой. </a:t>
            </a:r>
          </a:p>
          <a:p>
            <a:r>
              <a:rPr lang="ru-RU" u="sng" dirty="0" smtClean="0">
                <a:solidFill>
                  <a:srgbClr val="0070C0"/>
                </a:solidFill>
              </a:rPr>
              <a:t>http://www.future4you.ru/index.php?option=com_content&amp;view=article&amp;id=3848&amp;Itemi d=992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9923" y="735011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Всероссийский конкурс проектно-исследовательских работ учащихся «Грани науки»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конкурсе могут принять участие учащиеся в четырех возрастных группах: 1-4 </a:t>
            </a:r>
            <a:r>
              <a:rPr lang="ru-RU" dirty="0" err="1" smtClean="0"/>
              <a:t>кл</a:t>
            </a:r>
            <a:r>
              <a:rPr lang="ru-RU" dirty="0" smtClean="0"/>
              <a:t>, 5-6 </a:t>
            </a:r>
            <a:r>
              <a:rPr lang="ru-RU" dirty="0" err="1" smtClean="0"/>
              <a:t>кл</a:t>
            </a:r>
            <a:r>
              <a:rPr lang="ru-RU" dirty="0" smtClean="0"/>
              <a:t>., 7-8 </a:t>
            </a:r>
            <a:r>
              <a:rPr lang="ru-RU" dirty="0" err="1" smtClean="0"/>
              <a:t>кл</a:t>
            </a:r>
            <a:r>
              <a:rPr lang="ru-RU" dirty="0" smtClean="0"/>
              <a:t>., 9-11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Цель конкурса: повышения качества образования и эффективности обучения учащихся средствами проектной и исследовательской деятельности.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http://pedakademy.ru/?</a:t>
            </a:r>
            <a:r>
              <a:rPr lang="ru-RU" dirty="0" smtClean="0">
                <a:hlinkClick r:id="rId2"/>
              </a:rPr>
              <a:t>page_id=124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8497" y="563561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«Исследовательские работы и проекты»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6962775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Всероссийский дистанционный конкурс «Исследовательские работы и проекты»</a:t>
            </a:r>
          </a:p>
          <a:p>
            <a:r>
              <a:rPr lang="ru-RU" dirty="0" smtClean="0"/>
              <a:t> Таланты России для обучающихся 1-4 классов </a:t>
            </a:r>
          </a:p>
          <a:p>
            <a:r>
              <a:rPr lang="ru-RU" dirty="0" smtClean="0"/>
              <a:t>Направления: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Теоретическое – изучение и обобщение фактов и материалов, содержащихся в теоретических источниках: книгах, фильмах и т.д. </a:t>
            </a:r>
          </a:p>
          <a:p>
            <a:pPr>
              <a:buNone/>
            </a:pPr>
            <a:r>
              <a:rPr lang="ru-RU" dirty="0" smtClean="0"/>
              <a:t>2. Практическое – проведение собственных экспериментов и наблюдений живой и неживой природой. </a:t>
            </a:r>
          </a:p>
          <a:p>
            <a:pPr>
              <a:buNone/>
            </a:pPr>
            <a:r>
              <a:rPr lang="ru-RU" dirty="0" smtClean="0"/>
              <a:t>3. Фантастическое – описание несуществующих явлений и объектов. </a:t>
            </a:r>
          </a:p>
          <a:p>
            <a:r>
              <a:rPr lang="ru-RU" u="sng" dirty="0" smtClean="0">
                <a:solidFill>
                  <a:srgbClr val="0070C0"/>
                </a:solidFill>
              </a:rPr>
              <a:t>https://dk-talant.ru/?p=101</a:t>
            </a:r>
          </a:p>
          <a:p>
            <a:endParaRPr lang="ru-RU" dirty="0"/>
          </a:p>
        </p:txBody>
      </p:sp>
      <p:pic>
        <p:nvPicPr>
          <p:cNvPr id="4" name="Picture 2" descr="ФМВДК &quot;Таланты России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7536" y="1726083"/>
            <a:ext cx="4122237" cy="411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5635" y="549274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XV Городской конкурс исследовательских и проектных работ «Интеллектуалы XXI века»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991225" cy="435133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Участниками конкурса являются учащиеся 1–8-х классов образовательных организаций города Челябинска.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Конкурс проводится по трем возрастным группам: - I-я возрастная группа – учащиеся 1–2-х классов; - II-я возрастная группа – учащиеся 3–4-х классов; - III-я возрастная группа – учащиеся 5–8-х классов.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chel-dpsh.ru/component/k2/item/3255-xv-gorodskoj-konkurs-issledovatelskikh-i-proektnykh-rabot-uchashchikhsya-1-8-kh-klassov-intellektualy-xxi-veka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12000" y="2500313"/>
            <a:ext cx="3717925" cy="263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«ЛУНА: ГОРОД ПЕРВЫХ»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291138" cy="4351338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ru-RU" dirty="0" smtClean="0"/>
              <a:t>Конкурс научно-технических и творческих проектов «ЛУНА: ГОРОД ПЕРВЫХ». </a:t>
            </a:r>
          </a:p>
          <a:p>
            <a:pPr marL="0" indent="0"/>
            <a:r>
              <a:rPr lang="ru-RU" dirty="0" smtClean="0"/>
              <a:t>Целью конкурса является популяризация знаний о космосе, поиск новых идей и технологий для создания элементов космической программы. </a:t>
            </a:r>
          </a:p>
          <a:p>
            <a:pPr marL="0" indent="0"/>
            <a:r>
              <a:rPr lang="ru-RU" dirty="0" smtClean="0">
                <a:solidFill>
                  <a:srgbClr val="0070C0"/>
                </a:solidFill>
              </a:rPr>
              <a:t>https://www.dvfu.ru/science/grants/all_russia </a:t>
            </a:r>
            <a:r>
              <a:rPr lang="ru-RU" dirty="0" err="1" smtClean="0">
                <a:solidFill>
                  <a:srgbClr val="0070C0"/>
                </a:solidFill>
              </a:rPr>
              <a:t>n_competition_of_scientific_technical_and_c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reative_projects_moon_first</a:t>
            </a:r>
            <a:r>
              <a:rPr lang="ru-RU" dirty="0" smtClean="0">
                <a:solidFill>
                  <a:srgbClr val="0070C0"/>
                </a:solidFill>
              </a:rPr>
              <a:t>/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71416" y="1642593"/>
            <a:ext cx="3669373" cy="47731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1347" y="577849"/>
            <a:ext cx="8241145" cy="54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Региональный конкурс творческих </a:t>
            </a:r>
            <a:r>
              <a:rPr lang="ru-RU" dirty="0" err="1" smtClean="0"/>
              <a:t>реферативноисследовательских</a:t>
            </a:r>
            <a:r>
              <a:rPr lang="ru-RU" dirty="0" smtClean="0"/>
              <a:t> работ «Эрудит XXI»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291138" cy="4351338"/>
          </a:xfrm>
        </p:spPr>
        <p:txBody>
          <a:bodyPr/>
          <a:lstStyle/>
          <a:p>
            <a:r>
              <a:rPr lang="ru-RU" dirty="0" smtClean="0"/>
              <a:t>Возрастные группы: первая - 2-4 классы, вторая – 5-7 (8) классы. </a:t>
            </a:r>
            <a:endParaRPr lang="ru-RU" dirty="0" smtClean="0"/>
          </a:p>
          <a:p>
            <a:r>
              <a:rPr lang="ru-RU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uk174.ru/Publications/news/Show?id=2598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97738" y="2081212"/>
            <a:ext cx="3360738" cy="3347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332</Words>
  <Application>Microsoft Macintosh PowerPoint</Application>
  <PresentationFormat>Произвольный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Всероссийские и областные ресурсы участия детей в исследовательской деятельности</vt:lpstr>
      <vt:lpstr>«Созидание и Творчество»</vt:lpstr>
      <vt:lpstr>Всероссийский конкурс проектно-исследовательских работ учащихся «Грани науки»</vt:lpstr>
      <vt:lpstr>«Исследовательские работы и проекты»</vt:lpstr>
      <vt:lpstr>XV Городской конкурс исследовательских и проектных работ «Интеллектуалы XXI века»</vt:lpstr>
      <vt:lpstr>«ЛУНА: ГОРОД ПЕРВЫХ»</vt:lpstr>
      <vt:lpstr>Региональный конкурс творческих реферативноисследовательских работ «Эрудит XXI»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USER</cp:lastModifiedBy>
  <cp:revision>8</cp:revision>
  <dcterms:created xsi:type="dcterms:W3CDTF">2023-02-11T08:21:27Z</dcterms:created>
  <dcterms:modified xsi:type="dcterms:W3CDTF">2023-04-04T13:22:43Z</dcterms:modified>
</cp:coreProperties>
</file>