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EFFF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0"/>
    <p:restoredTop sz="94651"/>
  </p:normalViewPr>
  <p:slideViewPr>
    <p:cSldViewPr snapToGrid="0">
      <p:cViewPr varScale="1">
        <p:scale>
          <a:sx n="67" d="100"/>
          <a:sy n="67" d="100"/>
        </p:scale>
        <p:origin x="-84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F91379E-2F44-E2EA-EBA8-243FCC0743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114940-9B68-93E6-FF17-DA8B28FB5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38493"/>
            <a:ext cx="9144000" cy="2387600"/>
          </a:xfrm>
        </p:spPr>
        <p:txBody>
          <a:bodyPr anchor="b">
            <a:normAutofit/>
          </a:bodyPr>
          <a:lstStyle>
            <a:lvl1pPr algn="ctr"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95A6E8B-D8CA-70D4-233C-E8E286A0BF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62618"/>
            <a:ext cx="9144000" cy="720580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x-none" dirty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638D900-6A23-8FA9-F98F-CBC95BE47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E69CBE-AC13-9969-C7C4-C207ECD6D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01E7623-7EAB-83BB-BCF1-4D8DB4F43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32A8E88-7F22-AD4F-9490-4A4A6D91DCDB}"/>
              </a:ext>
            </a:extLst>
          </p:cNvPr>
          <p:cNvSpPr/>
          <p:nvPr userDrawn="1"/>
        </p:nvSpPr>
        <p:spPr>
          <a:xfrm>
            <a:off x="1" y="0"/>
            <a:ext cx="5296394" cy="5450774"/>
          </a:xfrm>
          <a:custGeom>
            <a:avLst/>
            <a:gdLst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0 w 5225143"/>
              <a:gd name="connsiteY3" fmla="*/ 5450774 h 5450774"/>
              <a:gd name="connsiteX4" fmla="*/ 0 w 5225143"/>
              <a:gd name="connsiteY4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2481943 w 5225143"/>
              <a:gd name="connsiteY3" fmla="*/ 5450774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2470067 w 5225143"/>
              <a:gd name="connsiteY3" fmla="*/ 4298867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225143 w 5225143"/>
              <a:gd name="connsiteY2" fmla="*/ 5450774 h 5450774"/>
              <a:gd name="connsiteX3" fmla="*/ 1353787 w 5225143"/>
              <a:gd name="connsiteY3" fmla="*/ 5094514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25143"/>
              <a:gd name="connsiteY0" fmla="*/ 0 h 5450774"/>
              <a:gd name="connsiteX1" fmla="*/ 5225143 w 5225143"/>
              <a:gd name="connsiteY1" fmla="*/ 0 h 5450774"/>
              <a:gd name="connsiteX2" fmla="*/ 5189517 w 5225143"/>
              <a:gd name="connsiteY2" fmla="*/ 3004457 h 5450774"/>
              <a:gd name="connsiteX3" fmla="*/ 1353787 w 5225143"/>
              <a:gd name="connsiteY3" fmla="*/ 5094514 h 5450774"/>
              <a:gd name="connsiteX4" fmla="*/ 0 w 5225143"/>
              <a:gd name="connsiteY4" fmla="*/ 5450774 h 5450774"/>
              <a:gd name="connsiteX5" fmla="*/ 0 w 5225143"/>
              <a:gd name="connsiteY5" fmla="*/ 0 h 5450774"/>
              <a:gd name="connsiteX0" fmla="*/ 0 w 5296394"/>
              <a:gd name="connsiteY0" fmla="*/ 0 h 5450774"/>
              <a:gd name="connsiteX1" fmla="*/ 5225143 w 5296394"/>
              <a:gd name="connsiteY1" fmla="*/ 0 h 5450774"/>
              <a:gd name="connsiteX2" fmla="*/ 5296394 w 5296394"/>
              <a:gd name="connsiteY2" fmla="*/ 3384468 h 5450774"/>
              <a:gd name="connsiteX3" fmla="*/ 1353787 w 5296394"/>
              <a:gd name="connsiteY3" fmla="*/ 5094514 h 5450774"/>
              <a:gd name="connsiteX4" fmla="*/ 0 w 5296394"/>
              <a:gd name="connsiteY4" fmla="*/ 5450774 h 5450774"/>
              <a:gd name="connsiteX5" fmla="*/ 0 w 5296394"/>
              <a:gd name="connsiteY5" fmla="*/ 0 h 5450774"/>
              <a:gd name="connsiteX0" fmla="*/ 0 w 5296394"/>
              <a:gd name="connsiteY0" fmla="*/ 0 h 5450774"/>
              <a:gd name="connsiteX1" fmla="*/ 5225143 w 5296394"/>
              <a:gd name="connsiteY1" fmla="*/ 0 h 5450774"/>
              <a:gd name="connsiteX2" fmla="*/ 5296394 w 5296394"/>
              <a:gd name="connsiteY2" fmla="*/ 3384468 h 5450774"/>
              <a:gd name="connsiteX3" fmla="*/ 1353787 w 5296394"/>
              <a:gd name="connsiteY3" fmla="*/ 5094514 h 5450774"/>
              <a:gd name="connsiteX4" fmla="*/ 0 w 5296394"/>
              <a:gd name="connsiteY4" fmla="*/ 5450774 h 5450774"/>
              <a:gd name="connsiteX5" fmla="*/ 0 w 5296394"/>
              <a:gd name="connsiteY5" fmla="*/ 0 h 5450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96394" h="5450774">
                <a:moveTo>
                  <a:pt x="0" y="0"/>
                </a:moveTo>
                <a:lnTo>
                  <a:pt x="5225143" y="0"/>
                </a:lnTo>
                <a:lnTo>
                  <a:pt x="5296394" y="3384468"/>
                </a:lnTo>
                <a:cubicBezTo>
                  <a:pt x="3815937" y="3883231"/>
                  <a:pt x="2667989" y="4524499"/>
                  <a:pt x="1353787" y="5094514"/>
                </a:cubicBezTo>
                <a:lnTo>
                  <a:pt x="0" y="545077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4019830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B6E31E-7B6B-9A30-DF45-DCBAACA1F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E750A3B-3EA4-5011-6F0D-5ED630DE8B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253710F-D86B-DAB9-86DD-AA44FFD76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784F9C4-E93A-002C-3A09-DD654641E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804935B-D885-ECCB-E8C0-BBE4DB400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907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94175E8E-0B8B-A1FE-399B-4D7F6ABE15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6A5290F-8629-2393-2EA2-42F0043B5B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9D04D24-DC2F-95BD-8FD9-496A4CA2B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1EE1982-D52D-22F5-BC01-B95431EA8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359D2E6-017D-E825-AA34-6D611BB8F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10537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A4A62DF-4897-F4C2-956F-268D15A84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5A51FE3-8F49-E59B-3A4D-0141ED815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B04741E-1E64-648E-AF10-A02260A27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2979F9A-07D0-639A-F82B-8806B7EB9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3AC8526-63AE-0251-01B6-4DAA5AC69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576058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81046C-7115-E0B1-5C5F-C7D802A10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D555C84-7E9A-169A-BE4C-616D1E2B9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DE4CAE7-5446-922E-D3DA-8E7EC8E67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46CB462-A7A6-5E94-761E-3AD673C1D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C283811-3552-E6BD-D95A-B4D0C9A7E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86421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EB641D-1F3B-4C6B-151E-F94977AA9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FBB1A10-36E6-2ED4-E70A-9174ED1F24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0BD0B54-3FCF-90A5-DEA0-FCB6CF9F4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6E0AB2B-D1CD-43A9-1AD8-EBE65C956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20E8679-DF53-5AD5-8C08-E3E74C930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C082EFE-58E0-41D7-87F6-3823AB96D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418524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5A674FB-0462-454A-CA38-23C36A6BC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BE0A885-3149-28D4-1107-48F62D361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640AD1E-63E7-9590-FDD0-D6D107939C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665B0BEE-8B79-C323-4868-81D1102D64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E35F431-0EF0-1F82-A226-5E34C9AFCF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8EA1478F-6AB7-2EBF-6A37-AC1985E4E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35C432C-4C7D-09C3-98C2-A529CFFA1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6B0B60A4-5EF8-6395-2065-A23CA3023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27987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B651010-C0B3-09E5-D3C4-8F0314928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F6C23D38-F16B-501A-508D-32C2FA46C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AE268359-70D8-90FB-A046-E264822F7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CF2A36C-FD19-D4B3-CA1D-B4EB7685A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222108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5ED34A8B-8263-5746-C1CF-DD1FC2219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0A0DC016-FFF7-E540-DB85-3EC9905DD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E6A9CFC-75A2-2D62-53E7-28102BD7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4174060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45312B-BF48-5F1E-6469-A6724BEAB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50258A9-8D7C-BFFC-D5C9-6B52168F3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CA809A3-815F-6CA6-BF2A-55C0D52CA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1ACB067-607F-3637-549C-43BCB213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15E5B11-7D4B-9CDC-81F5-1673863A5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37BD9A8-7D72-53AF-9FCE-97F1C863D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54679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7BA0A99-D370-F9D4-D2B3-FA3336D08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9B0C3FC3-16AF-30CE-784E-028623BA04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9911561A-C11C-F592-C3B5-D03247054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60C4666-F57B-F62E-3977-2D12C7CD3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5F6808C9-D9AD-662E-DB2E-90302635A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6A764EC-7ECC-F02C-C17F-8697DC51C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08068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EA046A37-A83F-2830-5CBF-9FCB6FA74D7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9687CE-A920-3355-A6FB-F965FCCDF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5635" y="263524"/>
            <a:ext cx="8241145" cy="540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x-none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5F9697E-873F-DF75-85DD-9618A9093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3232D9A-FD76-4E35-3BBA-8102269E1A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7DDFE-F379-4E25-B7E8-D7AA66DBC0E7}" type="datetimeFigureOut">
              <a:rPr lang="x-none" smtClean="0"/>
              <a:pPr/>
              <a:t>04.04.2023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906DA7F-54BF-DE2A-E688-49084CD526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24208E3-DBE8-9467-0947-72069B4AE1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A0566-8D84-4DEB-9456-9868EA649693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60206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zo.fml31.ru/p/x-ix-i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ocdod74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ssian-kenguru.ru/konkursy/russkii-medvezhonok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dk-talant.ru/?page_id=880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i="1" dirty="0" smtClean="0"/>
              <a:t>Всероссийские </a:t>
            </a:r>
            <a:r>
              <a:rPr lang="ru-RU" sz="6000" i="1" dirty="0" smtClean="0"/>
              <a:t>и областные ресурсы участия детей в проектной деятельности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9923" y="577849"/>
            <a:ext cx="8241145" cy="540039"/>
          </a:xfrm>
        </p:spPr>
        <p:txBody>
          <a:bodyPr>
            <a:noAutofit/>
          </a:bodyPr>
          <a:lstStyle/>
          <a:p>
            <a:r>
              <a:rPr lang="ru-RU" sz="3600" dirty="0" smtClean="0"/>
              <a:t>XXV Челябинская городская открытая олимпиада школьников по компьютерной графике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9505950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Возрастные рамки: 3-10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Олимпиада направлена на совершенствование внеурочной работы с обучающими, стимулирование интереса учащихся к изучению прикладных графических программ, развитие творческих способностей</a:t>
            </a:r>
            <a:r>
              <a:rPr lang="ru-RU" dirty="0" smtClean="0"/>
              <a:t>.</a:t>
            </a:r>
            <a:r>
              <a:rPr lang="ru-RU" dirty="0" smtClean="0"/>
              <a:t>  Место проведения Олимпиады – МБОУ «ФМЛ № 31 г. Челябинска</a:t>
            </a:r>
            <a:r>
              <a:rPr lang="ru-RU" dirty="0" smtClean="0"/>
              <a:t>».</a:t>
            </a:r>
            <a:r>
              <a:rPr lang="ru-RU" dirty="0" smtClean="0"/>
              <a:t>  Для организации и проведения Олимпиады создаются оргкомитет и жюри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Форма </a:t>
            </a:r>
            <a:r>
              <a:rPr lang="ru-RU" dirty="0" smtClean="0"/>
              <a:t>участия: </a:t>
            </a:r>
            <a:r>
              <a:rPr lang="ru-RU" dirty="0" smtClean="0"/>
              <a:t>очная</a:t>
            </a:r>
          </a:p>
          <a:p>
            <a:r>
              <a:rPr lang="ru-RU" dirty="0" smtClean="0"/>
              <a:t> Ссылка</a:t>
            </a:r>
            <a:r>
              <a:rPr lang="ru-RU" dirty="0" smtClean="0"/>
              <a:t>: </a:t>
            </a:r>
            <a:r>
              <a:rPr lang="ru-RU" dirty="0" smtClean="0">
                <a:hlinkClick r:id="rId2"/>
              </a:rPr>
              <a:t>http://</a:t>
            </a:r>
            <a:r>
              <a:rPr lang="ru-RU" dirty="0" smtClean="0">
                <a:hlinkClick r:id="rId2"/>
              </a:rPr>
              <a:t>izo.fml31.ru/p/x-ix-i.html</a:t>
            </a:r>
            <a:endParaRPr lang="ru-RU" dirty="0" smtClean="0"/>
          </a:p>
          <a:p>
            <a:r>
              <a:rPr lang="ru-RU" dirty="0" smtClean="0"/>
              <a:t>Уровень</a:t>
            </a:r>
            <a:r>
              <a:rPr lang="ru-RU" dirty="0" smtClean="0"/>
              <a:t>: областная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Конкурс “ Тропинка”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262563" cy="4351338"/>
          </a:xfrm>
        </p:spPr>
        <p:txBody>
          <a:bodyPr/>
          <a:lstStyle/>
          <a:p>
            <a:r>
              <a:rPr lang="ru-RU" dirty="0" smtClean="0"/>
              <a:t>Возрастные рамки: 1-4 класс </a:t>
            </a:r>
            <a:endParaRPr lang="ru-RU" dirty="0" smtClean="0"/>
          </a:p>
          <a:p>
            <a:r>
              <a:rPr lang="ru-RU" dirty="0" smtClean="0"/>
              <a:t>Направления</a:t>
            </a:r>
            <a:r>
              <a:rPr lang="ru-RU" dirty="0" smtClean="0"/>
              <a:t>: экология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Уровень: областной </a:t>
            </a:r>
          </a:p>
          <a:p>
            <a:r>
              <a:rPr lang="ru-RU" dirty="0" smtClean="0"/>
              <a:t>Ссылка</a:t>
            </a:r>
            <a:r>
              <a:rPr lang="ru-RU" dirty="0" smtClean="0"/>
              <a:t>: </a:t>
            </a:r>
            <a:r>
              <a:rPr lang="ru-RU" dirty="0" smtClean="0"/>
              <a:t> </a:t>
            </a:r>
            <a:r>
              <a:rPr lang="ru-RU" dirty="0" smtClean="0">
                <a:hlinkClick r:id="rId2"/>
              </a:rPr>
              <a:t>http</a:t>
            </a:r>
            <a:r>
              <a:rPr lang="ru-RU" dirty="0" smtClean="0">
                <a:hlinkClick r:id="rId2"/>
              </a:rPr>
              <a:t>://</a:t>
            </a:r>
            <a:r>
              <a:rPr lang="ru-RU" dirty="0" smtClean="0">
                <a:hlinkClick r:id="rId2"/>
              </a:rPr>
              <a:t>ocdod74.ru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cde-chel.ucoz.com/ban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6350" y="1968499"/>
            <a:ext cx="4267200" cy="32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«Русский медвежонок»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462588" cy="4351338"/>
          </a:xfrm>
        </p:spPr>
        <p:txBody>
          <a:bodyPr>
            <a:normAutofit fontScale="92500" lnSpcReduction="20000"/>
          </a:bodyPr>
          <a:lstStyle/>
          <a:p>
            <a:pPr marL="0" indent="0"/>
            <a:r>
              <a:rPr lang="ru-RU" dirty="0" smtClean="0"/>
              <a:t>самая </a:t>
            </a:r>
            <a:r>
              <a:rPr lang="ru-RU" dirty="0" smtClean="0"/>
              <a:t>популярная олимпиада по русскому языку. </a:t>
            </a:r>
          </a:p>
          <a:p>
            <a:pPr marL="0" indent="0"/>
            <a:r>
              <a:rPr lang="ru-RU" dirty="0" smtClean="0"/>
              <a:t>Конкурс проводится в пяти разных возрастных группах: 2 и 3, 4 и 5, 6 и 7, 8 и 9, а также 11 и 11 классы. </a:t>
            </a:r>
          </a:p>
          <a:p>
            <a:pPr marL="0" indent="0"/>
            <a:r>
              <a:rPr lang="ru-RU" dirty="0" smtClean="0"/>
              <a:t>Участникам в игровой форме предлагается в каждом из заданий выбрать один из пяти предложенных вариантов ответа</a:t>
            </a:r>
            <a:r>
              <a:rPr lang="ru-RU" dirty="0" smtClean="0"/>
              <a:t>.</a:t>
            </a:r>
          </a:p>
          <a:p>
            <a:pPr marL="0" indent="0"/>
            <a:r>
              <a:rPr lang="ru-RU" dirty="0" smtClean="0"/>
              <a:t>Всероссийского уровня</a:t>
            </a:r>
            <a:endParaRPr lang="ru-RU" dirty="0" smtClean="0"/>
          </a:p>
          <a:p>
            <a:pPr marL="0" indent="0"/>
            <a:r>
              <a:rPr lang="en-US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</a:t>
            </a:r>
            <a:r>
              <a:rPr lang="en-US" u="sng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russian-kenguru.ru/konkursy/russkii-medvezhonok</a:t>
            </a:r>
            <a:endParaRPr lang="ru-RU" u="sng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ru-RU" u="sng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  <p:pic>
        <p:nvPicPr>
          <p:cNvPr id="4" name="Picture 2" descr="https://avatars.mds.yandex.net/i?id=d1a5a9746efa116b6f504532ff01535f_l-4904627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1404" y="1569855"/>
            <a:ext cx="3977720" cy="47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«Кенгуру»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805488" cy="435133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800" dirty="0" smtClean="0"/>
              <a:t>конкурс-игра </a:t>
            </a:r>
            <a:r>
              <a:rPr lang="ru-RU" sz="3800" dirty="0" smtClean="0"/>
              <a:t>по математике. </a:t>
            </a:r>
          </a:p>
          <a:p>
            <a:pPr algn="just"/>
            <a:r>
              <a:rPr lang="ru-RU" sz="3800" dirty="0" smtClean="0"/>
              <a:t>Сложность заданий делится по возрастным группам: 2 класс, 3-4 классы. </a:t>
            </a:r>
          </a:p>
          <a:p>
            <a:pPr algn="just"/>
            <a:r>
              <a:rPr lang="ru-RU" sz="3800" dirty="0" smtClean="0"/>
              <a:t>Главная цель конкурса — привлечь как можно больше ребят к решению математических задач, показать каждому школьнику, что обдумывание задачи может быть делом живым, увлекательным, и даже веселым.</a:t>
            </a:r>
          </a:p>
          <a:p>
            <a:pPr algn="just"/>
            <a:r>
              <a:rPr lang="ru-RU" sz="3800" dirty="0" smtClean="0"/>
              <a:t>После подведения итогов всем участникам </a:t>
            </a:r>
            <a:r>
              <a:rPr lang="ru-RU" sz="3800" dirty="0" err="1" smtClean="0"/>
              <a:t>выдаѐтся </a:t>
            </a:r>
            <a:r>
              <a:rPr lang="ru-RU" sz="3800" dirty="0" smtClean="0"/>
              <a:t>сертификат участника с указанием места, занятого в школе, в районе, в стране.</a:t>
            </a:r>
          </a:p>
          <a:p>
            <a:pPr algn="just"/>
            <a:r>
              <a:rPr lang="ru-RU" sz="3800" dirty="0" smtClean="0"/>
              <a:t> </a:t>
            </a:r>
            <a:r>
              <a:rPr lang="ru-RU" sz="3800" u="sng" dirty="0" smtClean="0">
                <a:solidFill>
                  <a:srgbClr val="0070C0"/>
                </a:solidFill>
              </a:rPr>
              <a:t>https://russian-kenguru.ru/konkursy/kenguru</a:t>
            </a:r>
          </a:p>
          <a:p>
            <a:pPr algn="just"/>
            <a:endParaRPr lang="ru-RU" dirty="0"/>
          </a:p>
        </p:txBody>
      </p:sp>
      <p:pic>
        <p:nvPicPr>
          <p:cNvPr id="4" name="Picture 2" descr="https://multiurok.ru/img/424712/image_5c929d66a9f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6051" y="1899094"/>
            <a:ext cx="4075003" cy="367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«Эму»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199" y="1825625"/>
            <a:ext cx="5762625" cy="435133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проект </a:t>
            </a:r>
            <a:r>
              <a:rPr lang="ru-RU" dirty="0" smtClean="0"/>
              <a:t>для учащихся начального и среднего звена.</a:t>
            </a:r>
          </a:p>
          <a:p>
            <a:pPr algn="just"/>
            <a:r>
              <a:rPr lang="ru-RU" dirty="0" smtClean="0"/>
              <a:t> В проекте ЭМУ участвуют школьники из России, Беларуси, Украины и Казахстана.</a:t>
            </a:r>
          </a:p>
          <a:p>
            <a:pPr algn="just"/>
            <a:r>
              <a:rPr lang="ru-RU" dirty="0" smtClean="0"/>
              <a:t> Для участия приглашаются школьники с 1 по 9 класс без предварительного отбора. На сайте представлены конкурсы и олимпиады для учащихся начальных классов.</a:t>
            </a:r>
          </a:p>
          <a:p>
            <a:pPr algn="just"/>
            <a:r>
              <a:rPr lang="ru-RU" u="sng" dirty="0" smtClean="0">
                <a:solidFill>
                  <a:srgbClr val="0070C0"/>
                </a:solidFill>
              </a:rPr>
              <a:t>http://cerm.ru/index.php?action=article&amp;a=24</a:t>
            </a:r>
          </a:p>
          <a:p>
            <a:endParaRPr lang="ru-RU" dirty="0"/>
          </a:p>
        </p:txBody>
      </p:sp>
      <p:pic>
        <p:nvPicPr>
          <p:cNvPr id="4" name="Picture 4" descr="https://s.rbk.ru/v1_companies_s3/resized/1200xH/media/trademarks/3a3f7d2d-3bd0-42a0-bd92-347b86493a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9595" y="1492348"/>
            <a:ext cx="4584192" cy="458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«Темп»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576888" cy="435133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/>
              <a:t>образовательный проект. </a:t>
            </a:r>
          </a:p>
          <a:p>
            <a:pPr algn="just"/>
            <a:r>
              <a:rPr lang="ru-RU" dirty="0" smtClean="0"/>
              <a:t>В Министерстве образования и науки Челябинской области проект «ТЕМП» схематично представляют как: «Технология + Естествознание + Математика = Приоритеты образования». </a:t>
            </a:r>
          </a:p>
          <a:p>
            <a:pPr algn="just"/>
            <a:r>
              <a:rPr lang="ru-RU" dirty="0" smtClean="0"/>
              <a:t>Обучающиеся 1-4 классов могут принять участие в олимпиадах по математике и окружающему миру. </a:t>
            </a:r>
          </a:p>
          <a:p>
            <a:pPr algn="just"/>
            <a:r>
              <a:rPr lang="ru-RU" u="sng" dirty="0" smtClean="0">
                <a:solidFill>
                  <a:srgbClr val="0070C0"/>
                </a:solidFill>
              </a:rPr>
              <a:t>http://www.chel-edu.ru/temp</a:t>
            </a:r>
          </a:p>
          <a:p>
            <a:endParaRPr lang="ru-RU" dirty="0"/>
          </a:p>
        </p:txBody>
      </p:sp>
      <p:pic>
        <p:nvPicPr>
          <p:cNvPr id="4" name="Picture 2" descr="https://avatars.mds.yandex.net/i?id=d4b2c81340289e99f481626b5b91e084_l-4218813-images-thumbs&amp;n=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017" b="8520"/>
          <a:stretch/>
        </p:blipFill>
        <p:spPr bwMode="auto">
          <a:xfrm>
            <a:off x="6421197" y="2000251"/>
            <a:ext cx="4657910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«Человек и природа» (ЧИП)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248275" cy="435133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международный </a:t>
            </a:r>
            <a:r>
              <a:rPr lang="ru-RU" dirty="0" smtClean="0"/>
              <a:t>игровой конкурс по естествознанию, целью которого является развитие интереса у обучающихся предметам естественнонаучного цикла и связанными с ними общественными науками. </a:t>
            </a:r>
          </a:p>
          <a:p>
            <a:pPr algn="just"/>
            <a:r>
              <a:rPr lang="ru-RU" dirty="0" smtClean="0"/>
              <a:t>Конкурс ЧИП проводится для школьников по естествознанию и детей 5-7 лет по двум направлениям: мир сказок и окружающий мир.</a:t>
            </a:r>
          </a:p>
          <a:p>
            <a:pPr algn="just"/>
            <a:r>
              <a:rPr lang="ru-RU" u="sng" dirty="0" smtClean="0">
                <a:solidFill>
                  <a:srgbClr val="0070C0"/>
                </a:solidFill>
              </a:rPr>
              <a:t>https://konkurs-chip.ru/</a:t>
            </a:r>
          </a:p>
          <a:p>
            <a:endParaRPr lang="ru-RU" dirty="0"/>
          </a:p>
        </p:txBody>
      </p:sp>
      <p:pic>
        <p:nvPicPr>
          <p:cNvPr id="4" name="Picture 2" descr="https://avatars.mds.yandex.net/i?id=8b748543488b8f79eb0de1ac58b3f0bd_l-5341855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6830" y="1892072"/>
            <a:ext cx="3892961" cy="389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«Кит»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362575" cy="435133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самый </a:t>
            </a:r>
            <a:r>
              <a:rPr lang="ru-RU" dirty="0" smtClean="0"/>
              <a:t>популярный конкурс в России по информатике среди школьников. Конкурс проводится в формате тестов, и делится по классам: 2-3, 4-5, 6-7, 8-9 и 10-11. </a:t>
            </a:r>
          </a:p>
          <a:p>
            <a:pPr algn="just"/>
            <a:r>
              <a:rPr lang="ru-RU" dirty="0" smtClean="0"/>
              <a:t>В каждом из 30 заданий предлагается 5 вариантов ответа, из который необходимо выделить единственный верный. </a:t>
            </a:r>
          </a:p>
          <a:p>
            <a:pPr algn="just"/>
            <a:r>
              <a:rPr lang="ru-RU" u="sng" dirty="0" smtClean="0">
                <a:solidFill>
                  <a:srgbClr val="0070C0"/>
                </a:solidFill>
              </a:rPr>
              <a:t>https://russian-kenguru.ru/konkursy/kit</a:t>
            </a:r>
          </a:p>
          <a:p>
            <a:pPr algn="just"/>
            <a:endParaRPr lang="ru-RU" dirty="0"/>
          </a:p>
        </p:txBody>
      </p:sp>
      <p:pic>
        <p:nvPicPr>
          <p:cNvPr id="4" name="Picture 2" descr="https://avatars.mds.yandex.net/i?id=dc2bb96a94165913f0d8a98ff73de34d-549237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5872" y="1820799"/>
            <a:ext cx="4100785" cy="4100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British</a:t>
            </a:r>
            <a:r>
              <a:rPr lang="ru-RU" dirty="0" smtClean="0"/>
              <a:t> </a:t>
            </a:r>
            <a:r>
              <a:rPr lang="ru-RU" dirty="0" err="1" smtClean="0"/>
              <a:t>Bulldog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391150" cy="43513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всероссийский конкурс по английскому языку. </a:t>
            </a:r>
          </a:p>
          <a:p>
            <a:r>
              <a:rPr lang="ru-RU" dirty="0" smtClean="0"/>
              <a:t>К участию приглашаются все школьники, без какого-либо предварительного отбора. </a:t>
            </a:r>
          </a:p>
          <a:p>
            <a:r>
              <a:rPr lang="ru-RU" dirty="0" smtClean="0"/>
              <a:t>Задания делятся по нескольким возрастным группам: 3-4, 5-6, 7-8 и 9-11 классы. </a:t>
            </a:r>
          </a:p>
          <a:p>
            <a:r>
              <a:rPr lang="ru-RU" u="sng" dirty="0" smtClean="0">
                <a:solidFill>
                  <a:srgbClr val="0070C0"/>
                </a:solidFill>
              </a:rPr>
              <a:t>https://russian-kenguru.ru/konkursy/british-bulldog</a:t>
            </a:r>
          </a:p>
          <a:p>
            <a:endParaRPr lang="ru-RU" dirty="0"/>
          </a:p>
        </p:txBody>
      </p:sp>
      <p:pic>
        <p:nvPicPr>
          <p:cNvPr id="4" name="Picture 4" descr="https://gym209.spb.ru/media/k2/items/cache/0d803f57861a70492406334205b994be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0808" y="2850536"/>
            <a:ext cx="4861470" cy="151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«Таланты России»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5262563" cy="435133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‒ фестиваль международных и всероссийских дистанционных конкурсов.</a:t>
            </a:r>
          </a:p>
          <a:p>
            <a:pPr marL="0" indent="0" algn="just">
              <a:buNone/>
            </a:pPr>
            <a:r>
              <a:rPr lang="ru-RU" dirty="0" smtClean="0"/>
              <a:t>Особенностью данного фестиваля является дистанционный (заочный) формат проведения конкурсов. Участник может принять участие в конкурсе, не выходя из дома в режиме </a:t>
            </a:r>
            <a:r>
              <a:rPr lang="ru-RU" dirty="0" err="1" smtClean="0"/>
              <a:t>онлайн</a:t>
            </a:r>
            <a:r>
              <a:rPr lang="ru-RU" dirty="0" smtClean="0"/>
              <a:t>, что позволяет принять участие в конкурсе из любой точки мира. На фестивале применяется не соревновательный, а квалификационный принцип оценки конкурсной программы, с учетом критериев, предъявляемых в каждом из конкурсов.</a:t>
            </a:r>
          </a:p>
          <a:p>
            <a:pPr marL="0" indent="0" algn="just">
              <a:buNone/>
            </a:pPr>
            <a:r>
              <a:rPr lang="ru-RU" dirty="0" smtClean="0"/>
              <a:t>Данный проект позволяет раскрыть свой талант и отправить результат своих трудов на профессиональную оценку компетентного постоянно обновляющегося </a:t>
            </a:r>
            <a:r>
              <a:rPr lang="ru-RU" u="sng" dirty="0" smtClean="0">
                <a:hlinkClick r:id="rId2" tooltip="Жюри"/>
              </a:rPr>
              <a:t>состава жюри</a:t>
            </a:r>
            <a:r>
              <a:rPr lang="ru-RU" u="sng" dirty="0" smtClean="0"/>
              <a:t>.</a:t>
            </a:r>
          </a:p>
          <a:p>
            <a:pPr marL="0" indent="0" algn="just">
              <a:buNone/>
            </a:pPr>
            <a:r>
              <a:rPr lang="ru-RU" u="sng" dirty="0" smtClean="0">
                <a:solidFill>
                  <a:srgbClr val="0070C0"/>
                </a:solidFill>
              </a:rPr>
              <a:t>https://dk-talant.ru/</a:t>
            </a:r>
          </a:p>
          <a:p>
            <a:pPr algn="just"/>
            <a:endParaRPr lang="ru-RU" dirty="0"/>
          </a:p>
        </p:txBody>
      </p:sp>
      <p:pic>
        <p:nvPicPr>
          <p:cNvPr id="4" name="Picture 2" descr="https://avatars.mds.yandex.net/i?id=2d93fb958cce02821e41b8222d2de605_l-5235209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7128" y="1900099"/>
            <a:ext cx="3669935" cy="387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551</Words>
  <Application>Microsoft Macintosh PowerPoint</Application>
  <PresentationFormat>Произвольный</PresentationFormat>
  <Paragraphs>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Всероссийские и областные ресурсы участия детей в проектной деятельности</vt:lpstr>
      <vt:lpstr>«Русский медвежонок»</vt:lpstr>
      <vt:lpstr>«Кенгуру»</vt:lpstr>
      <vt:lpstr>«Эму»</vt:lpstr>
      <vt:lpstr>«Темп»</vt:lpstr>
      <vt:lpstr>«Человек и природа» (ЧИП)</vt:lpstr>
      <vt:lpstr>«Кит»</vt:lpstr>
      <vt:lpstr>«British Bulldog»</vt:lpstr>
      <vt:lpstr>«Таланты России»</vt:lpstr>
      <vt:lpstr>XXV Челябинская городская открытая олимпиада школьников по компьютерной графике</vt:lpstr>
      <vt:lpstr>Конкурс “ Тропинка”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Марина Маркасьян</dc:creator>
  <cp:lastModifiedBy>USER</cp:lastModifiedBy>
  <cp:revision>11</cp:revision>
  <dcterms:created xsi:type="dcterms:W3CDTF">2023-02-11T08:21:27Z</dcterms:created>
  <dcterms:modified xsi:type="dcterms:W3CDTF">2023-04-04T13:06:38Z</dcterms:modified>
</cp:coreProperties>
</file>