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EFFF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0"/>
    <p:restoredTop sz="94651"/>
  </p:normalViewPr>
  <p:slideViewPr>
    <p:cSldViewPr snapToGrid="0">
      <p:cViewPr varScale="1">
        <p:scale>
          <a:sx n="63" d="100"/>
          <a:sy n="63" d="100"/>
        </p:scale>
        <p:origin x="-9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F91379E-2F44-E2EA-EBA8-243FCC0743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114940-9B68-93E6-FF17-DA8B28FB5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8493"/>
            <a:ext cx="9144000" cy="2387600"/>
          </a:xfrm>
        </p:spPr>
        <p:txBody>
          <a:bodyPr anchor="b">
            <a:normAutofit/>
          </a:bodyPr>
          <a:lstStyle>
            <a:lvl1pPr algn="ctr"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95A6E8B-D8CA-70D4-233C-E8E286A0BF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62618"/>
            <a:ext cx="9144000" cy="720580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x-none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638D900-6A23-8FA9-F98F-CBC95BE4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E69CBE-AC13-9969-C7C4-C207ECD6D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01E7623-7EAB-83BB-BCF1-4D8DB4F43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32A8E88-7F22-AD4F-9490-4A4A6D91DCDB}"/>
              </a:ext>
            </a:extLst>
          </p:cNvPr>
          <p:cNvSpPr/>
          <p:nvPr userDrawn="1"/>
        </p:nvSpPr>
        <p:spPr>
          <a:xfrm>
            <a:off x="1" y="0"/>
            <a:ext cx="5296394" cy="5450774"/>
          </a:xfrm>
          <a:custGeom>
            <a:avLst/>
            <a:gdLst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0 w 5225143"/>
              <a:gd name="connsiteY3" fmla="*/ 5450774 h 5450774"/>
              <a:gd name="connsiteX4" fmla="*/ 0 w 5225143"/>
              <a:gd name="connsiteY4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2481943 w 5225143"/>
              <a:gd name="connsiteY3" fmla="*/ 545077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2470067 w 5225143"/>
              <a:gd name="connsiteY3" fmla="*/ 4298867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1353787 w 5225143"/>
              <a:gd name="connsiteY3" fmla="*/ 509451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189517 w 5225143"/>
              <a:gd name="connsiteY2" fmla="*/ 3004457 h 5450774"/>
              <a:gd name="connsiteX3" fmla="*/ 1353787 w 5225143"/>
              <a:gd name="connsiteY3" fmla="*/ 509451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96394"/>
              <a:gd name="connsiteY0" fmla="*/ 0 h 5450774"/>
              <a:gd name="connsiteX1" fmla="*/ 5225143 w 5296394"/>
              <a:gd name="connsiteY1" fmla="*/ 0 h 5450774"/>
              <a:gd name="connsiteX2" fmla="*/ 5296394 w 5296394"/>
              <a:gd name="connsiteY2" fmla="*/ 3384468 h 5450774"/>
              <a:gd name="connsiteX3" fmla="*/ 1353787 w 5296394"/>
              <a:gd name="connsiteY3" fmla="*/ 5094514 h 5450774"/>
              <a:gd name="connsiteX4" fmla="*/ 0 w 5296394"/>
              <a:gd name="connsiteY4" fmla="*/ 5450774 h 5450774"/>
              <a:gd name="connsiteX5" fmla="*/ 0 w 5296394"/>
              <a:gd name="connsiteY5" fmla="*/ 0 h 5450774"/>
              <a:gd name="connsiteX0" fmla="*/ 0 w 5296394"/>
              <a:gd name="connsiteY0" fmla="*/ 0 h 5450774"/>
              <a:gd name="connsiteX1" fmla="*/ 5225143 w 5296394"/>
              <a:gd name="connsiteY1" fmla="*/ 0 h 5450774"/>
              <a:gd name="connsiteX2" fmla="*/ 5296394 w 5296394"/>
              <a:gd name="connsiteY2" fmla="*/ 3384468 h 5450774"/>
              <a:gd name="connsiteX3" fmla="*/ 1353787 w 5296394"/>
              <a:gd name="connsiteY3" fmla="*/ 5094514 h 5450774"/>
              <a:gd name="connsiteX4" fmla="*/ 0 w 5296394"/>
              <a:gd name="connsiteY4" fmla="*/ 5450774 h 5450774"/>
              <a:gd name="connsiteX5" fmla="*/ 0 w 5296394"/>
              <a:gd name="connsiteY5" fmla="*/ 0 h 545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96394" h="5450774">
                <a:moveTo>
                  <a:pt x="0" y="0"/>
                </a:moveTo>
                <a:lnTo>
                  <a:pt x="5225143" y="0"/>
                </a:lnTo>
                <a:lnTo>
                  <a:pt x="5296394" y="3384468"/>
                </a:lnTo>
                <a:cubicBezTo>
                  <a:pt x="3815937" y="3883231"/>
                  <a:pt x="2667989" y="4524499"/>
                  <a:pt x="1353787" y="5094514"/>
                </a:cubicBezTo>
                <a:lnTo>
                  <a:pt x="0" y="545077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xmlns="" val="401983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B6E31E-7B6B-9A30-DF45-DCBAACA1F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E750A3B-3EA4-5011-6F0D-5ED630DE8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253710F-D86B-DAB9-86DD-AA44FFD76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784F9C4-E93A-002C-3A09-DD654641E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804935B-D885-ECCB-E8C0-BBE4DB400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907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4175E8E-0B8B-A1FE-399B-4D7F6ABE15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6A5290F-8629-2393-2EA2-42F0043B5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9D04D24-DC2F-95BD-8FD9-496A4CA2B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1EE1982-D52D-22F5-BC01-B95431EA8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359D2E6-017D-E825-AA34-6D611BB8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10537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4A62DF-4897-F4C2-956F-268D15A84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5A51FE3-8F49-E59B-3A4D-0141ED815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B04741E-1E64-648E-AF10-A02260A27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2979F9A-07D0-639A-F82B-8806B7EB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AC8526-63AE-0251-01B6-4DAA5AC69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57605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81046C-7115-E0B1-5C5F-C7D802A10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D555C84-7E9A-169A-BE4C-616D1E2B9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DE4CAE7-5446-922E-D3DA-8E7EC8E67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46CB462-A7A6-5E94-761E-3AD673C1D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C283811-3552-E6BD-D95A-B4D0C9A7E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86421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EB641D-1F3B-4C6B-151E-F94977AA9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FBB1A10-36E6-2ED4-E70A-9174ED1F2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0BD0B54-3FCF-90A5-DEA0-FCB6CF9F4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6E0AB2B-D1CD-43A9-1AD8-EBE65C956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20E8679-DF53-5AD5-8C08-E3E74C930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C082EFE-58E0-41D7-87F6-3823AB96D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418524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5A674FB-0462-454A-CA38-23C36A6BC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BE0A885-3149-28D4-1107-48F62D361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640AD1E-63E7-9590-FDD0-D6D107939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665B0BEE-8B79-C323-4868-81D1102D64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E35F431-0EF0-1F82-A226-5E34C9AFCF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EA1478F-6AB7-2EBF-6A37-AC1985E4E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35C432C-4C7D-09C3-98C2-A529CFFA1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6B0B60A4-5EF8-6395-2065-A23CA302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27987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651010-C0B3-09E5-D3C4-8F0314928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6C23D38-F16B-501A-508D-32C2FA46C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E268359-70D8-90FB-A046-E264822F7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CF2A36C-FD19-D4B3-CA1D-B4EB7685A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22210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5ED34A8B-8263-5746-C1CF-DD1FC2219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A0DC016-FFF7-E540-DB85-3EC9905DD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E6A9CFC-75A2-2D62-53E7-28102BD7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4174060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45312B-BF48-5F1E-6469-A6724BEA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50258A9-8D7C-BFFC-D5C9-6B52168F3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CA809A3-815F-6CA6-BF2A-55C0D52CA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1ACB067-607F-3637-549C-43BCB213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15E5B11-7D4B-9CDC-81F5-1673863A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37BD9A8-7D72-53AF-9FCE-97F1C863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54679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7BA0A99-D370-F9D4-D2B3-FA3336D08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B0C3FC3-16AF-30CE-784E-028623BA04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911561A-C11C-F592-C3B5-D03247054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60C4666-F57B-F62E-3977-2D12C7CD3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F6808C9-D9AD-662E-DB2E-90302635A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6A764EC-7ECC-F02C-C17F-8697DC51C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08068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A046A37-A83F-2830-5CBF-9FCB6FA74D7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9687CE-A920-3355-A6FB-F965FCCDF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5" y="263524"/>
            <a:ext cx="8241145" cy="540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5F9697E-873F-DF75-85DD-9618A9093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3232D9A-FD76-4E35-3BBA-8102269E1A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7DDFE-F379-4E25-B7E8-D7AA66DBC0E7}" type="datetimeFigureOut">
              <a:rPr lang="x-none" smtClean="0"/>
              <a:pPr/>
              <a:t>12.04.2023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906DA7F-54BF-DE2A-E688-49084CD52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24208E3-DBE8-9467-0947-72069B4AE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60206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ПРЕДМЕТНО-РАЗВИВАЮЩАЯ СРЕДА УЧЕБНОГО КАБИНЕТА НАЧАЛЬНЫХ КЛАССОВ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5635" y="568324"/>
            <a:ext cx="8241145" cy="540039"/>
          </a:xfrm>
        </p:spPr>
        <p:txBody>
          <a:bodyPr>
            <a:noAutofit/>
          </a:bodyPr>
          <a:lstStyle/>
          <a:p>
            <a:r>
              <a:rPr lang="ru-RU" sz="2800" dirty="0" smtClean="0"/>
              <a:t>Цель игровой зовы: </a:t>
            </a:r>
            <a:r>
              <a:rPr lang="ru-RU" sz="2800" dirty="0" smtClean="0"/>
              <a:t>удовлетворение потребностей детей в привлекательном виде деятельности; способствовать рациональному использованию свободного времени.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1720" y="1805653"/>
            <a:ext cx="6986651" cy="470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5155" y="67500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Зеленая зона: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МНОГООБРАЗИЕ ДЕКОРАТИВНЫХ ЦВЕТОВ, ЖЕЛАТЕЛЬНО В ОТДЕЛЬНО ОТВЕДЕННОМ МЕСТЕ; -ИНФОРМАЦИОННЫЕ КАРТЫ О ЦВЕТАХ (НАЗВАНИЕ ЦВЕТКА, СЕМЕЙСТВО И Т.Д.). 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 ЗДЕСЬ ТАК ЖЕ МЫ ПОМЕСТИМ АКВАРИУМ. ДЛЯ РЕЛАКСАЦИИ ДЕТЕЙ, А ТАК ЖЕ ОН НАУЧИТ ДЕТЕЙ УХАЖИВАТЬ ЗА ЖИВОТНЫМИ.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5635" y="59880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ЗЕЛЁНАЯ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8480" y="1811089"/>
            <a:ext cx="6053328" cy="4635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БЫТОВАЯ ЗОНА: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581785"/>
            <a:ext cx="10515600" cy="4351338"/>
          </a:xfrm>
        </p:spPr>
        <p:txBody>
          <a:bodyPr/>
          <a:lstStyle/>
          <a:p>
            <a:r>
              <a:rPr lang="ru-RU" dirty="0" smtClean="0"/>
              <a:t>Должна содержать: раковину для мытья рук, </a:t>
            </a:r>
            <a:r>
              <a:rPr lang="ru-RU" dirty="0" smtClean="0"/>
              <a:t>санитарно-гигиенические </a:t>
            </a:r>
            <a:r>
              <a:rPr lang="ru-RU" dirty="0" smtClean="0"/>
              <a:t>средства(жидкое мыло), туалетная бумага, полотенце, предметы для влажной уборки кабинета(ведра, половые тряпки, веники, мусорные ведра и т.д.), место для питья </a:t>
            </a:r>
            <a:r>
              <a:rPr lang="ru-RU" dirty="0" smtClean="0"/>
              <a:t>детей.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07093" y="3238499"/>
            <a:ext cx="4548187" cy="3407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ТВОРЧЕСКАЯ ЗОНА: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Предназначена для творческих занятий детей по интересам (лепка, рисование, конструирование, различные виды ремесел, игра на музыкальных инструментах). Может представлять собой выставку детских поделок и рисунков. Создание данной зоны помогает ребёнку почувствовать свою значимость, повышает его самооценку.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3283" y="3110713"/>
            <a:ext cx="4262437" cy="356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5155" y="476884"/>
            <a:ext cx="8241145" cy="540039"/>
          </a:xfrm>
        </p:spPr>
        <p:txBody>
          <a:bodyPr>
            <a:noAutofit/>
          </a:bodyPr>
          <a:lstStyle/>
          <a:p>
            <a:r>
              <a:rPr lang="ru-RU" sz="3600" dirty="0" smtClean="0"/>
              <a:t>ТРЕБОВАНИЯ К КАБИНЕТУ НАЧАЛЬНЫХ КЛАССОВ: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Расстояние между рядами парт не менее 60 см, от столов до стены-50-70 см, от первой парты до доски 2/4-2/7. </a:t>
            </a:r>
            <a:endParaRPr lang="ru-RU" dirty="0" smtClean="0"/>
          </a:p>
          <a:p>
            <a:r>
              <a:rPr lang="ru-RU" dirty="0" smtClean="0"/>
              <a:t>Правильное </a:t>
            </a:r>
            <a:r>
              <a:rPr lang="ru-RU" dirty="0" smtClean="0"/>
              <a:t>освещение. </a:t>
            </a:r>
            <a:endParaRPr lang="ru-RU" dirty="0" smtClean="0"/>
          </a:p>
          <a:p>
            <a:r>
              <a:rPr lang="ru-RU" dirty="0" smtClean="0"/>
              <a:t>Положительное </a:t>
            </a:r>
            <a:r>
              <a:rPr lang="ru-RU" dirty="0" smtClean="0"/>
              <a:t>состояние мебели. </a:t>
            </a:r>
            <a:endParaRPr lang="ru-RU" dirty="0" smtClean="0"/>
          </a:p>
          <a:p>
            <a:r>
              <a:rPr lang="ru-RU" dirty="0" smtClean="0"/>
              <a:t>Кабинет </a:t>
            </a:r>
            <a:r>
              <a:rPr lang="ru-RU" dirty="0" smtClean="0"/>
              <a:t>должен отвечать </a:t>
            </a:r>
            <a:r>
              <a:rPr lang="ru-RU" smtClean="0"/>
              <a:t>всем </a:t>
            </a:r>
            <a:r>
              <a:rPr lang="ru-RU" smtClean="0"/>
              <a:t>санитарно-гигиеническим </a:t>
            </a:r>
            <a:r>
              <a:rPr lang="ru-RU" dirty="0" smtClean="0"/>
              <a:t>условиям, синтетическим и техническим требованиям.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0875" y="59880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Предметно - развивающая среда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0395" y="56832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Цель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СОЗДАНИЕ ПРЕДМЕТНО - РАЗВИВАЮЩЕЙ СРЕДЫ, СПОСОБСТВУЮЩЕЙ ГАРМОНИЧНОМУ РАЗВИТИЮ И САМОРАЗВИТИЮ ДЕТЕЙ 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5155" y="61404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Предметно-развивающая среда организуется на основе следующих принципов: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Принцип открытости. </a:t>
            </a:r>
            <a:endParaRPr lang="ru-RU" sz="3600" dirty="0" smtClean="0"/>
          </a:p>
          <a:p>
            <a:r>
              <a:rPr lang="ru-RU" sz="3600" dirty="0" smtClean="0"/>
              <a:t>Принцип </a:t>
            </a:r>
            <a:r>
              <a:rPr lang="ru-RU" sz="3600" dirty="0" smtClean="0"/>
              <a:t>гибкого зонирования. </a:t>
            </a:r>
            <a:endParaRPr lang="ru-RU" sz="3600" dirty="0" smtClean="0"/>
          </a:p>
          <a:p>
            <a:r>
              <a:rPr lang="ru-RU" sz="3600" dirty="0" smtClean="0"/>
              <a:t>Принцип </a:t>
            </a:r>
            <a:r>
              <a:rPr lang="ru-RU" sz="3600" dirty="0" err="1" smtClean="0"/>
              <a:t>стабильно-стидинамичности</a:t>
            </a:r>
            <a:r>
              <a:rPr lang="ru-RU" sz="3600" dirty="0" smtClean="0"/>
              <a:t> </a:t>
            </a:r>
            <a:r>
              <a:rPr lang="ru-RU" sz="3600" dirty="0" smtClean="0"/>
              <a:t>развивающей </a:t>
            </a:r>
            <a:r>
              <a:rPr lang="ru-RU" sz="3600" dirty="0" smtClean="0"/>
              <a:t>среды.</a:t>
            </a:r>
          </a:p>
          <a:p>
            <a:r>
              <a:rPr lang="ru-RU" sz="3600" dirty="0" smtClean="0"/>
              <a:t>Принцип </a:t>
            </a:r>
            <a:r>
              <a:rPr lang="ru-RU" sz="3600" dirty="0" err="1" smtClean="0"/>
              <a:t>полифункциональности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915" y="56832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</a:t>
            </a:r>
            <a:r>
              <a:rPr lang="ru-RU" sz="3100" dirty="0" smtClean="0"/>
              <a:t> ПРЕДМЕТНО-РАЗВИВАЮЩУЮ СРЕДУ МЛАДШЕГО ШКОЛЬНИКА МОГУТ ВХОДИТЬ СЛЕДУЮЩИЕ ЗОНЫ: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7880" y="1700544"/>
            <a:ext cx="8305800" cy="485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0395" y="64452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Учебная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ГДЕ РАСПОЛОЖЕНЫ ПАРТЫ , КОТОРЫЕ МОЖНО ЛЕГКО ПЕРЕСТАВИТЬ, ОБЪЕДИНЯТЬ ИЛИ ОТОДВИГАТЬ; СТУЛЬЯ ТРЕХУРОВНЕВЫЕ РЕГУЛИРУЮТСЯ В СООТВЕТСТВИИ С РОСТОМ ОБУЧАЮЩИХСЯ; 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 ПРОСТРАНСТВО ДОЛЖНО СОЧЕТАТЬ СТРОГОСТЬ И КОМФОРТ, КОТОРЫЕ ОБЕСПЕЧИВАЮТСЯ ОПРЕДЕЛЕННЫМ РАСПОЛОЖЕНИЕМ ПРЕДМЕТОВ И ПОДБОРОМ ЦВЕТОВЫХ </a:t>
            </a:r>
            <a:r>
              <a:rPr lang="ru-RU" dirty="0" smtClean="0"/>
              <a:t>ПРЕДПОЧТЕНИЙ.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0875" y="614044"/>
            <a:ext cx="8241145" cy="540039"/>
          </a:xfrm>
        </p:spPr>
        <p:txBody>
          <a:bodyPr>
            <a:noAutofit/>
          </a:bodyPr>
          <a:lstStyle/>
          <a:p>
            <a:r>
              <a:rPr lang="ru-RU" sz="2800" dirty="0" smtClean="0"/>
              <a:t>Цель учебной зоны: создание условий для развития интереса к учебной деятельности в целом; удовлетворение познавательных потребностей каждого ребенка.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6060" y="1711643"/>
            <a:ext cx="6301740" cy="481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0875" y="67500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Информационная зона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594407"/>
            <a:ext cx="4175760" cy="46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915" y="59880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ИГРОВОЙ ЗОНЕ - РАСПОЛОЖЕНА МЯГКАЯ МЕБЕЛЬ (ДИВАН И КРЕСЛА), ЖУРНАЛЬНЫЙ СТОЛИК, ДЕТСКИЕ ИГРУШКИ И ИГРЫ. ДЕТИ С УДОВОЛЬСТВИЕМ МОГУТ 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НАПРЯЖЕНИЕ.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591</Words>
  <Application>Microsoft Macintosh PowerPoint</Application>
  <PresentationFormat>Произвольный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ПРЕДМЕТНО-РАЗВИВАЮЩАЯ СРЕДА УЧЕБНОГО КАБИНЕТА НАЧАЛЬНЫХ КЛАССОВ</vt:lpstr>
      <vt:lpstr>Предметно - развивающая среда </vt:lpstr>
      <vt:lpstr>Цель:</vt:lpstr>
      <vt:lpstr>Предметно-развивающая среда организуется на основе следующих принципов:</vt:lpstr>
      <vt:lpstr>В ПРЕДМЕТНО-РАЗВИВАЮЩУЮ СРЕДУ МЛАДШЕГО ШКОЛЬНИКА МОГУТ ВХОДИТЬ СЛЕДУЮЩИЕ ЗОНЫ:</vt:lpstr>
      <vt:lpstr>Учебная зона</vt:lpstr>
      <vt:lpstr>Цель учебной зоны: создание условий для развития интереса к учебной деятельности в целом; удовлетворение познавательных потребностей каждого ребенка.</vt:lpstr>
      <vt:lpstr>Информационная зона -</vt:lpstr>
      <vt:lpstr>Игровая зона</vt:lpstr>
      <vt:lpstr>Цель игровой зовы: удовлетворение потребностей детей в привлекательном виде деятельности; способствовать рациональному использованию свободного времени.</vt:lpstr>
      <vt:lpstr>Зеленая зона:</vt:lpstr>
      <vt:lpstr>ЗЕЛЁНАЯ ЗОНА</vt:lpstr>
      <vt:lpstr>БЫТОВАЯ ЗОНА:</vt:lpstr>
      <vt:lpstr>ТВОРЧЕСКАЯ ЗОНА:</vt:lpstr>
      <vt:lpstr>ТРЕБОВАНИЯ К КАБИНЕТУ НАЧАЛЬНЫХ КЛАССОВ: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Марина Маркасьян</dc:creator>
  <cp:lastModifiedBy>USER</cp:lastModifiedBy>
  <cp:revision>15</cp:revision>
  <dcterms:created xsi:type="dcterms:W3CDTF">2023-02-11T08:21:27Z</dcterms:created>
  <dcterms:modified xsi:type="dcterms:W3CDTF">2023-04-12T14:39:26Z</dcterms:modified>
</cp:coreProperties>
</file>