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0" r:id="rId2"/>
    <p:sldId id="256" r:id="rId3"/>
    <p:sldId id="258" r:id="rId4"/>
    <p:sldId id="259" r:id="rId5"/>
    <p:sldId id="262" r:id="rId6"/>
    <p:sldId id="266" r:id="rId7"/>
    <p:sldId id="269" r:id="rId8"/>
    <p:sldId id="274" r:id="rId9"/>
    <p:sldId id="277" r:id="rId10"/>
    <p:sldId id="275" r:id="rId11"/>
    <p:sldId id="276" r:id="rId12"/>
    <p:sldId id="279" r:id="rId13"/>
    <p:sldId id="281" r:id="rId14"/>
    <p:sldId id="270" r:id="rId15"/>
    <p:sldId id="278" r:id="rId16"/>
    <p:sldId id="267" r:id="rId17"/>
    <p:sldId id="271" r:id="rId18"/>
    <p:sldId id="263" r:id="rId19"/>
    <p:sldId id="257" r:id="rId20"/>
    <p:sldId id="264" r:id="rId21"/>
    <p:sldId id="272" r:id="rId22"/>
    <p:sldId id="265" r:id="rId23"/>
    <p:sldId id="273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56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104803-DF09-4E17-A937-D1CB6B306199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AC991-F4A3-45D5-A406-D8FCA1ED7B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957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AC991-F4A3-45D5-A406-D8FCA1ED7B1B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36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maxresdefaul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9748" y="2708920"/>
            <a:ext cx="435248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260648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Муниципальное автономное образовательное учреждение «Прогимназия «Созвездие»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91680" y="1916832"/>
            <a:ext cx="5760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Краткосрочный проект во 2 младшей «А» группе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«Домашние животные»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80312" y="530120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Подготовили: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Гарсаева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Л.Х</a:t>
            </a:r>
          </a:p>
          <a:p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Давлетмурзаева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З.З.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3928" y="6237312"/>
            <a:ext cx="12364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г.Пыть-Ях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74015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0.jpg">
            <a:extLst>
              <a:ext uri="{FF2B5EF4-FFF2-40B4-BE49-F238E27FC236}">
                <a16:creationId xmlns:a16="http://schemas.microsoft.com/office/drawing/2014/main" id="{1F3F96CD-073F-43CD-809C-C1C8AF465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9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37E9AE5-0495-4878-ADB0-EF0A7BF223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599" y="226869"/>
            <a:ext cx="3552395" cy="266429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1E586F-BABE-4BE5-AC8A-09411094D1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360448" y="2732151"/>
            <a:ext cx="2971712" cy="347264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5E69B82-8DB2-4602-8B17-57C1C820458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7416" y="257252"/>
            <a:ext cx="3472648" cy="260448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9854534-24F6-4879-9FED-9DA1E1932DF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4097" y="2982871"/>
            <a:ext cx="3472648" cy="29210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33774FF-7D1C-4AF2-8684-C733AE26C8D3}"/>
              </a:ext>
            </a:extLst>
          </p:cNvPr>
          <p:cNvSpPr txBox="1"/>
          <p:nvPr/>
        </p:nvSpPr>
        <p:spPr>
          <a:xfrm>
            <a:off x="2123728" y="5844357"/>
            <a:ext cx="5544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Чтение художественной литературы, </a:t>
            </a:r>
          </a:p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разучивание стихотворений </a:t>
            </a:r>
          </a:p>
        </p:txBody>
      </p:sp>
    </p:spTree>
    <p:extLst>
      <p:ext uri="{BB962C8B-B14F-4D97-AF65-F5344CB8AC3E}">
        <p14:creationId xmlns:p14="http://schemas.microsoft.com/office/powerpoint/2010/main" val="859048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0.jpg">
            <a:extLst>
              <a:ext uri="{FF2B5EF4-FFF2-40B4-BE49-F238E27FC236}">
                <a16:creationId xmlns:a16="http://schemas.microsoft.com/office/drawing/2014/main" id="{0767269A-C8A3-4600-BC8D-1A955366F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2B9CCD8-B316-4E07-8622-BAC53CF32E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76671"/>
            <a:ext cx="3552396" cy="266429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A41778F-080C-435D-AAAE-F95BA74031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703682" y="32622"/>
            <a:ext cx="2664296" cy="355239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879A4C2-DCB1-4F68-878A-3EB3BFEC2A4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284984"/>
            <a:ext cx="3595973" cy="269698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6038FB1-07F0-419E-B73D-19F722ED0C5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284984"/>
            <a:ext cx="3552396" cy="266429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4880ED6-4C29-4241-9449-23904C77084D}"/>
              </a:ext>
            </a:extLst>
          </p:cNvPr>
          <p:cNvSpPr txBox="1"/>
          <p:nvPr/>
        </p:nvSpPr>
        <p:spPr>
          <a:xfrm>
            <a:off x="2843808" y="6125980"/>
            <a:ext cx="555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Изобразительная деятельность </a:t>
            </a:r>
          </a:p>
        </p:txBody>
      </p:sp>
    </p:spTree>
    <p:extLst>
      <p:ext uri="{BB962C8B-B14F-4D97-AF65-F5344CB8AC3E}">
        <p14:creationId xmlns:p14="http://schemas.microsoft.com/office/powerpoint/2010/main" val="3338398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0.jpg">
            <a:extLst>
              <a:ext uri="{FF2B5EF4-FFF2-40B4-BE49-F238E27FC236}">
                <a16:creationId xmlns:a16="http://schemas.microsoft.com/office/drawing/2014/main" id="{89119E02-B520-47C3-B8F7-BC18BCF5C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AAC63A-08F6-4141-9E48-44D75FCB4C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404664"/>
            <a:ext cx="3672408" cy="275430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FB4535B-AEFA-45CA-BD98-0525F66A166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405796"/>
            <a:ext cx="3600400" cy="27003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26AEF04-4A2E-4691-B134-7840883B9C2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58670"/>
            <a:ext cx="3600400" cy="27003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6D1CE59-C20A-4131-B3A3-36935BDC93E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2753" y="3421065"/>
            <a:ext cx="3600399" cy="27003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AE4C3F4-386C-4877-938F-659A0B137C71}"/>
              </a:ext>
            </a:extLst>
          </p:cNvPr>
          <p:cNvSpPr txBox="1"/>
          <p:nvPr/>
        </p:nvSpPr>
        <p:spPr>
          <a:xfrm>
            <a:off x="3059832" y="6237312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Театральная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569738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0.jpg">
            <a:extLst>
              <a:ext uri="{FF2B5EF4-FFF2-40B4-BE49-F238E27FC236}">
                <a16:creationId xmlns:a16="http://schemas.microsoft.com/office/drawing/2014/main" id="{822B2ED2-840E-4383-B75F-127596B88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3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A98B7F1-9D3B-4035-8F3E-C32E4A180F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404664"/>
            <a:ext cx="3852378" cy="288928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F147D13-D8AF-4F84-97BD-2BD14FEC3D3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348880"/>
            <a:ext cx="3600400" cy="27003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1D985B-1BE6-4329-88B4-9D1AA5623797}"/>
              </a:ext>
            </a:extLst>
          </p:cNvPr>
          <p:cNvSpPr txBox="1"/>
          <p:nvPr/>
        </p:nvSpPr>
        <p:spPr>
          <a:xfrm>
            <a:off x="2472267" y="5271911"/>
            <a:ext cx="6154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Просмотр видеоролика, мультфильмов</a:t>
            </a:r>
          </a:p>
        </p:txBody>
      </p:sp>
    </p:spTree>
    <p:extLst>
      <p:ext uri="{BB962C8B-B14F-4D97-AF65-F5344CB8AC3E}">
        <p14:creationId xmlns:p14="http://schemas.microsoft.com/office/powerpoint/2010/main" val="234615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0.jpg">
            <a:extLst>
              <a:ext uri="{FF2B5EF4-FFF2-40B4-BE49-F238E27FC236}">
                <a16:creationId xmlns:a16="http://schemas.microsoft.com/office/drawing/2014/main" id="{97F40252-DA3E-4372-9FEF-529D5ABCC8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3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FAB77E9-7852-4D6A-B9C9-053028332F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892" y="325454"/>
            <a:ext cx="3334786" cy="250109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B436C95-6C8D-4102-91A3-404F4B29384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112" y="3204580"/>
            <a:ext cx="3249566" cy="243717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05B6298-A7F3-40DD-8E03-170D3840CCE4}"/>
              </a:ext>
            </a:extLst>
          </p:cNvPr>
          <p:cNvSpPr txBox="1"/>
          <p:nvPr/>
        </p:nvSpPr>
        <p:spPr>
          <a:xfrm>
            <a:off x="1907704" y="5805264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Малоподвижные игры на ковре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5854128-7366-4D79-ABEF-6B61B458D21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0812" y="334794"/>
            <a:ext cx="3334788" cy="2501091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BCB76F5-633E-4F16-94AA-4B1DC8B476D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720" y="3204580"/>
            <a:ext cx="3249566" cy="243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370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img0.jpg">
            <a:extLst>
              <a:ext uri="{FF2B5EF4-FFF2-40B4-BE49-F238E27FC236}">
                <a16:creationId xmlns:a16="http://schemas.microsoft.com/office/drawing/2014/main" id="{B58DA8CC-4C78-43F0-AB55-1324F6716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EE8E420-2745-4C9E-A3B7-94E40E1118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9701" y="317310"/>
            <a:ext cx="3675971" cy="309430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9CD62A7-8C46-4AF8-832A-344A67FBD5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1400" y="317310"/>
            <a:ext cx="3414163" cy="371003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C5E8B42-C707-4304-9AE5-65D33C6E76E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575" y="3584856"/>
            <a:ext cx="3675971" cy="247013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8AA2D2D-E22D-41DE-9B85-B93B3B45CCC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1399" y="4103829"/>
            <a:ext cx="3414163" cy="24933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D2E611E-4FAC-428B-9E66-FF96D35889F8}"/>
              </a:ext>
            </a:extLst>
          </p:cNvPr>
          <p:cNvSpPr txBox="1"/>
          <p:nvPr/>
        </p:nvSpPr>
        <p:spPr>
          <a:xfrm>
            <a:off x="1763688" y="6073915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Подвижные игры</a:t>
            </a:r>
          </a:p>
        </p:txBody>
      </p:sp>
    </p:spTree>
    <p:extLst>
      <p:ext uri="{BB962C8B-B14F-4D97-AF65-F5344CB8AC3E}">
        <p14:creationId xmlns:p14="http://schemas.microsoft.com/office/powerpoint/2010/main" val="787009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img0.jpg">
            <a:extLst>
              <a:ext uri="{FF2B5EF4-FFF2-40B4-BE49-F238E27FC236}">
                <a16:creationId xmlns:a16="http://schemas.microsoft.com/office/drawing/2014/main" id="{D36CDFF5-16C0-4035-9C82-2A577C34BF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66" y="901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6398474-3594-4F6A-92AD-39F7C4CCC1A8}"/>
              </a:ext>
            </a:extLst>
          </p:cNvPr>
          <p:cNvSpPr/>
          <p:nvPr/>
        </p:nvSpPr>
        <p:spPr>
          <a:xfrm>
            <a:off x="2555776" y="1412776"/>
            <a:ext cx="446449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3.Заключительный этап</a:t>
            </a:r>
          </a:p>
          <a:p>
            <a:pPr algn="ctr">
              <a:spcAft>
                <a:spcPts val="0"/>
              </a:spcAft>
            </a:pPr>
            <a:r>
              <a:rPr lang="ru-RU" sz="16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(14 февраля)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E5AEC66-1D25-4750-8DFE-6B28F43F308D}"/>
              </a:ext>
            </a:extLst>
          </p:cNvPr>
          <p:cNvSpPr/>
          <p:nvPr/>
        </p:nvSpPr>
        <p:spPr>
          <a:xfrm>
            <a:off x="2123728" y="2395340"/>
            <a:ext cx="5472608" cy="18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1.Игра – драматизация сказки «Курочка-Ряба».</a:t>
            </a:r>
          </a:p>
          <a:p>
            <a:pPr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Оформление уголка «Домашние животные».</a:t>
            </a:r>
          </a:p>
          <a:p>
            <a:pPr>
              <a:spcAft>
                <a:spcPts val="1000"/>
              </a:spcAft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3.Итоговое НОД по познавательному развитию «Домашние животные».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636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0.jpg">
            <a:extLst>
              <a:ext uri="{FF2B5EF4-FFF2-40B4-BE49-F238E27FC236}">
                <a16:creationId xmlns:a16="http://schemas.microsoft.com/office/drawing/2014/main" id="{C71284A1-56FA-4699-8486-6D56AC2F1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3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F771B72-D9A3-4DC2-AC1F-EBB738EA346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068960"/>
            <a:ext cx="3744416" cy="28083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77A7339-87A1-4ADC-829B-7121714775F2}"/>
              </a:ext>
            </a:extLst>
          </p:cNvPr>
          <p:cNvSpPr txBox="1"/>
          <p:nvPr/>
        </p:nvSpPr>
        <p:spPr>
          <a:xfrm>
            <a:off x="1979712" y="5877272"/>
            <a:ext cx="62529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Пальчиковый театр «Курочка Ряба»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20A0FA0-C8B0-426C-9E15-C2AAAB49EE2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44" y="3095627"/>
            <a:ext cx="3713752" cy="278531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3BB79B1-5EBF-470C-8885-6B8EB23F53D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658" y="340152"/>
            <a:ext cx="3713752" cy="261463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1080C4E-BAC6-46F8-905B-8BE97952481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7406" y="355738"/>
            <a:ext cx="3600400" cy="2606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361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548680"/>
            <a:ext cx="7128792" cy="52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FA8C3CF-5DE8-49FF-9885-387465C3B476}"/>
              </a:ext>
            </a:extLst>
          </p:cNvPr>
          <p:cNvSpPr txBox="1"/>
          <p:nvPr/>
        </p:nvSpPr>
        <p:spPr>
          <a:xfrm>
            <a:off x="2195736" y="5661248"/>
            <a:ext cx="4464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Уголок </a:t>
            </a:r>
          </a:p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«Домашние животные»</a:t>
            </a:r>
          </a:p>
        </p:txBody>
      </p:sp>
    </p:spTree>
    <p:extLst>
      <p:ext uri="{BB962C8B-B14F-4D97-AF65-F5344CB8AC3E}">
        <p14:creationId xmlns:p14="http://schemas.microsoft.com/office/powerpoint/2010/main" val="30567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2E8FC9-C101-43B6-BABA-B39BEA5D2DD3}"/>
              </a:ext>
            </a:extLst>
          </p:cNvPr>
          <p:cNvSpPr txBox="1"/>
          <p:nvPr/>
        </p:nvSpPr>
        <p:spPr>
          <a:xfrm>
            <a:off x="1979712" y="5420881"/>
            <a:ext cx="54726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Работа с родителями</a:t>
            </a:r>
          </a:p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Макет </a:t>
            </a:r>
          </a:p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«Домашние животные»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D7FE96A-0F97-4AC8-A2E0-6EDE5B870B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146" y="836712"/>
            <a:ext cx="6112225" cy="458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101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1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196752"/>
            <a:ext cx="7488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Проживая в городской местности мы не имеем  возможности держать домашних животных в доме. А любовь к животным у детей нужно воспитывать с раннего возраста. Поэтому проект позволит расширить знания у детей о животных, содержащихся в домашних условиях . Экологическое воспитание формирует поведение и ответственность детей за природу. А животные – это первый источник знаний об окружающем мире. На основе представлений о животных, ребенок учится видеть взаимосвязь в природе 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познавательно-игровой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дети 2 младшей А группы «Светлячок» (3-4года), воспитатели, родители (законные представители).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Продолжительность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краткосрочный, с 1 по 14 февраля 2022г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5617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7169848" cy="34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62E3FF-9AD6-44DD-8E0A-C31D28BB010B}"/>
              </a:ext>
            </a:extLst>
          </p:cNvPr>
          <p:cNvSpPr txBox="1"/>
          <p:nvPr/>
        </p:nvSpPr>
        <p:spPr>
          <a:xfrm>
            <a:off x="1331641" y="4941168"/>
            <a:ext cx="7272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Папка-передвижка  </a:t>
            </a:r>
          </a:p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«Какую пользу приносят домашние животные людям»</a:t>
            </a:r>
            <a:endParaRPr lang="ru-RU" dirty="0">
              <a:solidFill>
                <a:srgbClr val="0070C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2594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0.jpg">
            <a:extLst>
              <a:ext uri="{FF2B5EF4-FFF2-40B4-BE49-F238E27FC236}">
                <a16:creationId xmlns:a16="http://schemas.microsoft.com/office/drawing/2014/main" id="{0E01E9B2-D57C-42C3-81A4-ED72A288E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6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E7CEBD6-E88A-438C-BBDB-D696361665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476672"/>
            <a:ext cx="6727514" cy="47232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139110-D590-4493-8890-423F9D62D009}"/>
              </a:ext>
            </a:extLst>
          </p:cNvPr>
          <p:cNvSpPr txBox="1"/>
          <p:nvPr/>
        </p:nvSpPr>
        <p:spPr>
          <a:xfrm>
            <a:off x="3347864" y="5589240"/>
            <a:ext cx="31511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Мини-стенд </a:t>
            </a:r>
          </a:p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«Стихи про нас»</a:t>
            </a:r>
          </a:p>
        </p:txBody>
      </p:sp>
    </p:spTree>
    <p:extLst>
      <p:ext uri="{BB962C8B-B14F-4D97-AF65-F5344CB8AC3E}">
        <p14:creationId xmlns:p14="http://schemas.microsoft.com/office/powerpoint/2010/main" val="14030536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2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2FD3808-EE6C-484E-9DA0-9A1AAF3185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60648"/>
            <a:ext cx="3744416" cy="46683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EA96E5-C028-423C-B8A7-B74B8ED3DEF8}"/>
              </a:ext>
            </a:extLst>
          </p:cNvPr>
          <p:cNvSpPr txBox="1"/>
          <p:nvPr/>
        </p:nvSpPr>
        <p:spPr>
          <a:xfrm>
            <a:off x="1907705" y="5189658"/>
            <a:ext cx="669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Книжка-малышка </a:t>
            </a:r>
          </a:p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«Загадки о домашних животных для малышей»</a:t>
            </a:r>
          </a:p>
        </p:txBody>
      </p:sp>
    </p:spTree>
    <p:extLst>
      <p:ext uri="{BB962C8B-B14F-4D97-AF65-F5344CB8AC3E}">
        <p14:creationId xmlns:p14="http://schemas.microsoft.com/office/powerpoint/2010/main" val="17111674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0.jpg">
            <a:extLst>
              <a:ext uri="{FF2B5EF4-FFF2-40B4-BE49-F238E27FC236}">
                <a16:creationId xmlns:a16="http://schemas.microsoft.com/office/drawing/2014/main" id="{D3B487E1-D24D-4A9C-B3F3-663FBDB54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10482D6-D4D2-4764-9643-5D95C2AA31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2759" y="412003"/>
            <a:ext cx="3342944" cy="250720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9BB8556-D115-49A1-959A-998C08A43D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2754" y="441595"/>
            <a:ext cx="3342944" cy="250720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925331C-FBAC-4C1A-8E94-6155091748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578" y="3212976"/>
            <a:ext cx="3453306" cy="258998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92917BC-4F53-41E1-BB0E-4A86693097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2754" y="3191308"/>
            <a:ext cx="3453306" cy="25899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905CBDB-BDE8-48F2-B0C0-BF913724E774}"/>
              </a:ext>
            </a:extLst>
          </p:cNvPr>
          <p:cNvSpPr txBox="1"/>
          <p:nvPr/>
        </p:nvSpPr>
        <p:spPr>
          <a:xfrm>
            <a:off x="2051720" y="6075053"/>
            <a:ext cx="6339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Итоговый НОД «Домашние животные» </a:t>
            </a:r>
          </a:p>
        </p:txBody>
      </p:sp>
    </p:spTree>
    <p:extLst>
      <p:ext uri="{BB962C8B-B14F-4D97-AF65-F5344CB8AC3E}">
        <p14:creationId xmlns:p14="http://schemas.microsoft.com/office/powerpoint/2010/main" val="34654343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0.jpg">
            <a:extLst>
              <a:ext uri="{FF2B5EF4-FFF2-40B4-BE49-F238E27FC236}">
                <a16:creationId xmlns:a16="http://schemas.microsoft.com/office/drawing/2014/main" id="{124ECD57-CA0E-48D8-93B8-E5B2B0724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3AAAA5A-0FB3-4075-9178-EF841878F7E2}"/>
              </a:ext>
            </a:extLst>
          </p:cNvPr>
          <p:cNvSpPr/>
          <p:nvPr/>
        </p:nvSpPr>
        <p:spPr>
          <a:xfrm>
            <a:off x="1115616" y="332656"/>
            <a:ext cx="7488832" cy="633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 проекта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оформлен уголок «Домашние животные»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-сформировалось и обогатилось представление о домашних животных. Дети называют  животное по внешнему виду, знают, где они живут, чем питаются, как называются детеныши домашних животных, как надо за ними ухаживать;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-изготовление макета позволило наглядно представить среду обитания домашних животных;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-пополнился словарный запас детей;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-расширились коммуникативные и творческие способности детей;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-дети стали любознательными, стали более бережно относится к животным, проявляют заботливое отношение к ним.</a:t>
            </a:r>
            <a:r>
              <a:rPr lang="ru-RU" sz="1600" dirty="0">
                <a:latin typeface="Times New Roman" panose="02020603050405020304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itchFamily="18" charset="0"/>
              </a:rPr>
              <a:t>Родители:</a:t>
            </a:r>
          </a:p>
          <a:p>
            <a:pPr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itchFamily="18" charset="0"/>
              </a:rPr>
              <a:t>- узнали больше о жизни нашей группы;</a:t>
            </a:r>
          </a:p>
          <a:p>
            <a:pPr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itchFamily="18" charset="0"/>
              </a:rPr>
              <a:t>-повысили свою компетентность при подборе стихов и загадок именно по возрасту детей;</a:t>
            </a:r>
          </a:p>
          <a:p>
            <a:pPr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itchFamily="18" charset="0"/>
              </a:rPr>
              <a:t>- появилось  желание изготавливать  поделки в кругу семьи</a:t>
            </a:r>
            <a:r>
              <a:rPr lang="en-US" sz="1600" dirty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itchFamily="18" charset="0"/>
              </a:rPr>
              <a:t> и участвовать в педагогическом процессе.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Воспитатели: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>
                <a:latin typeface="Times New Roman" panose="02020603050405020304" pitchFamily="18" charset="0"/>
                <a:cs typeface="Times New Roman" pitchFamily="18" charset="0"/>
              </a:rPr>
              <a:t>повышение профессиональной компетентности в вопросах игровой деятельности детей;</a:t>
            </a:r>
          </a:p>
          <a:p>
            <a:pPr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itchFamily="18" charset="0"/>
              </a:rPr>
              <a:t>-постоянный контакт с </a:t>
            </a:r>
            <a:r>
              <a:rPr lang="ru-RU" sz="1600">
                <a:latin typeface="Times New Roman" panose="02020603050405020304" pitchFamily="18" charset="0"/>
                <a:cs typeface="Times New Roman" pitchFamily="18" charset="0"/>
              </a:rPr>
              <a:t>семьей воспитанников.</a:t>
            </a:r>
            <a:endParaRPr lang="ru-RU" sz="16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завершении можно сделать вывод, что благодаря данному проекту , а именно  проведенным занятиям, беседам, игровой деятельности произошло закрепление и улучшение знаний детей по данной теме.</a:t>
            </a:r>
            <a:r>
              <a:rPr lang="ru-RU" sz="1600" dirty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AB9C5B-596A-4D35-9893-DD98A8E30EF4}"/>
              </a:ext>
            </a:extLst>
          </p:cNvPr>
          <p:cNvSpPr txBox="1"/>
          <p:nvPr/>
        </p:nvSpPr>
        <p:spPr>
          <a:xfrm>
            <a:off x="2843808" y="50131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2502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738" y="834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9632" y="260648"/>
            <a:ext cx="712879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формировать представления о домашних животных.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Обучающие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-формировать у детей первоначальное представление о домашних животных и  птицах;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-формировать знания о характерных особенностях внешнего вида;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-формировать знания детей о том, чем питаются домашние животные и птицы, где живут;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-способствовать развитию познавательного интереса.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-развивать умение детей отвечать на вопросы воспитателя;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-формировать умения выполнять имитационные движения, подражать движениям животных и птиц;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-развивать координации движений и мелкую моторику пальцев рук;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-дружно играть в коллективе, выполнять движения в определенной последовательности.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Воспитывающие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-воспитывать добрые чувства и гуманное отношение к животным и птицам.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625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1484784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124744"/>
            <a:ext cx="6893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-у детей должно сформироваться понятие о домашних животных;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-дети научатся правильно  называть домашних животных и их детенышей;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будут знать чем они питаются, как надо за ними ухаживать, какую пользу они приносят людям, знать место их проживания (конура, свинарник, коровник);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-повысится познавательный интерес к животным, появится желание заботиться о них;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-расширятся коммуникативные и творческие способности детей;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-обогатится словарный запас детей;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-участие  родителей в изготовлении дидактического материала по данной тематике;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-активизируется  педагогический потенциал семьи. </a:t>
            </a:r>
          </a:p>
          <a:p>
            <a:endParaRPr lang="ru-RU" dirty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144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3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374284"/>
              </p:ext>
            </p:extLst>
          </p:nvPr>
        </p:nvGraphicFramePr>
        <p:xfrm>
          <a:off x="4731673" y="6811627"/>
          <a:ext cx="487680" cy="274320"/>
        </p:xfrm>
        <a:graphic>
          <a:graphicData uri="http://schemas.openxmlformats.org/drawingml/2006/table">
            <a:tbl>
              <a:tblPr firstRow="1" firstCol="1" bandRow="1"/>
              <a:tblGrid>
                <a:gridCol w="162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63688" y="404664"/>
            <a:ext cx="57606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План реализации проекта проходит в три этапа</a:t>
            </a:r>
            <a:br>
              <a:rPr lang="ru-RU" sz="20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1050996"/>
            <a:ext cx="61926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b="1" u="sng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u="sng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1.Подготовительный этап</a:t>
            </a:r>
          </a:p>
          <a:p>
            <a:pPr algn="ctr"/>
            <a:r>
              <a:rPr lang="ru-RU" sz="1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itchFamily="18" charset="0"/>
              </a:rPr>
              <a:t>(с1 февраля по 4 февраля)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Подбор методической литературы по теме проекта.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2.Подбор художественной литературы, загадок, стихов по теме «Домашние животные».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3.Подбор наглядно-дидактических пособий, демонстрационного материала, набор игрушек домашних животных.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Подбор подвижных игр, игровых упражнений, пальчиковых игр.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Привлечь родителей к работе над проектом: изготовление макета «Домашние животные».</a:t>
            </a:r>
          </a:p>
          <a:p>
            <a:pPr algn="ctr">
              <a:buNone/>
            </a:pPr>
            <a:endParaRPr lang="ru-RU" b="1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194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img0.jpg">
            <a:extLst>
              <a:ext uri="{FF2B5EF4-FFF2-40B4-BE49-F238E27FC236}">
                <a16:creationId xmlns:a16="http://schemas.microsoft.com/office/drawing/2014/main" id="{367E4B90-7AE0-4ACE-937D-902FA6549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3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7F3B058-FF8B-44A7-810C-467D200AEA65}"/>
              </a:ext>
            </a:extLst>
          </p:cNvPr>
          <p:cNvSpPr/>
          <p:nvPr/>
        </p:nvSpPr>
        <p:spPr>
          <a:xfrm>
            <a:off x="1187624" y="548680"/>
            <a:ext cx="763284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2.Основной этап-реализация проекта</a:t>
            </a:r>
          </a:p>
          <a:p>
            <a:pPr algn="ctr"/>
            <a:r>
              <a:rPr lang="ru-RU" sz="16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(07 февраля по 14 февраля)</a:t>
            </a:r>
            <a:r>
              <a:rPr lang="ru-RU" sz="1600" b="1" i="1" dirty="0">
                <a:solidFill>
                  <a:srgbClr val="C00000"/>
                </a:solidFill>
              </a:rPr>
              <a:t>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-Беседа «Домашние животные и их детеныши», «Что мы знаем о домашних животных»;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НОД  «Кто как кричит?»;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-составление рассказов: «Узнай, кто я?»;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-ситуативный разговор: «Как умываются животные?»;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-словесные игры: «Назови животное»;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-чтение: «Коза-дереза», «Козлята и волк», «Курочка-ряба»;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-заучивание «Я люблю свою лошадку», «Киска, киска, киска брысь», «Маленький бычок», отгадывание загадок;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-рассказывание сказки «Репка» при помощи магнитного театра;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-д/и: «Собери семейку», «Кто, что любит?»;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-настольные игры: кубики, лото,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теме проекта;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 ферме», «Мне на день рождения подарили котенка (щенка);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строительство «Скотный двор», «Конура для собаки», «Загончик для Буренки»;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-просмотр мультфильма: «Котенок по имени Гав», «Приключения кота Леопольда»;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-п/и: «Кот и мыши», «Воробушки и кот», «Угадай по движению», «Лиса в курятнике»;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-рисование 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Заборчик для утят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лепка: «Червячки для цыплят», трафареты, раскраски по теме проекта.</a:t>
            </a:r>
          </a:p>
          <a:p>
            <a:pPr algn="ctr">
              <a:spcAft>
                <a:spcPts val="0"/>
              </a:spcAft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spcAft>
                <a:spcPts val="0"/>
              </a:spcAft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68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0.jpg">
            <a:extLst>
              <a:ext uri="{FF2B5EF4-FFF2-40B4-BE49-F238E27FC236}">
                <a16:creationId xmlns:a16="http://schemas.microsoft.com/office/drawing/2014/main" id="{184E0AD1-7DA7-4AFE-924E-C0752F013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1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D41B653-0772-4D50-BE67-29596A2434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7881" y="376938"/>
            <a:ext cx="3265401" cy="290075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B2BF7B3-6B84-4023-9A34-A95D855FBA2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363701"/>
            <a:ext cx="3265401" cy="290075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F1D3BD4-51F5-4B9C-9BFB-19008F285AB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9772" y="3496184"/>
            <a:ext cx="3385009" cy="25387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7E57EEB-C093-44B3-A4C4-8CC8C78FE353}"/>
              </a:ext>
            </a:extLst>
          </p:cNvPr>
          <p:cNvSpPr txBox="1"/>
          <p:nvPr/>
        </p:nvSpPr>
        <p:spPr>
          <a:xfrm>
            <a:off x="1979712" y="6168669"/>
            <a:ext cx="5739810" cy="524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Рассматривание иллюстраций, беседы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68EA139-EA24-4BAC-AD91-124527AE162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1311052" y="3446288"/>
            <a:ext cx="3297940" cy="261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291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0.jpg">
            <a:extLst>
              <a:ext uri="{FF2B5EF4-FFF2-40B4-BE49-F238E27FC236}">
                <a16:creationId xmlns:a16="http://schemas.microsoft.com/office/drawing/2014/main" id="{F838FAE4-36EE-4B70-8D41-AA829153F2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9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F29BD9E-E54B-412C-95C0-15AA2BB038BF}"/>
              </a:ext>
            </a:extLst>
          </p:cNvPr>
          <p:cNvSpPr txBox="1"/>
          <p:nvPr/>
        </p:nvSpPr>
        <p:spPr>
          <a:xfrm>
            <a:off x="1403648" y="4509120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Дидактические игры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242775B-6DCC-4B61-891B-82205D316A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0548" y="289030"/>
            <a:ext cx="3802584" cy="285193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D579CF-B177-4099-B928-2F8CB80D16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454" y="3231560"/>
            <a:ext cx="4224469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463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0.jpg">
            <a:extLst>
              <a:ext uri="{FF2B5EF4-FFF2-40B4-BE49-F238E27FC236}">
                <a16:creationId xmlns:a16="http://schemas.microsoft.com/office/drawing/2014/main" id="{5026DDAF-2987-40B7-8ABD-9666961DA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5B5E96D-628D-4325-B3FA-25238A852B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5463" y="476672"/>
            <a:ext cx="3456384" cy="259228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B89F0C5-96FD-4766-8339-4C681ADBAAF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6724" y="3438127"/>
            <a:ext cx="3540225" cy="265516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FE6BA18-7DB0-4A14-BDD3-EF0E99D9C96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0565" y="476672"/>
            <a:ext cx="3540224" cy="265516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D2F01AE-4093-4EA7-BFAE-29571B7272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018" y="3474804"/>
            <a:ext cx="3540224" cy="265516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299CDB9-2BC8-429E-939B-5696D0DD47F5}"/>
              </a:ext>
            </a:extLst>
          </p:cNvPr>
          <p:cNvSpPr txBox="1"/>
          <p:nvPr/>
        </p:nvSpPr>
        <p:spPr>
          <a:xfrm>
            <a:off x="2915816" y="6129972"/>
            <a:ext cx="41991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Monotype Corsiva" panose="03010101010201010101" pitchFamily="66" charset="0"/>
              </a:rPr>
              <a:t>Чтение потешек, поговорок</a:t>
            </a:r>
          </a:p>
        </p:txBody>
      </p:sp>
    </p:spTree>
    <p:extLst>
      <p:ext uri="{BB962C8B-B14F-4D97-AF65-F5344CB8AC3E}">
        <p14:creationId xmlns:p14="http://schemas.microsoft.com/office/powerpoint/2010/main" val="23128237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733</Words>
  <Application>Microsoft Office PowerPoint</Application>
  <PresentationFormat>Экран (4:3)</PresentationFormat>
  <Paragraphs>111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Enter Service</cp:lastModifiedBy>
  <cp:revision>36</cp:revision>
  <dcterms:created xsi:type="dcterms:W3CDTF">2022-02-09T04:34:53Z</dcterms:created>
  <dcterms:modified xsi:type="dcterms:W3CDTF">2023-04-12T14:33:35Z</dcterms:modified>
</cp:coreProperties>
</file>