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8" r:id="rId3"/>
    <p:sldId id="259" r:id="rId4"/>
    <p:sldId id="267" r:id="rId5"/>
    <p:sldId id="258" r:id="rId6"/>
    <p:sldId id="264" r:id="rId7"/>
    <p:sldId id="261" r:id="rId8"/>
    <p:sldId id="263" r:id="rId9"/>
    <p:sldId id="262" r:id="rId10"/>
    <p:sldId id="266" r:id="rId11"/>
    <p:sldId id="265" r:id="rId12"/>
    <p:sldId id="269" r:id="rId13"/>
    <p:sldId id="273" r:id="rId14"/>
    <p:sldId id="274" r:id="rId15"/>
    <p:sldId id="270" r:id="rId16"/>
    <p:sldId id="275" r:id="rId17"/>
    <p:sldId id="276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24" autoAdjust="0"/>
    <p:restoredTop sz="94660"/>
  </p:normalViewPr>
  <p:slideViewPr>
    <p:cSldViewPr snapToGrid="0">
      <p:cViewPr>
        <p:scale>
          <a:sx n="70" d="100"/>
          <a:sy n="70" d="100"/>
        </p:scale>
        <p:origin x="27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80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5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69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620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290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9619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48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921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230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3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45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2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28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3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5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4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64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6EF731F-C7E4-4AAB-AA05-AB9C5FCF698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284654A-ECD0-4772-A30C-265CF7793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27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397" y="115911"/>
            <a:ext cx="11088710" cy="230832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 wrap="square">
            <a:spAutoFit/>
            <a:sp3d contourW="12700">
              <a:contourClr>
                <a:schemeClr val="accent1">
                  <a:lumMod val="40000"/>
                  <a:lumOff val="6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апреля </a:t>
            </a:r>
          </a:p>
          <a:p>
            <a:pPr algn="ctr"/>
            <a:r>
              <a:rPr lang="ru-RU" sz="7200" dirty="0" smtClean="0">
                <a:solidFill>
                  <a:srgbClr val="00B0F0"/>
                </a:solidFill>
              </a:rPr>
              <a:t> </a:t>
            </a:r>
            <a:r>
              <a:rPr lang="ru-RU" sz="7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День космонавтики</a:t>
            </a:r>
            <a:endParaRPr lang="ru-RU" sz="7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5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medalww.ru/photo/img/nagrady-gagarina-foto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137" y="1081825"/>
            <a:ext cx="4583852" cy="5481636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40924" y="167425"/>
            <a:ext cx="82811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Roboto"/>
              </a:rPr>
              <a:t>Ордена и медали Ю.А. Гагарина</a:t>
            </a:r>
            <a:endParaRPr lang="ru-RU" sz="3200" b="1" i="0" dirty="0">
              <a:solidFill>
                <a:srgbClr val="002060"/>
              </a:solidFill>
              <a:effectLst/>
              <a:latin typeface="Robot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1081825"/>
            <a:ext cx="75470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Орден </a:t>
            </a:r>
            <a:r>
              <a:rPr lang="ru-RU" dirty="0">
                <a:latin typeface="Roboto"/>
              </a:rPr>
              <a:t>Ленина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Орден </a:t>
            </a:r>
            <a:r>
              <a:rPr lang="ru-RU" dirty="0">
                <a:latin typeface="Roboto"/>
              </a:rPr>
              <a:t>«Георгий Димитров</a:t>
            </a:r>
            <a:r>
              <a:rPr lang="ru-RU" dirty="0" smtClean="0">
                <a:latin typeface="Roboto"/>
              </a:rPr>
              <a:t>»</a:t>
            </a:r>
            <a:endParaRPr lang="ru-RU" dirty="0"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Орден </a:t>
            </a:r>
            <a:r>
              <a:rPr lang="ru-RU" dirty="0">
                <a:latin typeface="Roboto"/>
              </a:rPr>
              <a:t>«Крест Грюнвальда» I степени (Польша, 20 июня 1961)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Первый </a:t>
            </a:r>
            <a:r>
              <a:rPr lang="ru-RU" dirty="0">
                <a:latin typeface="Roboto"/>
              </a:rPr>
              <a:t>кавалер ордена «Плайя-Хирон» (Куба, 18 июля 1961)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Орден </a:t>
            </a:r>
            <a:r>
              <a:rPr lang="ru-RU" dirty="0">
                <a:latin typeface="Roboto"/>
              </a:rPr>
              <a:t>«За заслуги в области воздухоплавания» (Бразилия, 2 августа 1961)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Орден </a:t>
            </a:r>
            <a:r>
              <a:rPr lang="ru-RU" dirty="0">
                <a:latin typeface="Roboto"/>
              </a:rPr>
              <a:t>Знамени ВНР I степени с бриллиантами (Венгрия, 21 августа 1961)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Карла </a:t>
            </a:r>
            <a:r>
              <a:rPr lang="ru-RU" dirty="0">
                <a:latin typeface="Roboto"/>
              </a:rPr>
              <a:t>Маркса (ГДР, 22 октября 1963)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«</a:t>
            </a:r>
            <a:r>
              <a:rPr lang="ru-RU" dirty="0">
                <a:latin typeface="Roboto"/>
              </a:rPr>
              <a:t>Ожерелье Нила» (Египет, 31 января 1962)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Roboto"/>
              </a:rPr>
              <a:t> Большая </a:t>
            </a:r>
            <a:r>
              <a:rPr lang="ru-RU" dirty="0">
                <a:latin typeface="Roboto"/>
              </a:rPr>
              <a:t>лента ордена Звезды Африки (Либерия, 6 февраля 1962</a:t>
            </a:r>
            <a:r>
              <a:rPr lang="ru-RU" dirty="0" smtClean="0">
                <a:latin typeface="Roboto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Roboto"/>
              </a:rPr>
              <a:t>Медаль «40 лет Вооружённых Сил СССР» (СССР, 1958</a:t>
            </a:r>
            <a:r>
              <a:rPr lang="ru-RU" dirty="0"/>
              <a:t>)</a:t>
            </a:r>
            <a:endParaRPr lang="ru-RU" dirty="0" smtClean="0"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Roboto"/>
              </a:rPr>
              <a:t>Медаль «За освоение целинных земель» (СССР, 12 апреля 1961)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Roboto"/>
              </a:rPr>
              <a:t>Медаль «Золотая Звезда» </a:t>
            </a:r>
            <a:endParaRPr lang="ru-RU" dirty="0" smtClean="0"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Roboto"/>
              </a:rPr>
              <a:t>Медаль «За безупречную службу» III степени (СССР, март 1966</a:t>
            </a:r>
            <a:r>
              <a:rPr lang="ru-RU" dirty="0" smtClean="0">
                <a:latin typeface="Roboto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Roboto"/>
              </a:rPr>
              <a:t>Золотая медаль имени Константина Циолковского «3а выдающиеся работы в области межпланетных сообщений</a:t>
            </a:r>
            <a:r>
              <a:rPr lang="ru-RU" dirty="0" smtClean="0">
                <a:latin typeface="Roboto"/>
              </a:rPr>
              <a:t>»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Roboto"/>
              </a:rPr>
              <a:t>Золотая медаль и почётный диплом «Человек в космосе» Итальянской ассоциации космонавтики</a:t>
            </a:r>
          </a:p>
          <a:p>
            <a:endParaRPr lang="ru-RU" b="0" i="0" dirty="0">
              <a:solidFill>
                <a:srgbClr val="333333"/>
              </a:solidFill>
              <a:effectLst/>
              <a:latin typeface="Helvetica Neue Cyr"/>
            </a:endParaRPr>
          </a:p>
        </p:txBody>
      </p:sp>
    </p:spTree>
    <p:extLst>
      <p:ext uri="{BB962C8B-B14F-4D97-AF65-F5344CB8AC3E}">
        <p14:creationId xmlns:p14="http://schemas.microsoft.com/office/powerpoint/2010/main" val="123674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cs9.pikabu.ru/post_img/2017/04/20/5/og_og_1492671364222545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209" y="3170756"/>
            <a:ext cx="3913299" cy="3431787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1065" y="154546"/>
            <a:ext cx="11101589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Roboto"/>
              </a:rPr>
              <a:t>ТРАДИЦИИ ПРАЗДНИКА</a:t>
            </a:r>
          </a:p>
          <a:p>
            <a:pPr indent="457200" algn="just">
              <a:lnSpc>
                <a:spcPct val="150000"/>
              </a:lnSpc>
            </a:pPr>
            <a:r>
              <a:rPr lang="ru-RU" b="1" dirty="0" smtClean="0">
                <a:solidFill>
                  <a:srgbClr val="222222"/>
                </a:solidFill>
                <a:latin typeface="Roboto"/>
              </a:rPr>
              <a:t>В </a:t>
            </a:r>
            <a:r>
              <a:rPr lang="ru-RU" b="1" dirty="0">
                <a:solidFill>
                  <a:srgbClr val="222222"/>
                </a:solidFill>
                <a:latin typeface="Roboto"/>
              </a:rPr>
              <a:t>День космонавтики в торжествах участвуют космонавты, инженеры и создатели пилотируемой техники, научные сотрудники и вспомогательный персонал.</a:t>
            </a:r>
          </a:p>
          <a:p>
            <a:pPr indent="457200" algn="just">
              <a:lnSpc>
                <a:spcPct val="150000"/>
              </a:lnSpc>
            </a:pPr>
            <a:r>
              <a:rPr lang="ru-RU" b="1" dirty="0">
                <a:solidFill>
                  <a:srgbClr val="222222"/>
                </a:solidFill>
                <a:latin typeface="Roboto"/>
              </a:rPr>
              <a:t>В праздничных мероприятиях участвуют также военные, занятые в оборонных и разведывательных космических программах, сотрудники ракетостроительных и авиационных предприятий, преподаватели и студенты ВУЗов, связанных с </a:t>
            </a:r>
            <a:r>
              <a:rPr lang="ru-RU" b="1" dirty="0" smtClean="0">
                <a:solidFill>
                  <a:srgbClr val="222222"/>
                </a:solidFill>
                <a:latin typeface="Roboto"/>
              </a:rPr>
              <a:t>космосом. </a:t>
            </a:r>
            <a:r>
              <a:rPr lang="ru-RU" b="1" dirty="0">
                <a:solidFill>
                  <a:srgbClr val="222222"/>
                </a:solidFill>
                <a:latin typeface="Roboto"/>
              </a:rPr>
              <a:t>и аэрокосмической техникой</a:t>
            </a:r>
            <a:r>
              <a:rPr lang="ru-RU" dirty="0">
                <a:solidFill>
                  <a:srgbClr val="222222"/>
                </a:solidFill>
                <a:latin typeface="Roboto"/>
              </a:rPr>
              <a:t>.</a:t>
            </a:r>
            <a:endParaRPr lang="ru-RU" b="0" i="0" dirty="0">
              <a:solidFill>
                <a:srgbClr val="222222"/>
              </a:solidFill>
              <a:effectLst/>
              <a:latin typeface="Roboto"/>
            </a:endParaRPr>
          </a:p>
        </p:txBody>
      </p:sp>
      <p:pic>
        <p:nvPicPr>
          <p:cNvPr id="5122" name="Picture 2" descr="https://i2.wp.com/img-fotki.yandex.ru/get/5704/214291281.88/0_193762_674f2d5c_or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29" y="2650793"/>
            <a:ext cx="3861606" cy="408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visualrian.ru/images/old_preview/0/39/3912_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499" y="2675777"/>
            <a:ext cx="3508468" cy="403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34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765"/>
            <a:ext cx="1219199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УСПЕХИ СОВЕТСКОЙ КОСМОНАВТИКИ</a:t>
            </a:r>
          </a:p>
          <a:p>
            <a:pPr indent="457200" algn="just"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Roboto"/>
              </a:rPr>
              <a:t>За </a:t>
            </a:r>
            <a:r>
              <a:rPr lang="ru-RU" b="1" i="1" dirty="0">
                <a:solidFill>
                  <a:srgbClr val="002060"/>
                </a:solidFill>
                <a:latin typeface="Roboto"/>
              </a:rPr>
              <a:t>годы, прошедшие со дня первого полета Юрия Гагарина, в космосе побывали </a:t>
            </a:r>
            <a:r>
              <a:rPr lang="ru-RU" b="1" i="1" dirty="0" smtClean="0">
                <a:solidFill>
                  <a:srgbClr val="002060"/>
                </a:solidFill>
                <a:latin typeface="Roboto"/>
              </a:rPr>
              <a:t>около 500 человек более чем  из 40 стран мира.</a:t>
            </a:r>
            <a:endParaRPr lang="ru-RU" b="1" i="1" dirty="0">
              <a:solidFill>
                <a:srgbClr val="002060"/>
              </a:solidFill>
              <a:latin typeface="Roboto"/>
            </a:endParaRP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         11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и 12 августа 1962 года на кораблях "Восток‑3" и "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Восток‑4» 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стартовали </a:t>
            </a:r>
            <a:endParaRPr lang="ru-RU" b="1" dirty="0" smtClean="0">
              <a:solidFill>
                <a:srgbClr val="002060"/>
              </a:solidFill>
              <a:latin typeface="Roboto"/>
            </a:endParaRP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                                                                           Андриян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Николаев и Павел Попович</a:t>
            </a:r>
            <a:r>
              <a:rPr lang="ru-RU" dirty="0" smtClean="0">
                <a:solidFill>
                  <a:srgbClr val="002060"/>
                </a:solidFill>
                <a:latin typeface="Roboto"/>
              </a:rPr>
              <a:t>,</a:t>
            </a:r>
          </a:p>
          <a:p>
            <a:pPr algn="just">
              <a:lnSpc>
                <a:spcPct val="150000"/>
              </a:lnSpc>
            </a:pPr>
            <a:endParaRPr lang="ru-RU" dirty="0">
              <a:solidFill>
                <a:srgbClr val="002060"/>
              </a:solidFill>
              <a:latin typeface="Roboto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Roboto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а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 16 июня 1963 года — первая 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женщина‑космонавт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 </a:t>
            </a:r>
            <a:endParaRPr lang="ru-RU" b="1" dirty="0" smtClean="0">
              <a:solidFill>
                <a:srgbClr val="002060"/>
              </a:solidFill>
              <a:latin typeface="Roboto"/>
            </a:endParaRP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Валентина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Терешкова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.</a:t>
            </a:r>
            <a:endParaRPr lang="ru-RU" b="1" dirty="0">
              <a:solidFill>
                <a:srgbClr val="002060"/>
              </a:solidFill>
              <a:latin typeface="Roboto"/>
            </a:endParaRPr>
          </a:p>
        </p:txBody>
      </p:sp>
      <p:pic>
        <p:nvPicPr>
          <p:cNvPr id="6148" name="Picture 4" descr="https://avatars.mds.yandex.net/get-pdb/2397645/5d0e124c-92bf-4cf3-abb0-cc47eb699b89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22" y="4575732"/>
            <a:ext cx="2276575" cy="2190988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8051" y="5409127"/>
            <a:ext cx="68610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Roboto"/>
              </a:rPr>
              <a:t>6 августа 1961 года стартовал космический корабль "Восток‑2" с космонавтом Германом Титовым на борту. Его полет продолжался более суток. </a:t>
            </a:r>
          </a:p>
        </p:txBody>
      </p:sp>
      <p:pic>
        <p:nvPicPr>
          <p:cNvPr id="6150" name="Picture 6" descr="https://i0.wp.com/admin.strizhi.info/wp-content/uploads/2014/12/10_Nikolaev_Popovi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269" y="1315569"/>
            <a:ext cx="2292625" cy="2193516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avatars.mds.yandex.net/get-zen_doc/1708203/pub_5cd6f7175bca0f00b018d685_5cd6f8595631d800b3135c27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533" y="2814844"/>
            <a:ext cx="2173356" cy="2345635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633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298289/6bf881a7-fc22-46d2-8870-fc6f79a5c78d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448" y="390528"/>
            <a:ext cx="3618963" cy="3640559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15935" y="0"/>
            <a:ext cx="448184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1600" b="1" dirty="0">
                <a:solidFill>
                  <a:srgbClr val="002060"/>
                </a:solidFill>
                <a:latin typeface="Roboto"/>
              </a:rPr>
              <a:t>Следующим шагом в развитии отечественной космонавтики стало создание в 1964 году многоместного корабля "Восход". Экипаж этого корабля размещался в спускаемом аппарате без скафандров.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b="1" dirty="0">
                <a:solidFill>
                  <a:srgbClr val="002060"/>
                </a:solidFill>
                <a:latin typeface="Roboto"/>
              </a:rPr>
              <a:t>18 марта 1965 года был дан старт кораблю "Восход‑2", в конструкции которого были сделаны доработки, связанные с выходом космонавта в открытый космос,  созданы складывающиеся шлюзовая камера и система шлюзования. </a:t>
            </a:r>
            <a:endParaRPr lang="ru-RU" sz="1600" b="1" dirty="0" smtClean="0">
              <a:solidFill>
                <a:srgbClr val="002060"/>
              </a:solidFill>
              <a:latin typeface="Roboto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Roboto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Roboto"/>
              </a:rPr>
              <a:t>этом полете космонавт Алексей Леонов впервые в мире вышел в открытый космос. Время его пребывания за бортом корабля составило 12 минут.</a:t>
            </a:r>
            <a:endParaRPr lang="ru-RU" sz="1600" b="1" dirty="0">
              <a:solidFill>
                <a:srgbClr val="002060"/>
              </a:solidFill>
              <a:latin typeface="Roboto"/>
            </a:endParaRPr>
          </a:p>
        </p:txBody>
      </p:sp>
      <p:pic>
        <p:nvPicPr>
          <p:cNvPr id="7170" name="Picture 2" descr="https://inform-24.com/uploads/posts/2019-10/1570823408_origi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92" y="2459865"/>
            <a:ext cx="3308842" cy="396613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054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0349" y="513769"/>
            <a:ext cx="4622486" cy="6689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b="1" dirty="0">
                <a:latin typeface="Roboto"/>
              </a:rPr>
              <a:t>За многие десятилетия космическая отрасль получила в нашей стране всестороннее развитие. Множество открытий и рекордов было совершено и поставлено советскими, а затем и российскими космонавтами. </a:t>
            </a:r>
            <a:endParaRPr lang="ru-RU" b="1" dirty="0" smtClean="0">
              <a:latin typeface="Roboto"/>
            </a:endParaRPr>
          </a:p>
          <a:p>
            <a:pPr indent="457200" algn="just">
              <a:lnSpc>
                <a:spcPct val="150000"/>
              </a:lnSpc>
            </a:pPr>
            <a:r>
              <a:rPr lang="ru-RU" b="1" dirty="0" smtClean="0">
                <a:latin typeface="Roboto"/>
              </a:rPr>
              <a:t>Профессия </a:t>
            </a:r>
            <a:r>
              <a:rPr lang="ru-RU" b="1" dirty="0">
                <a:latin typeface="Roboto"/>
              </a:rPr>
              <a:t>космонавта стала едва ли не самой престижной в Советском Союзе, сотни тысяч советских мальчишек грезили о космосе, для многих именно пример Гагарина определил жизненный путь, подтолкнув к поступлению в летные и авиационно-инженерные училища</a:t>
            </a:r>
            <a:r>
              <a:rPr lang="ru-RU" b="1" dirty="0" smtClean="0">
                <a:latin typeface="Roboto"/>
              </a:rPr>
              <a:t>.</a:t>
            </a:r>
          </a:p>
          <a:p>
            <a:pPr indent="457200">
              <a:lnSpc>
                <a:spcPct val="150000"/>
              </a:lnSpc>
            </a:pPr>
            <a:endParaRPr lang="ru-RU" dirty="0" smtClean="0">
              <a:latin typeface="Roboto"/>
            </a:endParaRPr>
          </a:p>
        </p:txBody>
      </p:sp>
      <p:pic>
        <p:nvPicPr>
          <p:cNvPr id="8194" name="Picture 2" descr="https://bryansknovosti.ru/wp-content/uploads/2016/04/160411083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6132">
            <a:off x="167373" y="382067"/>
            <a:ext cx="3580328" cy="294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putnik.md/images/584/63/58463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5749">
            <a:off x="2922136" y="2118683"/>
            <a:ext cx="3862634" cy="277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tatic.locals.md/2017/10/Gagarin_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488">
            <a:off x="223019" y="3900387"/>
            <a:ext cx="3381765" cy="265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777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c.pics.livejournal.com/terranova2017/56708048/4241696/4241696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18" y="543340"/>
            <a:ext cx="6334538" cy="571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35688" y="1272210"/>
            <a:ext cx="4465982" cy="3901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Roboto"/>
                <a:ea typeface="Calibri" panose="020F0502020204030204" pitchFamily="34" charset="0"/>
                <a:cs typeface="Times New Roman" panose="02020603050405020304" pitchFamily="18" charset="0"/>
              </a:rPr>
              <a:t>Таким запомнила Юрия Гагарина вся земля. Все, кто видел Юрия Гагарина в кино, по телевидению, на снимкам в журналах и газетах запомнили его неповторимую улыбку.</a:t>
            </a:r>
            <a:endParaRPr lang="ru-RU" sz="2400" b="1" i="1" dirty="0">
              <a:solidFill>
                <a:srgbClr val="002060"/>
              </a:solidFill>
              <a:effectLst/>
              <a:latin typeface="Roboto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442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3943" y="180305"/>
            <a:ext cx="11165983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800" b="1" dirty="0" smtClean="0">
                <a:latin typeface="Roboto"/>
              </a:rPr>
              <a:t>« ПРОСТО СТАРАЙТЕСЬ ЖИТЬ»</a:t>
            </a:r>
          </a:p>
          <a:p>
            <a:pPr indent="457200">
              <a:lnSpc>
                <a:spcPct val="150000"/>
              </a:lnSpc>
            </a:pPr>
            <a:r>
              <a:rPr lang="ru-RU" b="1" dirty="0" smtClean="0">
                <a:latin typeface="Roboto"/>
              </a:rPr>
              <a:t>Следуя </a:t>
            </a:r>
            <a:r>
              <a:rPr lang="ru-RU" b="1" dirty="0">
                <a:latin typeface="Roboto"/>
              </a:rPr>
              <a:t>наставлению Гагарина, который сказал, что был поражен красотой нашей планеты после </a:t>
            </a:r>
            <a:r>
              <a:rPr lang="ru-RU" b="1" dirty="0" smtClean="0">
                <a:latin typeface="Roboto"/>
              </a:rPr>
              <a:t>полета, что она </a:t>
            </a:r>
            <a:r>
              <a:rPr lang="ru-RU" b="1" dirty="0">
                <a:latin typeface="Roboto"/>
              </a:rPr>
              <a:t>действительно прекрасна и удивительна. И об этом надо вспоминать не только в День космонавтики или по каким-то другим значимым датам, а помнить каждый день и </a:t>
            </a:r>
            <a:r>
              <a:rPr lang="ru-RU" b="1" dirty="0" smtClean="0">
                <a:latin typeface="Roboto"/>
              </a:rPr>
              <a:t>учиться  </a:t>
            </a:r>
            <a:r>
              <a:rPr lang="ru-RU" b="1" dirty="0">
                <a:latin typeface="Roboto"/>
              </a:rPr>
              <a:t>любить, беречь и защищать маленький островок красоты и жизни в космосе – нашу </a:t>
            </a:r>
            <a:r>
              <a:rPr lang="ru-RU" b="1" dirty="0" smtClean="0">
                <a:latin typeface="Roboto"/>
              </a:rPr>
              <a:t>ЗЕМЛЮ.</a:t>
            </a:r>
            <a:r>
              <a:rPr lang="ru-RU" b="1" dirty="0">
                <a:latin typeface="Roboto"/>
              </a:rPr>
              <a:t/>
            </a:r>
            <a:br>
              <a:rPr lang="ru-RU" b="1" dirty="0">
                <a:latin typeface="Roboto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>
              <a:latin typeface="Roboto"/>
            </a:endParaRPr>
          </a:p>
        </p:txBody>
      </p:sp>
      <p:pic>
        <p:nvPicPr>
          <p:cNvPr id="9218" name="Picture 2" descr="https://avatars.mds.yandex.net/get-pdb/1209663/2f4f743a-c7fb-4886-b3c3-9ece4ad08b86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8716">
            <a:off x="349520" y="3431484"/>
            <a:ext cx="3441878" cy="3151031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ekogradmoscow.ru/images/000/2911/Zemlya-1024x6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156" y="3493392"/>
            <a:ext cx="3611406" cy="315103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cs.pikabu.ru/post_img/big/2013/09/06/12/1378497068_10331381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6152">
            <a:off x="7894749" y="3325966"/>
            <a:ext cx="3760631" cy="3151031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757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627" y="2456147"/>
            <a:ext cx="10781731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Roboto"/>
              </a:rPr>
              <a:t>Первыми облетели вокруг Луны черепахи — советский корабль Зонд-5 с черепахами на борту совершил путешествие вокруг спутника в 1968-м. Черепах выбрали для этой миссии, так как они выносливы и не требовательны к пище и воздуху.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0627" y="409433"/>
            <a:ext cx="1067254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22222"/>
                </a:solidFill>
                <a:latin typeface="Roboto"/>
              </a:rPr>
              <a:t>ИНТЕСЕСНЫЕ ФАКТЫ</a:t>
            </a:r>
          </a:p>
          <a:p>
            <a:pPr algn="ctr"/>
            <a:endParaRPr lang="ru-RU" dirty="0" smtClean="0">
              <a:solidFill>
                <a:srgbClr val="222222"/>
              </a:solidFill>
              <a:latin typeface="Verdana" panose="020B060403050404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Roboto"/>
              </a:rPr>
              <a:t>Космонавтам </a:t>
            </a:r>
            <a:r>
              <a:rPr lang="ru-RU" sz="2000" dirty="0">
                <a:solidFill>
                  <a:srgbClr val="7030A0"/>
                </a:solidFill>
                <a:latin typeface="Roboto"/>
              </a:rPr>
              <a:t>плакать в космосе не рекомендует, так как слезы в условиях невесомости не стекают по щекам, а остаются на поверхности глаза в виде шариков, что вызывает неприятные и болезненные ощущения.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0627" y="3743679"/>
            <a:ext cx="10399593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7030A0"/>
                </a:solidFill>
                <a:latin typeface="Roboto"/>
              </a:rPr>
              <a:t>Мировой рекорд по продолжительности нахождения в космосе побил российский космонавт Геннадий Падалка — он провел в космосе два года и два с половиной месяца, посему на орбите пробыл дольше всех.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0627" y="5082507"/>
            <a:ext cx="83933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Roboto"/>
              </a:rPr>
              <a:t>Венера единственная планета Солнечной системы, которая вращается против часовой стрелки. </a:t>
            </a:r>
          </a:p>
        </p:txBody>
      </p:sp>
    </p:spTree>
    <p:extLst>
      <p:ext uri="{BB962C8B-B14F-4D97-AF65-F5344CB8AC3E}">
        <p14:creationId xmlns:p14="http://schemas.microsoft.com/office/powerpoint/2010/main" val="2053458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9558" y="1897039"/>
            <a:ext cx="10317708" cy="122527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6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954" y="1371600"/>
            <a:ext cx="11377245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200" dirty="0" smtClean="0">
                <a:latin typeface="Roboto"/>
              </a:rPr>
              <a:t>12 </a:t>
            </a:r>
            <a:r>
              <a:rPr lang="ru-RU" sz="2200" dirty="0">
                <a:latin typeface="Roboto"/>
              </a:rPr>
              <a:t>апреля в России отмечают День космонавтики, а весь мир – Международный </a:t>
            </a:r>
            <a:r>
              <a:rPr lang="ru-RU" sz="2200" dirty="0" smtClean="0">
                <a:latin typeface="Roboto"/>
              </a:rPr>
              <a:t>день</a:t>
            </a:r>
            <a:r>
              <a:rPr lang="ru-RU" sz="2200" dirty="0">
                <a:latin typeface="Roboto"/>
              </a:rPr>
              <a:t> </a:t>
            </a:r>
            <a:r>
              <a:rPr lang="ru-RU" sz="2200" dirty="0" smtClean="0">
                <a:latin typeface="Roboto"/>
              </a:rPr>
              <a:t>авиации</a:t>
            </a:r>
            <a:r>
              <a:rPr lang="ru-RU" sz="2200" dirty="0">
                <a:latin typeface="Roboto"/>
              </a:rPr>
              <a:t> и космонавтики. Этот праздник приурочен к первой дате полета человека в космос</a:t>
            </a:r>
            <a:r>
              <a:rPr lang="ru-RU" sz="2200" dirty="0" smtClean="0">
                <a:latin typeface="Roboto"/>
              </a:rPr>
              <a:t>. </a:t>
            </a:r>
          </a:p>
          <a:p>
            <a:pPr indent="457200" algn="just">
              <a:lnSpc>
                <a:spcPct val="150000"/>
              </a:lnSpc>
            </a:pPr>
            <a:r>
              <a:rPr lang="ru-RU" sz="2200" dirty="0" smtClean="0">
                <a:latin typeface="Roboto"/>
              </a:rPr>
              <a:t>Первым </a:t>
            </a:r>
            <a:r>
              <a:rPr lang="ru-RU" sz="2200" dirty="0">
                <a:latin typeface="Roboto"/>
              </a:rPr>
              <a:t>человеком, полетевшим в космос, был советский космонавт Юрий Алексеевич Гагарин. С тех пор </a:t>
            </a:r>
            <a:r>
              <a:rPr lang="ru-RU" sz="2200" dirty="0" smtClean="0">
                <a:latin typeface="Roboto"/>
              </a:rPr>
              <a:t>прошли десятки </a:t>
            </a:r>
            <a:r>
              <a:rPr lang="ru-RU" sz="2200" dirty="0">
                <a:latin typeface="Roboto"/>
              </a:rPr>
              <a:t>лет, но Россия остается одним из мировых лидеров в сфере освоения космического пространства. И именно поэтому День космонавтики в нашей стране </a:t>
            </a:r>
            <a:r>
              <a:rPr lang="ru-RU" sz="2200" dirty="0" smtClean="0">
                <a:latin typeface="Roboto"/>
              </a:rPr>
              <a:t> считается общенародным праздником. </a:t>
            </a:r>
          </a:p>
          <a:p>
            <a:pPr indent="457200" algn="just">
              <a:lnSpc>
                <a:spcPct val="150000"/>
              </a:lnSpc>
            </a:pPr>
            <a:r>
              <a:rPr lang="ru-RU" sz="2200" dirty="0" smtClean="0">
                <a:latin typeface="Roboto"/>
              </a:rPr>
              <a:t>Так </a:t>
            </a:r>
            <a:r>
              <a:rPr lang="ru-RU" sz="2200" dirty="0">
                <a:latin typeface="Roboto"/>
              </a:rPr>
              <a:t>началась эпоха активного изучения космоса посредством пилотируемых космических полетов.</a:t>
            </a:r>
          </a:p>
          <a:p>
            <a:pPr indent="457200" algn="just">
              <a:lnSpc>
                <a:spcPct val="150000"/>
              </a:lnSpc>
            </a:pPr>
            <a:endParaRPr lang="ru-RU" sz="2400" dirty="0">
              <a:latin typeface="Robot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213" y="257577"/>
            <a:ext cx="11590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Roboto"/>
              </a:rPr>
              <a:t>ДЕНЬ КОСМОНАВТИКИ – ПРАЗДНИК, ПОСВЯЩЕННЫЙ ПЕРВОМУ ПОЛЕТУ ЧЕЛОВЕКА В КОСМОС</a:t>
            </a:r>
            <a:endParaRPr lang="ru-RU" sz="2800" b="1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07937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ytimg.com/vi/oSe-obBqZm0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7" y="2677656"/>
            <a:ext cx="8293993" cy="4019358"/>
          </a:xfrm>
          <a:prstGeom prst="rect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21972" y="0"/>
            <a:ext cx="1164250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Первым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илотом‑космонавтом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корабля покоривший космические просторы 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стал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гражданин СССР летчик 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старший лейтенант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Юрий 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Гагарин.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а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космическом 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корабле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впервые в мире 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он совершил 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орбитальный </a:t>
            </a:r>
            <a:r>
              <a:rPr lang="ru-RU" sz="2800" b="1" dirty="0" smtClean="0">
                <a:solidFill>
                  <a:srgbClr val="002060"/>
                </a:solidFill>
                <a:latin typeface="Roboto"/>
              </a:rPr>
              <a:t>полет вокруг Земли</a:t>
            </a:r>
            <a:r>
              <a:rPr lang="ru-RU" sz="2800" b="1" dirty="0">
                <a:solidFill>
                  <a:srgbClr val="002060"/>
                </a:solidFill>
                <a:latin typeface="Roboto"/>
              </a:rPr>
              <a:t>.</a:t>
            </a:r>
            <a:endParaRPr lang="ru-RU" sz="2800" b="1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89039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11404" y="1197735"/>
            <a:ext cx="6091706" cy="6273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base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Как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известно, прежде чем в космический корабль сел человек, в полет были отправлены четвероногие друзья человека. Впервые в космосе побывала собака Лайка. Произошло это в 1957 году, и космическая путешественница изначально была обречена и погибла от перегрева спустя несколько часов после запуска космического 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аппарата 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“Спутник-2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”.</a:t>
            </a:r>
          </a:p>
          <a:p>
            <a:pPr indent="457200" algn="just" fontAlgn="base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Roboto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августе 1960 года советский космический корабль «Восток» с собаками Белкой и Стрелкой на борту совершил 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 полет. 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Ц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елые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сутки провели в космосе 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Белка и 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Стрелка 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и</a:t>
            </a:r>
            <a:r>
              <a:rPr lang="ru-RU" b="1" dirty="0" smtClean="0">
                <a:solidFill>
                  <a:srgbClr val="002060"/>
                </a:solidFill>
                <a:latin typeface="Roboto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>успешно вернулись обратно.</a:t>
            </a:r>
            <a:r>
              <a:rPr lang="ru-RU" b="1" dirty="0">
                <a:solidFill>
                  <a:srgbClr val="002060"/>
                </a:solidFill>
                <a:latin typeface="Roboto"/>
              </a:rPr>
              <a:t/>
            </a:r>
            <a:br>
              <a:rPr lang="ru-RU" b="1" dirty="0">
                <a:solidFill>
                  <a:srgbClr val="002060"/>
                </a:solidFill>
                <a:latin typeface="Roboto"/>
              </a:rPr>
            </a:br>
            <a:r>
              <a:rPr lang="ru-RU" b="1" dirty="0">
                <a:solidFill>
                  <a:srgbClr val="002060"/>
                </a:solidFill>
                <a:latin typeface="Roboto"/>
              </a:rPr>
              <a:t/>
            </a:r>
            <a:br>
              <a:rPr lang="ru-RU" b="1" dirty="0">
                <a:solidFill>
                  <a:srgbClr val="002060"/>
                </a:solidFill>
                <a:latin typeface="Roboto"/>
              </a:rPr>
            </a:br>
            <a:endParaRPr lang="ru-RU" b="1" i="0" dirty="0">
              <a:solidFill>
                <a:srgbClr val="002060"/>
              </a:solidFill>
              <a:effectLst/>
              <a:latin typeface="Roboto"/>
            </a:endParaRPr>
          </a:p>
        </p:txBody>
      </p:sp>
      <p:pic>
        <p:nvPicPr>
          <p:cNvPr id="1028" name="Picture 4" descr="Почему День космонавтики отмечается именно 12 апреля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16" y="1442434"/>
            <a:ext cx="5550797" cy="5228823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69415" y="275554"/>
            <a:ext cx="78174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7030A0"/>
                </a:solidFill>
                <a:latin typeface="Roboto"/>
              </a:rPr>
              <a:t>ПЕРВЫЕ ЖИВЫЕ СУЩЕСТВА В КОСМОСЕ</a:t>
            </a:r>
            <a:endParaRPr lang="ru-RU" sz="2800" dirty="0">
              <a:solidFill>
                <a:srgbClr val="7030A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631375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beta.kamin-sale.ru/sites/default/files/styles/news_full/public/2015/04/12/promo-images/1428825398.jpg?itok=o0-8iwS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3364">
            <a:off x="646631" y="2273113"/>
            <a:ext cx="4968452" cy="3803242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9245" y="193183"/>
            <a:ext cx="11526592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i="0" dirty="0" smtClean="0">
                <a:effectLst/>
                <a:latin typeface="Roboto"/>
              </a:rPr>
              <a:t>Первый полет в космос стартовал с космодрома Байконур – Юрий Гагарин полетел к звездам на космическом корабле “Восток”</a:t>
            </a:r>
            <a:endParaRPr lang="ru-RU" sz="2800" b="1" dirty="0">
              <a:latin typeface="Roboto"/>
            </a:endParaRPr>
          </a:p>
        </p:txBody>
      </p:sp>
      <p:pic>
        <p:nvPicPr>
          <p:cNvPr id="2056" name="Picture 8" descr="https://sm-news.ru/wp-content/uploads/2018/09/22/pokorenie_kosmosa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683">
            <a:off x="6577514" y="2264262"/>
            <a:ext cx="5080385" cy="3820945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83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novvedomosti.ru/images/all/image/22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617" y="2401911"/>
            <a:ext cx="7803569" cy="4295104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657851" y="437882"/>
            <a:ext cx="105982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0" dirty="0" smtClean="0">
                <a:solidFill>
                  <a:srgbClr val="002060"/>
                </a:solidFill>
                <a:effectLst/>
                <a:latin typeface="Roboto"/>
              </a:rPr>
              <a:t>Земля впервые отправляла своего сына к звездам  — мир замер в ожидании перед стартом – Гагарин в напряженной тишине вдруг произносит простое, земное слово, которое стало знаменитым: “Поехали!”.</a:t>
            </a:r>
            <a:endParaRPr lang="ru-RU" sz="2800" b="1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770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www.sunhome.ru/i/wallpapers/75/kosmos-den-kosmonavtiki.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87" y="2253803"/>
            <a:ext cx="9259910" cy="4378817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31820" y="283335"/>
            <a:ext cx="1159098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0" dirty="0" smtClean="0">
                <a:solidFill>
                  <a:srgbClr val="002060"/>
                </a:solidFill>
                <a:effectLst/>
                <a:latin typeface="Roboto"/>
              </a:rPr>
              <a:t>Полет, ставший прорывом в освоении космического пространства, длился всего 108 минут — облетев весь шар земной, корабль приземлился благополучно недалеко от деревни Смеловка (Саратовская область).</a:t>
            </a:r>
          </a:p>
        </p:txBody>
      </p:sp>
    </p:spTree>
    <p:extLst>
      <p:ext uri="{BB962C8B-B14F-4D97-AF65-F5344CB8AC3E}">
        <p14:creationId xmlns:p14="http://schemas.microsoft.com/office/powerpoint/2010/main" val="25859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62406/0008-01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0" y="334852"/>
            <a:ext cx="4997003" cy="5864648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57611" y="231820"/>
            <a:ext cx="66583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0" dirty="0" smtClean="0">
                <a:solidFill>
                  <a:srgbClr val="002060"/>
                </a:solidFill>
                <a:effectLst/>
                <a:latin typeface="Roboto"/>
              </a:rPr>
              <a:t>Сам Гагарин, когда оставалось несколько километров до земли, катапультировался, совершив недалеко от спускаемого аппарата мягкую посадку на парашюте.</a:t>
            </a:r>
          </a:p>
        </p:txBody>
      </p:sp>
      <p:pic>
        <p:nvPicPr>
          <p:cNvPr id="8194" name="Picture 2" descr="https://www.wikireading.ru/img/353708_63_i_0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585" y="2910624"/>
            <a:ext cx="4984123" cy="3404785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187011.selcdn.ru/thumbnails/photos/j/b/k/jbk535539f345ad9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64" y="2279561"/>
            <a:ext cx="4699759" cy="435031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231820" y="96023"/>
            <a:ext cx="117970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0" dirty="0" smtClean="0">
                <a:effectLst/>
                <a:latin typeface="Roboto"/>
              </a:rPr>
              <a:t>Первый космонавт покоривший космические просторы, имя которого узнали во всем мире, получил досрочно звание майора и Героя Советского Союза, а день его полета стал национальным праздником.</a:t>
            </a:r>
            <a:endParaRPr lang="ru-RU" sz="2800" b="1" i="0" dirty="0">
              <a:effectLst/>
              <a:latin typeface="Roboto"/>
            </a:endParaRPr>
          </a:p>
        </p:txBody>
      </p:sp>
      <p:pic>
        <p:nvPicPr>
          <p:cNvPr id="5124" name="Picture 4" descr="Очередная из высоких государственных наград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070" y="2279561"/>
            <a:ext cx="5035640" cy="4350313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5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434</TotalTime>
  <Words>534</Words>
  <Application>Microsoft Office PowerPoint</Application>
  <PresentationFormat>Широкоэкранный</PresentationFormat>
  <Paragraphs>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Calibri</vt:lpstr>
      <vt:lpstr>Century Gothic</vt:lpstr>
      <vt:lpstr>Helvetica Neue Cyr</vt:lpstr>
      <vt:lpstr>Roboto</vt:lpstr>
      <vt:lpstr>Times New Roman</vt:lpstr>
      <vt:lpstr>Verdana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-День космонавтики</dc:title>
  <dc:creator>Лариса Филимонова</dc:creator>
  <cp:lastModifiedBy>Лариса Филимонова</cp:lastModifiedBy>
  <cp:revision>39</cp:revision>
  <dcterms:created xsi:type="dcterms:W3CDTF">2020-04-05T16:29:21Z</dcterms:created>
  <dcterms:modified xsi:type="dcterms:W3CDTF">2020-04-09T17:11:17Z</dcterms:modified>
</cp:coreProperties>
</file>