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12192000" cy="6858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A93F405-A55B-4156-4A49-84DE0CC348A0}">
  <a:tblStyle styleId="{5A93F405-A55B-4156-4A49-84DE0CC348A0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7A3B592-9EC1-B895-D2B9-641A0CBB8A09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7A6F2-2165-4807-A840-C043DFC2B5C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45235-4AFB-47FE-9F6C-1500882934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45235-4AFB-47FE-9F6C-15008829344D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-12192" y="6053328"/>
            <a:ext cx="2999232" cy="713232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3145536" y="6044184"/>
            <a:ext cx="9046464" cy="713232"/>
          </a:xfrm>
          <a:prstGeom prst="rect">
            <a:avLst/>
          </a:prstGeom>
          <a:solidFill>
            <a:schemeClr val="accent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 bwMode="auto"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 bwMode="auto"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 userDrawn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37600" y="609601"/>
            <a:ext cx="2743200" cy="5516563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600" y="609600"/>
            <a:ext cx="7416800" cy="5516563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>
            <a:off x="8737600" y="6248403"/>
            <a:ext cx="2946400" cy="365125"/>
          </a:xfrm>
        </p:spPr>
        <p:txBody>
          <a:bodyPr/>
          <a:lstStyle/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609602" y="6248208"/>
            <a:ext cx="7431311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 rot="5400000">
            <a:off x="8075084" y="103715"/>
            <a:ext cx="533400" cy="325968"/>
          </a:xfrm>
        </p:spPr>
        <p:txBody>
          <a:bodyPr/>
          <a:lstStyle/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16864" y="228600"/>
            <a:ext cx="10871200" cy="99060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 bwMode="auto">
          <a:xfrm>
            <a:off x="816864" y="1600200"/>
            <a:ext cx="10871200" cy="449580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0" y="1600200"/>
            <a:ext cx="1727199" cy="990600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1828800" y="1600200"/>
            <a:ext cx="10363200" cy="990600"/>
          </a:xfrm>
          <a:prstGeom prst="rect">
            <a:avLst/>
          </a:prstGeom>
          <a:solidFill>
            <a:schemeClr val="accent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 bwMode="auto">
          <a:xfrm>
            <a:off x="0" y="1752599"/>
            <a:ext cx="1727199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 bwMode="auto">
          <a:xfrm>
            <a:off x="812800" y="1589567"/>
            <a:ext cx="5181600" cy="457200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 bwMode="auto">
          <a:xfrm>
            <a:off x="6459868" y="1589567"/>
            <a:ext cx="5181600" cy="457200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 bwMode="auto"/>
        <p:txBody>
          <a:bodyPr rtlCol="0"/>
          <a:lstStyle/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 bwMode="auto"/>
        <p:txBody>
          <a:bodyPr rtlCol="0"/>
          <a:lstStyle/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 bwMode="auto"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 bwMode="auto">
          <a:xfrm>
            <a:off x="812800" y="2438400"/>
            <a:ext cx="5181600" cy="358140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 bwMode="auto">
          <a:xfrm>
            <a:off x="6400800" y="2438400"/>
            <a:ext cx="5181600" cy="358140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 bwMode="auto"/>
        <p:txBody>
          <a:bodyPr rtlCol="0"/>
          <a:lstStyle/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 bwMode="auto"/>
        <p:txBody>
          <a:bodyPr rtlCol="0"/>
          <a:lstStyle/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 bwMode="auto"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 bwMode="auto">
          <a:xfrm>
            <a:off x="812800" y="1752599"/>
            <a:ext cx="5181600" cy="640080"/>
          </a:xfrm>
          <a:prstGeom prst="rect">
            <a:avLst/>
          </a:prstGeo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 bwMode="auto">
          <a:xfrm>
            <a:off x="6400800" y="1752599"/>
            <a:ext cx="5181600" cy="640080"/>
          </a:xfrm>
          <a:prstGeom prst="rect">
            <a:avLst/>
          </a:prstGeo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812800" y="1752599"/>
            <a:ext cx="2133600" cy="4343400"/>
          </a:xfrm>
          <a:prstGeom prst="rect">
            <a:avLst/>
          </a:prstGeo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 bwMode="auto">
          <a:xfrm>
            <a:off x="3149600" y="1752599"/>
            <a:ext cx="8534400" cy="441960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-12192" y="4663440"/>
            <a:ext cx="1950720" cy="713232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060448" y="4654296"/>
            <a:ext cx="10131552" cy="713232"/>
          </a:xfrm>
          <a:prstGeom prst="rect">
            <a:avLst/>
          </a:prstGeom>
          <a:solidFill>
            <a:schemeClr val="accent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 bwMode="auto">
          <a:xfrm>
            <a:off x="8331200" y="6248401"/>
            <a:ext cx="3556000" cy="365125"/>
          </a:xfrm>
        </p:spPr>
        <p:txBody>
          <a:bodyPr rtlCol="0"/>
          <a:lstStyle/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 bwMode="auto"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 bwMode="auto">
          <a:xfrm>
            <a:off x="2133600" y="6248207"/>
            <a:ext cx="6096000" cy="365125"/>
          </a:xfrm>
        </p:spPr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2080768" y="0"/>
            <a:ext cx="10111232" cy="4568952"/>
          </a:xfrm>
          <a:prstGeom prst="rect">
            <a:avLst/>
          </a:prstGeo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 bwMode="auto"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586B75A-687E-405C-8A0B-8D00578BA2C3}" type="datetimeFigureOut">
              <a:rPr lang="en-US"/>
              <a:pPr>
                <a:defRPr/>
              </a:pPr>
              <a:t>4/5/2023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 bwMode="auto"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0" y="1280160"/>
            <a:ext cx="711200" cy="228600"/>
          </a:xfrm>
          <a:prstGeom prst="rect">
            <a:avLst/>
          </a:prstGeom>
          <a:solidFill>
            <a:schemeClr val="accent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87400" y="1280160"/>
            <a:ext cx="11404600" cy="228600"/>
          </a:xfrm>
          <a:prstGeom prst="rect">
            <a:avLst/>
          </a:prstGeom>
          <a:solidFill>
            <a:schemeClr val="accent1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 bwMode="auto"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FAB73BC-B049-4115-A692-8D63A059B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>
        <a:spcBef>
          <a:spcPts val="0"/>
        </a:spcBef>
        <a:buNone/>
        <a:defRPr sz="44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>
        <a:spcBef>
          <a:spcPts val="0"/>
        </a:spcBef>
        <a:buClr>
          <a:schemeClr val="accent1"/>
        </a:buClr>
        <a:buFont typeface="Wingdings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>
        <a:spcBef>
          <a:spcPts val="0"/>
        </a:spcBef>
        <a:buClr>
          <a:schemeClr val="accent2"/>
        </a:buClr>
        <a:buFont typeface="Wingdings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>
        <a:spcBef>
          <a:spcPts val="0"/>
        </a:spcBef>
        <a:buClr>
          <a:schemeClr val="accent3"/>
        </a:buClr>
        <a:buFont typeface="Wingdings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>
        <a:spcBef>
          <a:spcPts val="0"/>
        </a:spcBef>
        <a:buClr>
          <a:schemeClr val="accent4"/>
        </a:buClr>
        <a:buFont typeface="Wingdings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184400" y="2472266"/>
            <a:ext cx="8636000" cy="922867"/>
          </a:xfrm>
        </p:spPr>
        <p:txBody>
          <a:bodyPr/>
          <a:lstStyle/>
          <a:p>
            <a:pPr algn="ctr">
              <a:defRPr/>
            </a:pPr>
            <a:r>
              <a:rPr lang="ru-RU">
                <a:solidFill>
                  <a:schemeClr val="bg1"/>
                </a:solidFill>
                <a:latin typeface="Times New Roman"/>
                <a:cs typeface="Times New Roman"/>
              </a:rPr>
              <a:t>Разноуровневые задания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3081866" y="6033102"/>
            <a:ext cx="8940800" cy="685800"/>
          </a:xfrm>
        </p:spPr>
        <p:txBody>
          <a:bodyPr>
            <a:normAutofit fontScale="92500" lnSpcReduction="10000"/>
          </a:bodyPr>
          <a:lstStyle/>
          <a:p>
            <a:pPr algn="ctr">
              <a:defRPr/>
            </a:pPr>
            <a:endParaRPr lang="ru-RU" sz="440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8258897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184399" y="2472265"/>
            <a:ext cx="8635999" cy="922866"/>
          </a:xfrm>
        </p:spPr>
        <p:txBody>
          <a:bodyPr/>
          <a:lstStyle/>
          <a:p>
            <a:pPr algn="ctr">
              <a:defRPr/>
            </a:pPr>
            <a:r>
              <a:rPr lang="ru-RU" sz="4400" b="0" i="0" u="none" strike="noStrike" cap="all" spc="0">
                <a:solidFill>
                  <a:schemeClr val="bg1"/>
                </a:solidFill>
                <a:latin typeface="Times New Roman"/>
                <a:cs typeface="Times New Roman"/>
              </a:rPr>
              <a:t>Понимание</a:t>
            </a:r>
            <a:endParaRPr lang="ru-RU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078924168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3081865" y="6033102"/>
            <a:ext cx="8940799" cy="685800"/>
          </a:xfrm>
        </p:spPr>
        <p:txBody>
          <a:bodyPr>
            <a:normAutofit fontScale="92500" lnSpcReduction="10000"/>
          </a:bodyPr>
          <a:lstStyle/>
          <a:p>
            <a:pPr algn="ctr">
              <a:defRPr/>
            </a:pPr>
            <a:endParaRPr lang="ru-RU" sz="440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4027779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52275101" name="Содержимое 4"/>
          <p:cNvSpPr txBox="1">
            <a:spLocks noGrp="1"/>
          </p:cNvSpPr>
          <p:nvPr>
            <p:ph sz="quarter" idx="1"/>
          </p:nvPr>
        </p:nvSpPr>
        <p:spPr bwMode="auto">
          <a:xfrm>
            <a:off x="7680176" y="1628800"/>
            <a:ext cx="3890335" cy="1323439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247580297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1782609163" name="TextBox 8"/>
          <p:cNvSpPr txBox="1"/>
          <p:nvPr/>
        </p:nvSpPr>
        <p:spPr bwMode="auto">
          <a:xfrm>
            <a:off x="761998" y="1484784"/>
            <a:ext cx="6993468" cy="519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Определи, изображение какого процесса перед тобой: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Алгоритм: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1. Прочитайте задание на экране/рабочем листе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2. Определи, изображение какого процесса перед тобой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3. Запиши/проговори ответ</a:t>
            </a:r>
          </a:p>
          <a:p>
            <a:pPr>
              <a:defRPr/>
            </a:pP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8" name="Рисунок 7" descr="d4e15727d3817f9bdb726e70db4fce9b.jpeg"/>
          <p:cNvPicPr>
            <a:picLocks noChangeAspect="1"/>
          </p:cNvPicPr>
          <p:nvPr/>
        </p:nvPicPr>
        <p:blipFill>
          <a:blip r:embed="rId2"/>
          <a:srcRect t="13251"/>
          <a:stretch>
            <a:fillRect/>
          </a:stretch>
        </p:blipFill>
        <p:spPr>
          <a:xfrm>
            <a:off x="911424" y="1916832"/>
            <a:ext cx="3744416" cy="2436196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032104" y="1700808"/>
          <a:ext cx="4752528" cy="4536504"/>
        </p:xfrm>
        <a:graphic>
          <a:graphicData uri="http://schemas.openxmlformats.org/drawingml/2006/table">
            <a:tbl>
              <a:tblPr/>
              <a:tblGrid>
                <a:gridCol w="1537038"/>
                <a:gridCol w="3215490"/>
              </a:tblGrid>
              <a:tr h="164963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Критерии оценивания: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48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балла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Круговорот воды в природе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72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Передан основной смыл, но ответ неточен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48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 всех остальных случаях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/>
          </p:cNvGraphicFramePr>
          <p:nvPr/>
        </p:nvGraphicFramePr>
        <p:xfrm>
          <a:off x="7032104" y="404664"/>
          <a:ext cx="3771765" cy="64008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130771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круговорот воды в природе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09001840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32711205" name="Содержимое 4"/>
          <p:cNvSpPr txBox="1">
            <a:spLocks noGrp="1"/>
          </p:cNvSpPr>
          <p:nvPr>
            <p:ph sz="quarter" idx="1"/>
          </p:nvPr>
        </p:nvSpPr>
        <p:spPr bwMode="auto">
          <a:xfrm>
            <a:off x="7738533" y="1600200"/>
            <a:ext cx="3890335" cy="300082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645039341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1193824355" name="TextBox 8"/>
          <p:cNvSpPr txBox="1"/>
          <p:nvPr/>
        </p:nvSpPr>
        <p:spPr bwMode="auto">
          <a:xfrm>
            <a:off x="761998" y="1862667"/>
            <a:ext cx="6993468" cy="2780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Составь кластер на тему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Что такое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погода?». 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Алгоритм: 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. Прочитайте задание на экране/рабочем листе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2. Составь кластер на тему «Что такое погода?»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3. Проговори / презентуй ответ</a:t>
            </a:r>
          </a:p>
          <a:p>
            <a:pPr>
              <a:defRPr/>
            </a:pPr>
            <a:endParaRPr lang="ru-RU" dirty="0">
              <a:latin typeface="Times New Roman"/>
              <a:cs typeface="Times New Roman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392144" y="2132856"/>
          <a:ext cx="4320480" cy="3672408"/>
        </p:xfrm>
        <a:graphic>
          <a:graphicData uri="http://schemas.openxmlformats.org/drawingml/2006/table">
            <a:tbl>
              <a:tblPr/>
              <a:tblGrid>
                <a:gridCol w="1397308"/>
                <a:gridCol w="2923172"/>
              </a:tblGrid>
              <a:tr h="1468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 балла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Задание выполнено в форме кластера, перечислены 4 вида явлений природы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 балл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Задание выполнено в форме кластера, перечислены от 3 до 2 явлений природы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4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0 баллов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Во всех остальных случаях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/>
          </p:cNvGraphicFramePr>
          <p:nvPr/>
        </p:nvGraphicFramePr>
        <p:xfrm>
          <a:off x="7536160" y="620688"/>
          <a:ext cx="3771765" cy="64008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кластер «Что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такое природа?»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535599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03784912" name="Содержимое 4"/>
          <p:cNvSpPr txBox="1">
            <a:spLocks noGrp="1"/>
          </p:cNvSpPr>
          <p:nvPr>
            <p:ph sz="quarter" idx="1"/>
          </p:nvPr>
        </p:nvSpPr>
        <p:spPr bwMode="auto">
          <a:xfrm>
            <a:off x="7738533" y="1600200"/>
            <a:ext cx="3890335" cy="101566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610098745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296665780" name="TextBox 8"/>
          <p:cNvSpPr txBox="1"/>
          <p:nvPr/>
        </p:nvSpPr>
        <p:spPr bwMode="auto">
          <a:xfrm>
            <a:off x="761998" y="1862667"/>
            <a:ext cx="6993468" cy="305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Закончи предложения: 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Наука о погоде называется _______. 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На Земле есть метеорологические станции, где ученые ведут ______. 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Алгоритм: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1. Прочитай задание на экране/рабочем листе 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2. Закончи предложения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defRPr/>
            </a:pPr>
            <a:endParaRPr lang="ru-RU" dirty="0">
              <a:latin typeface="Times New Roman"/>
              <a:cs typeface="Times New Roman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752184" y="2060848"/>
          <a:ext cx="3600400" cy="3505200"/>
        </p:xfrm>
        <a:graphic>
          <a:graphicData uri="http://schemas.openxmlformats.org/drawingml/2006/table">
            <a:tbl>
              <a:tblPr/>
              <a:tblGrid>
                <a:gridCol w="1164423"/>
                <a:gridCol w="2435977"/>
              </a:tblGrid>
              <a:tr h="10945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Критерии оценивания: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2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балла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Метеорология, наблюдения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2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Метеорология/наблюдения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2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 всех остальных случаях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/>
          </p:cNvGraphicFramePr>
          <p:nvPr/>
        </p:nvGraphicFramePr>
        <p:xfrm>
          <a:off x="839416" y="4653136"/>
          <a:ext cx="3771765" cy="64008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метеорология, наблюдения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760371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184399" y="2472265"/>
            <a:ext cx="8635999" cy="922866"/>
          </a:xfrm>
        </p:spPr>
        <p:txBody>
          <a:bodyPr vertOverflow="overflow" horzOverflow="overflow" vert="horz" wrap="square" lIns="91440" tIns="45720" rIns="91440" bIns="45720" numCol="1" spcCol="0" rtlCol="0" fromWordArt="0" anchor="b" anchorCtr="0" forceAA="0" compatLnSpc="0">
            <a:normAutofit fontScale="90000"/>
          </a:bodyPr>
          <a:lstStyle/>
          <a:p>
            <a:pPr algn="ctr">
              <a:defRPr/>
            </a:pPr>
            <a:r>
              <a:rPr lang="ru-RU" sz="4400" b="0" i="0" u="none" strike="noStrike" cap="all" spc="0">
                <a:solidFill>
                  <a:schemeClr val="bg1"/>
                </a:solidFill>
                <a:latin typeface="Times New Roman"/>
                <a:cs typeface="Times New Roman"/>
              </a:rPr>
              <a:t>Применение в знакомых условиях</a:t>
            </a:r>
            <a:endParaRPr lang="ru-RU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58468342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3081865" y="6033102"/>
            <a:ext cx="8940799" cy="685800"/>
          </a:xfrm>
        </p:spPr>
        <p:txBody>
          <a:bodyPr>
            <a:normAutofit fontScale="92500" lnSpcReduction="10000"/>
          </a:bodyPr>
          <a:lstStyle/>
          <a:p>
            <a:pPr algn="ctr">
              <a:defRPr/>
            </a:pPr>
            <a:endParaRPr lang="ru-RU" sz="440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21946929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97407607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504863455" name="TextBox 8"/>
          <p:cNvSpPr txBox="1"/>
          <p:nvPr/>
        </p:nvSpPr>
        <p:spPr bwMode="auto">
          <a:xfrm>
            <a:off x="761998" y="1862667"/>
            <a:ext cx="69934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Сделай сравнительный анализ погодных явлений.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Алгоритм: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Прочитай задание на рабочем листе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Сделай сравнительный анализ способов ориентирования на местности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Запиши ответ</a:t>
            </a:r>
          </a:p>
          <a:p>
            <a:pPr>
              <a:defRPr/>
            </a:pPr>
            <a:endParaRPr lang="ru-RU" dirty="0">
              <a:latin typeface="Times New Roman"/>
              <a:cs typeface="Times New Roman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7680176" y="1196751"/>
          <a:ext cx="4104456" cy="5622800"/>
        </p:xfrm>
        <a:graphic>
          <a:graphicData uri="http://schemas.openxmlformats.org/drawingml/2006/table">
            <a:tbl>
              <a:tblPr/>
              <a:tblGrid>
                <a:gridCol w="1165364"/>
                <a:gridCol w="2939092"/>
              </a:tblGrid>
              <a:tr h="16617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Критерии 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оценивания: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31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балла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Сравнительный анализ произведен полно и четко, отсутствуют фактические ошибки.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77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Сравнительный анализ произведен не в меньшей мере полноты и четкости, отсутствуют фактические ошибки.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9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 всех остальных случаях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/>
          </p:cNvGraphicFramePr>
          <p:nvPr/>
        </p:nvGraphicFramePr>
        <p:xfrm>
          <a:off x="767408" y="3861048"/>
          <a:ext cx="3771765" cy="64008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четкий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сравнительный анализ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690298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85278381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711951903" name="TextBox 8"/>
          <p:cNvSpPr txBox="1"/>
          <p:nvPr/>
        </p:nvSpPr>
        <p:spPr bwMode="auto">
          <a:xfrm>
            <a:off x="761998" y="1862667"/>
            <a:ext cx="6993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ru-RU" dirty="0">
              <a:latin typeface="Times New Roman"/>
              <a:cs typeface="Times New Roman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07368" y="1844824"/>
          <a:ext cx="6480720" cy="4046769"/>
        </p:xfrm>
        <a:graphic>
          <a:graphicData uri="http://schemas.openxmlformats.org/drawingml/2006/table">
            <a:tbl>
              <a:tblPr/>
              <a:tblGrid>
                <a:gridCol w="6480720"/>
              </a:tblGrid>
              <a:tr h="40467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Оцените значимость </a:t>
                      </a: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погодных 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явлений для окружающего мира.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Алгоритм: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Прочитай задание на рабочем листе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Оцените значимость умения ориентирования на местности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Запиши ответ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960096" y="1472689"/>
          <a:ext cx="4320480" cy="5384800"/>
        </p:xfrm>
        <a:graphic>
          <a:graphicData uri="http://schemas.openxmlformats.org/drawingml/2006/table">
            <a:tbl>
              <a:tblPr/>
              <a:tblGrid>
                <a:gridCol w="2160240"/>
                <a:gridCol w="2160240"/>
              </a:tblGrid>
              <a:tr h="8818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88645" algn="l"/>
                        </a:tabLs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886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Критерии оценивания: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9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балла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Значимость  природных явлений оценена подробно и четко.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9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Значимость  природных явлений оценена не подробно, но четко.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6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 балло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 всех остальных случаях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/>
          </p:cNvGraphicFramePr>
          <p:nvPr/>
        </p:nvGraphicFramePr>
        <p:xfrm>
          <a:off x="551384" y="5589240"/>
          <a:ext cx="3771765" cy="91440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подробная оценка значимости погодных явлений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153348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06345874" name="Содержимое 4"/>
          <p:cNvSpPr txBox="1">
            <a:spLocks noGrp="1"/>
          </p:cNvSpPr>
          <p:nvPr>
            <p:ph sz="quarter" idx="1"/>
          </p:nvPr>
        </p:nvSpPr>
        <p:spPr bwMode="auto">
          <a:xfrm>
            <a:off x="7738533" y="1600200"/>
            <a:ext cx="3890335" cy="2554545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399035878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1794302946" name="TextBox 8"/>
          <p:cNvSpPr txBox="1"/>
          <p:nvPr/>
        </p:nvSpPr>
        <p:spPr bwMode="auto">
          <a:xfrm>
            <a:off x="761998" y="1862667"/>
            <a:ext cx="69934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практическую задачу: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Маша от своей подруги Ани получила письмо с ее планами в зимние каникулы поехать в Египет. Аня просит подругу помочь собрать чемодан для поездки. Определи погоду, материк и подбери одежду для Ани. Дай развернутый ответ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Алгоритм: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Прочитай задание на рабочем листе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Реши практическую задачу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Запиши ответ</a:t>
            </a:r>
          </a:p>
          <a:p>
            <a:pPr>
              <a:defRPr/>
            </a:pPr>
            <a:endParaRPr lang="ru-RU" dirty="0">
              <a:latin typeface="Times New Roman"/>
              <a:cs typeface="Times New Roman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608168" y="1628800"/>
          <a:ext cx="4248472" cy="4732020"/>
        </p:xfrm>
        <a:graphic>
          <a:graphicData uri="http://schemas.openxmlformats.org/drawingml/2006/table">
            <a:tbl>
              <a:tblPr/>
              <a:tblGrid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Критерии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оценивания: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Дан развернутый ответ, определена погода, материк, подобрана легкая одежда для жаркой погоды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Дан частичный ответ, не определены 2 черты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 балл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Дан сжатый ответ, определена 1 черта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0 баллов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Во всех остальных случаях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/>
          </p:cNvGraphicFramePr>
          <p:nvPr/>
        </p:nvGraphicFramePr>
        <p:xfrm>
          <a:off x="767408" y="5157192"/>
          <a:ext cx="3771765" cy="91440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решение практической задачи в соответствии с критериями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1749967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184399" y="2472265"/>
            <a:ext cx="8635999" cy="922866"/>
          </a:xfrm>
        </p:spPr>
        <p:txBody>
          <a:bodyPr vertOverflow="overflow" horzOverflow="overflow" vert="horz" wrap="square" lIns="91440" tIns="45720" rIns="91440" bIns="45720" numCol="1" spcCol="0" rtlCol="0" fromWordArt="0" anchor="b" anchorCtr="0" forceAA="0" compatLnSpc="0">
            <a:normAutofit fontScale="90000"/>
          </a:bodyPr>
          <a:lstStyle/>
          <a:p>
            <a:pPr algn="ctr">
              <a:defRPr/>
            </a:pPr>
            <a:r>
              <a:rPr lang="ru-RU" sz="4400" b="0" i="0" u="none" strike="noStrike" cap="all" spc="0">
                <a:solidFill>
                  <a:schemeClr val="bg1"/>
                </a:solidFill>
                <a:latin typeface="Times New Roman"/>
                <a:cs typeface="Times New Roman"/>
              </a:rPr>
              <a:t>Применение в новых условиях</a:t>
            </a:r>
            <a:endParaRPr lang="ru-RU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06078367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3081865" y="6033102"/>
            <a:ext cx="8940799" cy="685800"/>
          </a:xfrm>
        </p:spPr>
        <p:txBody>
          <a:bodyPr>
            <a:normAutofit fontScale="92500" lnSpcReduction="10000"/>
          </a:bodyPr>
          <a:lstStyle/>
          <a:p>
            <a:pPr algn="ctr">
              <a:defRPr/>
            </a:pPr>
            <a:endParaRPr lang="ru-RU" sz="440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9830363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57616466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6575280" cy="44958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Реши практическую задачу: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Маша от своей подруги Ани получила письмо с ее планами в зимние каникулы поехать в Египет. Аня просит подругу помочь собрать чемодан для поездки. Определи погоду, материк и подбери одежду для Ани. Дай развернутый ответ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Алгоритм: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1. Прочитай задание на рабочем листе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2. Реши практическую задачу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3. Запиши ответ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464152" y="1556792"/>
          <a:ext cx="3816424" cy="4117340"/>
        </p:xfrm>
        <a:graphic>
          <a:graphicData uri="http://schemas.openxmlformats.org/drawingml/2006/table">
            <a:tbl>
              <a:tblPr/>
              <a:tblGrid>
                <a:gridCol w="1908212"/>
                <a:gridCol w="1908212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886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Критерии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оцениваная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 балла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Дан развернутый ответ, определена погода, материк, подобрана легкая одежда для жаркой погоды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 балла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Дан частичный ответ, не определены 2 черты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 балл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Дан сжатый ответ, определена 1 черта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 баллов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Во всех остальных случаях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/>
          </p:cNvGraphicFramePr>
          <p:nvPr/>
        </p:nvGraphicFramePr>
        <p:xfrm>
          <a:off x="7464152" y="5877272"/>
          <a:ext cx="3771765" cy="64008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развернутый ответ на письмо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184400" y="2472266"/>
            <a:ext cx="8636000" cy="922867"/>
          </a:xfrm>
        </p:spPr>
        <p:txBody>
          <a:bodyPr/>
          <a:lstStyle/>
          <a:p>
            <a:pPr algn="ctr">
              <a:defRPr/>
            </a:pPr>
            <a:r>
              <a:rPr lang="ru-RU">
                <a:solidFill>
                  <a:schemeClr val="bg1"/>
                </a:solidFill>
                <a:latin typeface="Times New Roman"/>
                <a:cs typeface="Times New Roman"/>
              </a:rPr>
              <a:t>узнавание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3081866" y="6033102"/>
            <a:ext cx="8940800" cy="685800"/>
          </a:xfrm>
        </p:spPr>
        <p:txBody>
          <a:bodyPr>
            <a:normAutofit fontScale="92500" lnSpcReduction="10000"/>
          </a:bodyPr>
          <a:lstStyle/>
          <a:p>
            <a:pPr algn="ctr">
              <a:defRPr/>
            </a:pPr>
            <a:endParaRPr lang="ru-RU" sz="440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07062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19743935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309651645" name="TextBox 8"/>
          <p:cNvSpPr txBox="1"/>
          <p:nvPr/>
        </p:nvSpPr>
        <p:spPr bwMode="auto">
          <a:xfrm>
            <a:off x="761998" y="1862667"/>
            <a:ext cx="6702154" cy="324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Проблемная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ситуация: 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«Чтобы правильно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опрделить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погоду, необходимо использовать термометр». Согласишься ли ты с этим утверждением?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Алгоритм: 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1. Прочитай задание на рабочем листе 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2. Проанализируй утверждение. 3. Запиши ответ, доказав свою точку зрения.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defRPr/>
            </a:pPr>
            <a:endParaRPr lang="ru-RU" dirty="0">
              <a:latin typeface="Times New Roman"/>
              <a:cs typeface="Times New Roman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608168" y="1556792"/>
          <a:ext cx="4248472" cy="4406838"/>
        </p:xfrm>
        <a:graphic>
          <a:graphicData uri="http://schemas.openxmlformats.org/drawingml/2006/table">
            <a:tbl>
              <a:tblPr/>
              <a:tblGrid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88645" algn="l"/>
                        </a:tabLs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 балла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Учащийся дал ответ, обосновав свою точку зрения, подкрепленную доказательством.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 балл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Учащийся дал односложный ответ, не обосновав свою точку зрения, подкрепленную доказательством.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0 баллов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864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Во всех остальных случаях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503712" y="1600200"/>
            <a:ext cx="3312368" cy="44958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/>
          </p:cNvGraphicFramePr>
          <p:nvPr/>
        </p:nvGraphicFramePr>
        <p:xfrm>
          <a:off x="839416" y="4797152"/>
          <a:ext cx="3771765" cy="64008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проблемная ситуация решена верно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0288986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09218754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398821898" name="TextBox 8"/>
          <p:cNvSpPr txBox="1"/>
          <p:nvPr/>
        </p:nvSpPr>
        <p:spPr bwMode="auto">
          <a:xfrm>
            <a:off x="761998" y="1862667"/>
            <a:ext cx="6993468" cy="3815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Напиши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сочинение на тему «Самое опасное погодное явление» по плану: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1. Погода – это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2. Явления погоды - это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3. Самое опасное явление погоды(доказательство)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Алгоритм: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1. Прочитай задание на рабочем листе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2. Напиши сообщение по плану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defRPr/>
            </a:pP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415480" y="1268760"/>
            <a:ext cx="6192688" cy="44958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9" name="Содержимое 8"/>
          <p:cNvGraphicFramePr>
            <a:graphicFrameLocks/>
          </p:cNvGraphicFramePr>
          <p:nvPr/>
        </p:nvGraphicFramePr>
        <p:xfrm>
          <a:off x="7752184" y="1700808"/>
          <a:ext cx="3960440" cy="4495799"/>
        </p:xfrm>
        <a:graphic>
          <a:graphicData uri="http://schemas.openxmlformats.org/drawingml/2006/table">
            <a:tbl>
              <a:tblPr/>
              <a:tblGrid>
                <a:gridCol w="1980220"/>
                <a:gridCol w="1980220"/>
              </a:tblGrid>
              <a:tr h="5505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tabLst>
                          <a:tab pos="4461510" algn="l"/>
                        </a:tabLst>
                      </a:pPr>
                      <a:endParaRPr lang="ru-RU" sz="1400" dirty="0">
                        <a:latin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Критерии оценивания: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729" marR="997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 marL="79783" marR="79783" marT="39892" marB="39892"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5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 балл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38" marR="59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Указан источник информации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38" marR="59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0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 балл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38" marR="59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Составлено сообщение по всем пунктам плана без фактических ошибок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38" marR="59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2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 балл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38" marR="59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Составлено сообщение по 3-4 пунктам плана или допущено не более 1 ошибки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38" marR="59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5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 балл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38" marR="59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Составлено сообщение по 2-3 пунктам плана или допущено не более 2 ошибок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38" marR="598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/>
          </p:cNvGraphicFramePr>
          <p:nvPr/>
        </p:nvGraphicFramePr>
        <p:xfrm>
          <a:off x="767408" y="5373216"/>
          <a:ext cx="3771765" cy="64008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сочинение соответствует критериям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8982799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15276942" name="Содержимое 4"/>
          <p:cNvSpPr txBox="1">
            <a:spLocks noGrp="1"/>
          </p:cNvSpPr>
          <p:nvPr>
            <p:ph sz="quarter" idx="1"/>
          </p:nvPr>
        </p:nvSpPr>
        <p:spPr bwMode="auto">
          <a:xfrm>
            <a:off x="7738533" y="1600200"/>
            <a:ext cx="3890299" cy="4231928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0" i="0" u="none" strike="noStrike" cap="none" spc="0" dirty="0">
                <a:ln>
                  <a:noFill/>
                </a:ln>
                <a:solidFill>
                  <a:sysClr val="windowText" lastClr="000000"/>
                </a:solidFill>
                <a:latin typeface="Times New Roman"/>
                <a:cs typeface="Times New Roman"/>
              </a:rPr>
              <a:t>Критерии оценивания:</a:t>
            </a:r>
            <a:endParaRPr dirty="0"/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997142066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678650522" name="TextBox 8"/>
          <p:cNvSpPr txBox="1"/>
          <p:nvPr/>
        </p:nvSpPr>
        <p:spPr bwMode="auto">
          <a:xfrm>
            <a:off x="761998" y="1862667"/>
            <a:ext cx="6993468" cy="3872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Выбери правильный вариант ответа: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Погода – это…</a:t>
            </a:r>
            <a:br>
              <a:rPr lang="ru-RU" sz="2000" dirty="0" smtClean="0">
                <a:latin typeface="Times New Roman"/>
                <a:ea typeface="Calibri"/>
                <a:cs typeface="Times New Roman"/>
              </a:rPr>
            </a:b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А) сочетание температуры, осадков, ветра </a:t>
            </a:r>
            <a:br>
              <a:rPr lang="ru-RU" sz="2000" dirty="0" smtClean="0">
                <a:latin typeface="Times New Roman"/>
                <a:ea typeface="Calibri"/>
                <a:cs typeface="Times New Roman"/>
              </a:rPr>
            </a:b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Б) температура воздуха</a:t>
            </a:r>
            <a:br>
              <a:rPr lang="ru-RU" sz="2000" dirty="0" smtClean="0">
                <a:latin typeface="Times New Roman"/>
                <a:ea typeface="Calibri"/>
                <a:cs typeface="Times New Roman"/>
              </a:rPr>
            </a:b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В) скорость ветра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Алгоритм: 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1. Прочитайте задание на экране/рабочем листе 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2. Выберите правильный вариант ответа 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r>
              <a:rPr lang="ru-RU" sz="2000" dirty="0" smtClean="0">
                <a:latin typeface="Times New Roman"/>
                <a:ea typeface="Calibri"/>
              </a:rPr>
              <a:t>3. Назовите/подчеркните правильный вариант ответа</a:t>
            </a:r>
            <a:endParaRPr lang="ru-RU" sz="2000" dirty="0">
              <a:latin typeface="Times New Roman"/>
              <a:cs typeface="Times New Roman"/>
            </a:endParaRPr>
          </a:p>
        </p:txBody>
      </p:sp>
      <p:graphicFrame>
        <p:nvGraphicFramePr>
          <p:cNvPr id="443004488" name="Таблица 443004487"/>
          <p:cNvGraphicFramePr>
            <a:graphicFrameLocks/>
          </p:cNvGraphicFramePr>
          <p:nvPr/>
        </p:nvGraphicFramePr>
        <p:xfrm>
          <a:off x="7857066" y="4018309"/>
          <a:ext cx="3771765" cy="36576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А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824192" y="2132856"/>
          <a:ext cx="3384376" cy="1524000"/>
        </p:xfrm>
        <a:graphic>
          <a:graphicData uri="http://schemas.openxmlformats.org/drawingml/2006/table">
            <a:tbl>
              <a:tblPr/>
              <a:tblGrid>
                <a:gridCol w="952007"/>
                <a:gridCol w="2432369"/>
              </a:tblGrid>
              <a:tr h="576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61510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61510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Выбран вариант ответа 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61510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61510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Выбраны варианты ответа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461510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Б, 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9423515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6699492" name="Содержимое 4"/>
          <p:cNvSpPr txBox="1">
            <a:spLocks noGrp="1"/>
          </p:cNvSpPr>
          <p:nvPr>
            <p:ph sz="quarter" idx="1"/>
          </p:nvPr>
        </p:nvSpPr>
        <p:spPr bwMode="auto">
          <a:xfrm>
            <a:off x="7738533" y="1600200"/>
            <a:ext cx="3890299" cy="5105435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0" i="0" u="none" strike="noStrike" cap="none" spc="0" dirty="0">
                <a:ln>
                  <a:noFill/>
                </a:ln>
                <a:solidFill>
                  <a:sysClr val="windowText" lastClr="000000"/>
                </a:solidFill>
                <a:latin typeface="Times New Roman"/>
                <a:cs typeface="Times New Roman"/>
              </a:rPr>
              <a:t>Критерии оценивания:</a:t>
            </a:r>
            <a:endParaRPr dirty="0"/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Предполагаемые ответы учащихся:</a:t>
            </a:r>
            <a:endParaRPr dirty="0"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594570251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graphicFrame>
        <p:nvGraphicFramePr>
          <p:cNvPr id="1483173673" name="Таблица 7"/>
          <p:cNvGraphicFramePr>
            <a:graphicFrameLocks/>
          </p:cNvGraphicFramePr>
          <p:nvPr/>
        </p:nvGraphicFramePr>
        <p:xfrm>
          <a:off x="7857066" y="2116665"/>
          <a:ext cx="3759198" cy="778932"/>
        </p:xfrm>
        <a:graphic>
          <a:graphicData uri="http://schemas.openxmlformats.org/drawingml/2006/table">
            <a:tbl>
              <a:tblPr firstRow="1" bandRow="1">
                <a:tableStyleId>{77A3B592-9EC1-B895-D2B9-641A0CBB8A09}</a:tableStyleId>
              </a:tblPr>
              <a:tblGrid>
                <a:gridCol w="1168399"/>
                <a:gridCol w="2590799"/>
              </a:tblGrid>
              <a:tr h="37083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40809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баллов</a:t>
                      </a:r>
                    </a:p>
                  </a:txBody>
                  <a:tcPr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Б,В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26210044" name="TextBox 8"/>
          <p:cNvSpPr txBox="1"/>
          <p:nvPr/>
        </p:nvSpPr>
        <p:spPr bwMode="auto">
          <a:xfrm>
            <a:off x="761998" y="1862667"/>
            <a:ext cx="6993468" cy="3872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Выбери правильный вариант ответа: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Какого явления природы не бывает летом?</a:t>
            </a:r>
            <a:br>
              <a:rPr lang="ru-RU" sz="2000" dirty="0" smtClean="0">
                <a:latin typeface="Times New Roman"/>
                <a:ea typeface="Calibri"/>
                <a:cs typeface="Times New Roman"/>
              </a:rPr>
            </a:b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А) снег</a:t>
            </a:r>
            <a:br>
              <a:rPr lang="ru-RU" sz="2000" dirty="0" smtClean="0">
                <a:latin typeface="Times New Roman"/>
                <a:ea typeface="Calibri"/>
                <a:cs typeface="Times New Roman"/>
              </a:rPr>
            </a:b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Б) град </a:t>
            </a:r>
            <a:br>
              <a:rPr lang="ru-RU" sz="2000" dirty="0" smtClean="0">
                <a:latin typeface="Times New Roman"/>
                <a:ea typeface="Calibri"/>
                <a:cs typeface="Times New Roman"/>
              </a:rPr>
            </a:b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В) дождь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Алгоритм: 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1. Прочитайте задание на экране/рабочем листе 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2. Выберите правильный вариант ответа 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r>
              <a:rPr lang="ru-RU" sz="2000" dirty="0" smtClean="0">
                <a:latin typeface="Times New Roman"/>
                <a:ea typeface="Calibri"/>
              </a:rPr>
              <a:t>3. Назовите/подчеркните правильный вариант ответа</a:t>
            </a:r>
            <a:endParaRPr lang="ru-RU" sz="2000" dirty="0">
              <a:latin typeface="Times New Roman"/>
              <a:cs typeface="Times New Roman"/>
            </a:endParaRPr>
          </a:p>
        </p:txBody>
      </p:sp>
      <p:graphicFrame>
        <p:nvGraphicFramePr>
          <p:cNvPr id="50892197" name="Таблица 50892196"/>
          <p:cNvGraphicFramePr>
            <a:graphicFrameLocks/>
          </p:cNvGraphicFramePr>
          <p:nvPr/>
        </p:nvGraphicFramePr>
        <p:xfrm>
          <a:off x="7857066" y="4018309"/>
          <a:ext cx="3771765" cy="36576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16210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01050192" name="Содержимое 4"/>
          <p:cNvSpPr txBox="1">
            <a:spLocks noGrp="1"/>
          </p:cNvSpPr>
          <p:nvPr>
            <p:ph sz="quarter" idx="1"/>
          </p:nvPr>
        </p:nvSpPr>
        <p:spPr bwMode="auto">
          <a:xfrm>
            <a:off x="7738533" y="1600200"/>
            <a:ext cx="3890299" cy="5105435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0" i="0" u="none" strike="noStrike" cap="none" spc="0">
                <a:ln>
                  <a:noFill/>
                </a:ln>
                <a:solidFill>
                  <a:sysClr val="windowText" lastClr="000000"/>
                </a:solidFill>
                <a:latin typeface="Times New Roman"/>
                <a:cs typeface="Times New Roman"/>
              </a:rPr>
              <a:t>Критерии оценивания:</a:t>
            </a:r>
            <a:endParaRPr/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Предполагаемые ответы учащихся: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/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724943632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graphicFrame>
        <p:nvGraphicFramePr>
          <p:cNvPr id="348037237" name="Таблица 7"/>
          <p:cNvGraphicFramePr>
            <a:graphicFrameLocks/>
          </p:cNvGraphicFramePr>
          <p:nvPr/>
        </p:nvGraphicFramePr>
        <p:xfrm>
          <a:off x="7857066" y="2116665"/>
          <a:ext cx="3759198" cy="784324"/>
        </p:xfrm>
        <a:graphic>
          <a:graphicData uri="http://schemas.openxmlformats.org/drawingml/2006/table">
            <a:tbl>
              <a:tblPr firstRow="1" bandRow="1">
                <a:tableStyleId>{77A3B592-9EC1-B895-D2B9-641A0CBB8A09}</a:tableStyleId>
              </a:tblPr>
              <a:tblGrid>
                <a:gridCol w="1168399"/>
                <a:gridCol w="2590799"/>
              </a:tblGrid>
              <a:tr h="376231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40809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баллов</a:t>
                      </a:r>
                    </a:p>
                  </a:txBody>
                  <a:tcPr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А,В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chemeClr val="tx1"/>
                      </a:solidFill>
                    </a:lnL>
                    <a:lnR w="12699" algn="ctr">
                      <a:solidFill>
                        <a:schemeClr val="tx1"/>
                      </a:solidFill>
                    </a:lnR>
                    <a:lnT w="12699" algn="ctr">
                      <a:solidFill>
                        <a:schemeClr val="tx1"/>
                      </a:solidFill>
                    </a:lnT>
                    <a:lnB w="12699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0172425" name="Таблица 580172424"/>
          <p:cNvGraphicFramePr>
            <a:graphicFrameLocks/>
          </p:cNvGraphicFramePr>
          <p:nvPr/>
        </p:nvGraphicFramePr>
        <p:xfrm>
          <a:off x="7857066" y="4018309"/>
          <a:ext cx="3771765" cy="36576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 bwMode="auto">
          <a:xfrm>
            <a:off x="761998" y="1862667"/>
            <a:ext cx="6993468" cy="4006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Выбери правильный вариант ответа: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Охлаждённые пары воды, поднявшиеся с поверхности Земли, и превращающиеся в мельчайшие водяные капельки или кристаллы – это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Снег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Туман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 Иней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Алгоритм: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Прочитайте задание на экране/рабочем листе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Выберите правильный вариант ответа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Назовите/подчеркните правильный вариант ответа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5217166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184399" y="2472265"/>
            <a:ext cx="8635999" cy="922866"/>
          </a:xfrm>
        </p:spPr>
        <p:txBody>
          <a:bodyPr/>
          <a:lstStyle/>
          <a:p>
            <a:pPr algn="ctr">
              <a:defRPr/>
            </a:pPr>
            <a:r>
              <a:rPr lang="ru-RU" sz="4400" b="0" i="0" u="none" strike="noStrike" cap="all" spc="0">
                <a:solidFill>
                  <a:schemeClr val="bg1"/>
                </a:solidFill>
                <a:latin typeface="Times New Roman"/>
                <a:cs typeface="Times New Roman"/>
              </a:rPr>
              <a:t>Воспроизведение</a:t>
            </a:r>
            <a:endParaRPr lang="ru-RU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55031349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3081865" y="6033102"/>
            <a:ext cx="8940799" cy="685800"/>
          </a:xfrm>
        </p:spPr>
        <p:txBody>
          <a:bodyPr>
            <a:normAutofit fontScale="92500" lnSpcReduction="10000"/>
          </a:bodyPr>
          <a:lstStyle/>
          <a:p>
            <a:pPr algn="ctr">
              <a:defRPr/>
            </a:pPr>
            <a:endParaRPr lang="ru-RU" sz="440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81138897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34846998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1189337307" name="TextBox 8"/>
          <p:cNvSpPr txBox="1"/>
          <p:nvPr/>
        </p:nvSpPr>
        <p:spPr bwMode="auto">
          <a:xfrm>
            <a:off x="761998" y="1862667"/>
            <a:ext cx="6993468" cy="4899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Воспроизведи последовательность процесса выпадения осадков (дождя и снега):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1. Образование облаков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2. Вода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3. Конденсация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4. Испарение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Алгоритм: 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1. Прочитайте задание на экране/рабочем листе 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2. Воспроизведите последовательность процесса выпадения осадков, записав только цифры, которые соответствуют каждому пункту 3. Проговори полученный алгоритм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defRPr/>
            </a:pPr>
            <a:endParaRPr lang="ru-RU" dirty="0">
              <a:latin typeface="Times New Roman"/>
              <a:cs typeface="Times New Roman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9048328" y="1988840"/>
          <a:ext cx="2103755" cy="3364992"/>
        </p:xfrm>
        <a:graphic>
          <a:graphicData uri="http://schemas.openxmlformats.org/drawingml/2006/table">
            <a:tbl>
              <a:tblPr/>
              <a:tblGrid>
                <a:gridCol w="738505"/>
                <a:gridCol w="136525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 балла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Выбран вариант ответа 2, 4, 1 ,3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 балл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Выбрана последовательность цифр 3,2,1,4 Выбрана последовательность цифр 3,1,4,2 Выбрана последовательность цифр 1,2,4,3 Выбрана последовательность цифр 2,3,4,1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 баллов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Во всех остальных случаях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1055440" y="1988840"/>
            <a:ext cx="10871200" cy="4495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976320" y="14127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/>
          </p:cNvGraphicFramePr>
          <p:nvPr/>
        </p:nvGraphicFramePr>
        <p:xfrm>
          <a:off x="8112224" y="5733256"/>
          <a:ext cx="3771765" cy="36576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2,4,1,3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472020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07742898" name="Содержимое 4"/>
          <p:cNvSpPr txBox="1">
            <a:spLocks noGrp="1"/>
          </p:cNvSpPr>
          <p:nvPr>
            <p:ph sz="quarter" idx="1"/>
          </p:nvPr>
        </p:nvSpPr>
        <p:spPr bwMode="auto">
          <a:xfrm>
            <a:off x="7738533" y="1600200"/>
            <a:ext cx="3890299" cy="4539704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0" i="0" u="none" strike="noStrike" cap="none" spc="0" dirty="0">
                <a:ln>
                  <a:noFill/>
                </a:ln>
                <a:solidFill>
                  <a:sysClr val="windowText" lastClr="000000"/>
                </a:solidFill>
                <a:latin typeface="Times New Roman"/>
                <a:cs typeface="Times New Roman"/>
              </a:rPr>
              <a:t>Критерии оценивания:</a:t>
            </a:r>
            <a:endParaRPr dirty="0"/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 spc="0" dirty="0">
              <a:ln>
                <a:noFill/>
              </a:ln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294507292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5400" y="1628800"/>
            <a:ext cx="71287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Приведи по памяти признаки явлений природы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Алгоритм: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Прочитайте задание на экране/рабочем листе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Назови основные признаки явления «природа»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Запиши/проговори ответ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472264" y="2060848"/>
          <a:ext cx="3168352" cy="2453640"/>
        </p:xfrm>
        <a:graphic>
          <a:graphicData uri="http://schemas.openxmlformats.org/drawingml/2006/table">
            <a:tbl>
              <a:tblPr/>
              <a:tblGrid>
                <a:gridCol w="1024692"/>
                <a:gridCol w="2143660"/>
              </a:tblGrid>
              <a:tr h="600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 балла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Названы все признаки (4)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 балл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Названы от 3 до 2 признаков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0 баллов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Во всех остальных случаях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/>
          </p:cNvGraphicFramePr>
          <p:nvPr/>
        </p:nvGraphicFramePr>
        <p:xfrm>
          <a:off x="7968208" y="4653136"/>
          <a:ext cx="3771765" cy="64008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Приведены все 4 признака явлений природы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6096707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55892259" name="Содержимое 4"/>
          <p:cNvSpPr txBox="1"/>
          <p:nvPr/>
        </p:nvSpPr>
        <p:spPr bwMode="auto">
          <a:xfrm>
            <a:off x="262467" y="1600198"/>
            <a:ext cx="7420863" cy="369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Tw Cen MT"/>
              <a:ea typeface="Arial"/>
              <a:cs typeface="Arial"/>
            </a:endParaRPr>
          </a:p>
        </p:txBody>
      </p:sp>
      <p:sp>
        <p:nvSpPr>
          <p:cNvPr id="708358996" name="TextBox 8"/>
          <p:cNvSpPr txBox="1"/>
          <p:nvPr/>
        </p:nvSpPr>
        <p:spPr bwMode="auto">
          <a:xfrm>
            <a:off x="761998" y="1862667"/>
            <a:ext cx="6993468" cy="3934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Воспроизведи по памяти определение понятия «метеорология»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Алгоритм: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1. Прочитайте задание на экране/рабочем листе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2. Воспроизведи по памяти определение понятия «метеорология»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3. Запиши/проговори ответ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 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defRPr/>
            </a:pPr>
            <a:endParaRPr lang="ru-RU" dirty="0">
              <a:latin typeface="Times New Roman"/>
              <a:cs typeface="Times New Roman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744072" y="1988840"/>
          <a:ext cx="4248472" cy="3505200"/>
        </p:xfrm>
        <a:graphic>
          <a:graphicData uri="http://schemas.openxmlformats.org/drawingml/2006/table">
            <a:tbl>
              <a:tblPr/>
              <a:tblGrid>
                <a:gridCol w="1374019"/>
                <a:gridCol w="2874453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Критерии </a:t>
                      </a: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оценивания: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>
                      <a:noFill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балла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Наука о погоде, изучающая наблюдение за погодными явлениями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Передан основной смыл, но ответ неточен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 всех остальных случаях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/>
          </p:cNvGraphicFramePr>
          <p:nvPr/>
        </p:nvGraphicFramePr>
        <p:xfrm>
          <a:off x="6744072" y="5661248"/>
          <a:ext cx="3771765" cy="640080"/>
        </p:xfrm>
        <a:graphic>
          <a:graphicData uri="http://schemas.openxmlformats.org/drawingml/2006/table">
            <a:tbl>
              <a:tblPr firstRow="1" bandRow="1">
                <a:tableStyleId>{5A93F405-A55B-4156-4A49-84DE0CC348A0}</a:tableStyleId>
              </a:tblPr>
              <a:tblGrid>
                <a:gridCol w="3771765"/>
              </a:tblGrid>
              <a:tr h="353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ответ: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Наука о погоде</a:t>
                      </a:r>
                      <a:endParaRPr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6">
      <a:dk1>
        <a:sysClr val="windowText" lastClr="000000"/>
      </a:dk1>
      <a:lt1>
        <a:sysClr val="window" lastClr="FFFFFF"/>
      </a:lt1>
      <a:dk2>
        <a:srgbClr val="CFC1BB"/>
      </a:dk2>
      <a:lt2>
        <a:srgbClr val="EBDDC3"/>
      </a:lt2>
      <a:accent1>
        <a:srgbClr val="D4E1ED"/>
      </a:accent1>
      <a:accent2>
        <a:srgbClr val="CFA483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Arial"/>
        <a:cs typeface="Arial"/>
      </a:majorFont>
      <a:minorFont>
        <a:latin typeface="Tw Cen MT"/>
        <a:ea typeface="Arial"/>
        <a:cs typeface="Arial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</TotalTime>
  <Words>960</Words>
  <Application>Microsoft Office PowerPoint</Application>
  <DocSecurity>0</DocSecurity>
  <PresentationFormat>Произвольный</PresentationFormat>
  <Paragraphs>287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Обычная</vt:lpstr>
      <vt:lpstr>Разноуровневые задания</vt:lpstr>
      <vt:lpstr>узнавание</vt:lpstr>
      <vt:lpstr>Слайд 3</vt:lpstr>
      <vt:lpstr>Слайд 4</vt:lpstr>
      <vt:lpstr>Слайд 5</vt:lpstr>
      <vt:lpstr>Воспроизведение</vt:lpstr>
      <vt:lpstr>Слайд 7</vt:lpstr>
      <vt:lpstr>Слайд 8</vt:lpstr>
      <vt:lpstr>Слайд 9</vt:lpstr>
      <vt:lpstr>Понимание</vt:lpstr>
      <vt:lpstr>Слайд 11</vt:lpstr>
      <vt:lpstr>Слайд 12</vt:lpstr>
      <vt:lpstr>Слайд 13</vt:lpstr>
      <vt:lpstr>Применение в знакомых условиях</vt:lpstr>
      <vt:lpstr>Слайд 15</vt:lpstr>
      <vt:lpstr>Слайд 16</vt:lpstr>
      <vt:lpstr>Слайд 17</vt:lpstr>
      <vt:lpstr>Применение в новых условиях</vt:lpstr>
      <vt:lpstr>Слайд 19</vt:lpstr>
      <vt:lpstr>Слайд 20</vt:lpstr>
      <vt:lpstr>Слайд 21</vt:lpstr>
    </vt:vector>
  </TitlesOfParts>
  <Manager/>
  <Company>SPecialiST RePack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Русско-народная сказка «Снегурочка»</dc:title>
  <dc:subject/>
  <dc:creator>Админ</dc:creator>
  <cp:keywords/>
  <dc:description/>
  <cp:lastModifiedBy>Demo</cp:lastModifiedBy>
  <cp:revision>12</cp:revision>
  <dcterms:created xsi:type="dcterms:W3CDTF">2023-03-28T19:01:20Z</dcterms:created>
  <dcterms:modified xsi:type="dcterms:W3CDTF">2023-04-05T12:56:22Z</dcterms:modified>
  <cp:category/>
  <dc:identifier/>
  <cp:contentStatus/>
  <dc:language/>
  <cp:version/>
</cp:coreProperties>
</file>