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FE44"/>
    <a:srgbClr val="C5CDD3"/>
    <a:srgbClr val="8ECFB1"/>
    <a:srgbClr val="52D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71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242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06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91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1" i="0">
                <a:solidFill>
                  <a:srgbClr val="C0000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7961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411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477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4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05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7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214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8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05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25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19200" y="2209800"/>
            <a:ext cx="9601200" cy="2111027"/>
          </a:xfrm>
          <a:prstGeom prst="rect">
            <a:avLst/>
          </a:prstGeom>
        </p:spPr>
        <p:txBody>
          <a:bodyPr vert="horz" wrap="square" lIns="0" tIns="95885" rIns="0" bIns="0" rtlCol="0">
            <a:spAutoFit/>
          </a:bodyPr>
          <a:lstStyle/>
          <a:p>
            <a:pPr marL="315595" marR="5080" indent="-303530" algn="ctr">
              <a:lnSpc>
                <a:spcPts val="5180"/>
              </a:lnSpc>
              <a:spcBef>
                <a:spcPts val="755"/>
              </a:spcBef>
            </a:pPr>
            <a:r>
              <a:rPr sz="6000" spc="-10" dirty="0">
                <a:solidFill>
                  <a:schemeClr val="bg1"/>
                </a:solidFill>
              </a:rPr>
              <a:t>Предметно-развивающая </a:t>
            </a:r>
            <a:r>
              <a:rPr sz="6000" spc="-15" dirty="0">
                <a:solidFill>
                  <a:schemeClr val="bg1"/>
                </a:solidFill>
              </a:rPr>
              <a:t>среда </a:t>
            </a:r>
            <a:r>
              <a:rPr sz="6000" spc="-1185" dirty="0">
                <a:solidFill>
                  <a:schemeClr val="bg1"/>
                </a:solidFill>
              </a:rPr>
              <a:t> </a:t>
            </a:r>
            <a:r>
              <a:rPr sz="6000" spc="-5" dirty="0">
                <a:solidFill>
                  <a:schemeClr val="bg1"/>
                </a:solidFill>
              </a:rPr>
              <a:t>кабинета</a:t>
            </a:r>
            <a:r>
              <a:rPr sz="6000" spc="-20" dirty="0">
                <a:solidFill>
                  <a:schemeClr val="bg1"/>
                </a:solidFill>
              </a:rPr>
              <a:t> </a:t>
            </a:r>
            <a:r>
              <a:rPr sz="6000" spc="-25" dirty="0">
                <a:solidFill>
                  <a:schemeClr val="bg1"/>
                </a:solidFill>
              </a:rPr>
              <a:t>начальных</a:t>
            </a:r>
            <a:r>
              <a:rPr sz="6000" spc="-15" dirty="0">
                <a:solidFill>
                  <a:schemeClr val="bg1"/>
                </a:solidFill>
              </a:rPr>
              <a:t> </a:t>
            </a:r>
            <a:r>
              <a:rPr sz="6000" spc="-20" dirty="0">
                <a:solidFill>
                  <a:schemeClr val="bg1"/>
                </a:solidFill>
              </a:rPr>
              <a:t>классов</a:t>
            </a:r>
            <a:endParaRPr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43200" y="608165"/>
            <a:ext cx="650684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</a:t>
            </a:r>
            <a:r>
              <a:rPr b="1" spc="-6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(природная)</a:t>
            </a:r>
            <a:r>
              <a:rPr b="1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7535" y="1398270"/>
            <a:ext cx="10650855" cy="205422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Цель:</a:t>
            </a:r>
            <a:r>
              <a:rPr sz="2400" b="1" spc="-1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воспитание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у </a:t>
            </a:r>
            <a:r>
              <a:rPr sz="2400" spc="-15" dirty="0">
                <a:latin typeface="Times New Roman"/>
                <a:cs typeface="Times New Roman"/>
              </a:rPr>
              <a:t>обучающихся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любви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к </a:t>
            </a:r>
            <a:r>
              <a:rPr sz="2400" spc="-15" dirty="0">
                <a:latin typeface="Times New Roman"/>
                <a:cs typeface="Times New Roman"/>
              </a:rPr>
              <a:t>природе,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бережного</a:t>
            </a:r>
            <a:r>
              <a:rPr sz="2400" spc="-5" dirty="0">
                <a:latin typeface="Times New Roman"/>
                <a:cs typeface="Times New Roman"/>
              </a:rPr>
              <a:t> отношения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к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ней.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sz="2400" b="1" spc="-15" dirty="0">
                <a:solidFill>
                  <a:schemeClr val="bg1"/>
                </a:solidFill>
                <a:latin typeface="Times New Roman"/>
                <a:cs typeface="Times New Roman"/>
              </a:rPr>
              <a:t>Включает:</a:t>
            </a:r>
            <a:endParaRPr sz="24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064">
              <a:lnSpc>
                <a:spcPct val="100000"/>
              </a:lnSpc>
              <a:spcBef>
                <a:spcPts val="1105"/>
              </a:spcBef>
              <a:buClr>
                <a:srgbClr val="DF5227"/>
              </a:buClr>
              <a:buSzPct val="75000"/>
              <a:tabLst>
                <a:tab pos="205740" algn="l"/>
              </a:tabLst>
            </a:pPr>
            <a:r>
              <a:rPr sz="2400" spc="-20" dirty="0">
                <a:latin typeface="Times New Roman"/>
                <a:cs typeface="Times New Roman"/>
              </a:rPr>
              <a:t>декоративные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растения;</a:t>
            </a:r>
          </a:p>
          <a:p>
            <a:pPr marL="12065">
              <a:lnSpc>
                <a:spcPct val="100000"/>
              </a:lnSpc>
              <a:spcBef>
                <a:spcPts val="1115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spc="-5" dirty="0">
                <a:latin typeface="Times New Roman"/>
                <a:cs typeface="Times New Roman"/>
              </a:rPr>
              <a:t>информационные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карты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растениях.</a:t>
            </a:r>
          </a:p>
        </p:txBody>
      </p:sp>
      <p:pic>
        <p:nvPicPr>
          <p:cNvPr id="5122" name="Picture 2" descr="https://luckclub.ru/images/luckclub/2020/08/detskiy-zhivoy-ugolok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622" y="2667000"/>
            <a:ext cx="4972504" cy="37293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729" y="838200"/>
            <a:ext cx="11187556" cy="705962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4156710" marR="5080" indent="-4144645">
              <a:lnSpc>
                <a:spcPts val="4750"/>
              </a:lnSpc>
              <a:spcBef>
                <a:spcPts val="705"/>
              </a:spcBef>
            </a:pPr>
            <a:r>
              <a:rPr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Санитарно-гигиеническая</a:t>
            </a:r>
            <a:r>
              <a:rPr b="1" spc="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(бытовая) </a:t>
            </a:r>
            <a:r>
              <a:rPr b="1" spc="-10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3768" y="1952371"/>
            <a:ext cx="10869295" cy="4092575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715">
              <a:lnSpc>
                <a:spcPts val="2590"/>
              </a:lnSpc>
              <a:spcBef>
                <a:spcPts val="425"/>
              </a:spcBef>
              <a:tabLst>
                <a:tab pos="977265" algn="l"/>
                <a:tab pos="3032125" algn="l"/>
                <a:tab pos="4030345" algn="l"/>
                <a:tab pos="5467350" algn="l"/>
                <a:tab pos="6770370" algn="l"/>
                <a:tab pos="8005445" algn="l"/>
                <a:tab pos="10720070" algn="l"/>
              </a:tabLst>
            </a:pP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Цел</a:t>
            </a:r>
            <a:r>
              <a:rPr sz="2400" b="1" spc="5" dirty="0">
                <a:solidFill>
                  <a:schemeClr val="bg1"/>
                </a:solidFill>
                <a:latin typeface="Times New Roman"/>
                <a:cs typeface="Times New Roman"/>
              </a:rPr>
              <a:t>ь</a:t>
            </a: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:	</a:t>
            </a:r>
            <a:r>
              <a:rPr sz="2400" dirty="0">
                <a:latin typeface="Times New Roman"/>
                <a:cs typeface="Times New Roman"/>
              </a:rPr>
              <a:t>фо</a:t>
            </a:r>
            <a:r>
              <a:rPr sz="2400" spc="-45" dirty="0">
                <a:latin typeface="Times New Roman"/>
                <a:cs typeface="Times New Roman"/>
              </a:rPr>
              <a:t>р</a:t>
            </a:r>
            <a:r>
              <a:rPr sz="2400" dirty="0">
                <a:latin typeface="Times New Roman"/>
                <a:cs typeface="Times New Roman"/>
              </a:rPr>
              <a:t>мир</a:t>
            </a:r>
            <a:r>
              <a:rPr sz="2400" spc="10" dirty="0">
                <a:latin typeface="Times New Roman"/>
                <a:cs typeface="Times New Roman"/>
              </a:rPr>
              <a:t>о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ание	общей	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spc="-85" dirty="0">
                <a:latin typeface="Times New Roman"/>
                <a:cs typeface="Times New Roman"/>
              </a:rPr>
              <a:t>у</a:t>
            </a:r>
            <a:r>
              <a:rPr sz="2400" spc="-10" dirty="0">
                <a:latin typeface="Times New Roman"/>
                <a:cs typeface="Times New Roman"/>
              </a:rPr>
              <a:t>л</a:t>
            </a:r>
            <a:r>
              <a:rPr sz="2400" spc="-90" dirty="0">
                <a:latin typeface="Times New Roman"/>
                <a:cs typeface="Times New Roman"/>
              </a:rPr>
              <a:t>ь</a:t>
            </a:r>
            <a:r>
              <a:rPr sz="2400" spc="-45" dirty="0">
                <a:latin typeface="Times New Roman"/>
                <a:cs typeface="Times New Roman"/>
              </a:rPr>
              <a:t>т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ры,	разви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е	</a:t>
            </a:r>
            <a:r>
              <a:rPr sz="2400" spc="-5" dirty="0">
                <a:latin typeface="Times New Roman"/>
                <a:cs typeface="Times New Roman"/>
              </a:rPr>
              <a:t>н</a:t>
            </a:r>
            <a:r>
              <a:rPr sz="2400" spc="10" dirty="0">
                <a:latin typeface="Times New Roman"/>
                <a:cs typeface="Times New Roman"/>
              </a:rPr>
              <a:t>а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spc="-10" dirty="0">
                <a:latin typeface="Times New Roman"/>
                <a:cs typeface="Times New Roman"/>
              </a:rPr>
              <a:t>ы</a:t>
            </a:r>
            <a:r>
              <a:rPr sz="2400" spc="-11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ов	</a:t>
            </a:r>
            <a:r>
              <a:rPr sz="2400" spc="20" dirty="0">
                <a:latin typeface="Times New Roman"/>
                <a:cs typeface="Times New Roman"/>
              </a:rPr>
              <a:t>с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5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ообсл</a:t>
            </a:r>
            <a:r>
              <a:rPr sz="2400" spc="-20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жи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ания,	а  </a:t>
            </a:r>
            <a:r>
              <a:rPr sz="2400" spc="-5" dirty="0">
                <a:latin typeface="Times New Roman"/>
                <a:cs typeface="Times New Roman"/>
              </a:rPr>
              <a:t>также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развитие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мотивации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к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взаимопомощи.</a:t>
            </a:r>
            <a:endParaRPr sz="24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400" b="1" spc="-15" dirty="0">
                <a:solidFill>
                  <a:schemeClr val="bg1"/>
                </a:solidFill>
                <a:latin typeface="Times New Roman"/>
                <a:cs typeface="Times New Roman"/>
              </a:rPr>
              <a:t>Включает:</a:t>
            </a:r>
            <a:endParaRPr sz="24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  <a:spcBef>
                <a:spcPts val="1100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spc="-15" dirty="0">
                <a:latin typeface="Times New Roman"/>
                <a:cs typeface="Times New Roman"/>
              </a:rPr>
              <a:t>раковину </a:t>
            </a:r>
            <a:r>
              <a:rPr sz="2400" dirty="0">
                <a:latin typeface="Times New Roman"/>
                <a:cs typeface="Times New Roman"/>
              </a:rPr>
              <a:t>для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мытья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рук;</a:t>
            </a:r>
            <a:endParaRPr sz="2400" dirty="0">
              <a:latin typeface="Times New Roman"/>
              <a:cs typeface="Times New Roman"/>
            </a:endParaRPr>
          </a:p>
          <a:p>
            <a:pPr marL="12064">
              <a:lnSpc>
                <a:spcPct val="100000"/>
              </a:lnSpc>
              <a:spcBef>
                <a:spcPts val="1120"/>
              </a:spcBef>
              <a:buClr>
                <a:srgbClr val="DF5227"/>
              </a:buClr>
              <a:buSzPct val="75000"/>
              <a:tabLst>
                <a:tab pos="205740" algn="l"/>
              </a:tabLst>
            </a:pPr>
            <a:r>
              <a:rPr lang="ru-RU" sz="2400" spc="-5" dirty="0">
                <a:latin typeface="Times New Roman"/>
                <a:cs typeface="Times New Roman"/>
              </a:rPr>
              <a:t>з</a:t>
            </a:r>
            <a:r>
              <a:rPr sz="2400" spc="-5" dirty="0" err="1" smtClean="0">
                <a:latin typeface="Times New Roman"/>
                <a:cs typeface="Times New Roman"/>
              </a:rPr>
              <a:t>еркало</a:t>
            </a:r>
            <a:r>
              <a:rPr lang="ru-RU" sz="2400" spc="-5" dirty="0" smtClean="0">
                <a:latin typeface="Times New Roman"/>
                <a:cs typeface="Times New Roman"/>
              </a:rPr>
              <a:t>;</a:t>
            </a:r>
            <a:endParaRPr sz="2400" dirty="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  <a:spcBef>
                <a:spcPts val="1115"/>
              </a:spcBef>
              <a:buClr>
                <a:srgbClr val="DF5227"/>
              </a:buClr>
              <a:buSzPct val="75000"/>
              <a:tabLst>
                <a:tab pos="281305" algn="l"/>
              </a:tabLst>
            </a:pPr>
            <a:r>
              <a:rPr sz="2400" dirty="0">
                <a:latin typeface="Times New Roman"/>
                <a:cs typeface="Times New Roman"/>
              </a:rPr>
              <a:t>санитарно-гигиенические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средства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(жидкое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мыло);</a:t>
            </a:r>
          </a:p>
          <a:p>
            <a:pPr marL="12065">
              <a:lnSpc>
                <a:spcPct val="100000"/>
              </a:lnSpc>
              <a:spcBef>
                <a:spcPts val="1105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spc="-15" dirty="0">
                <a:latin typeface="Times New Roman"/>
                <a:cs typeface="Times New Roman"/>
              </a:rPr>
              <a:t>бумажное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полотенце;</a:t>
            </a:r>
            <a:endParaRPr sz="2400" dirty="0">
              <a:latin typeface="Times New Roman"/>
              <a:cs typeface="Times New Roman"/>
            </a:endParaRPr>
          </a:p>
          <a:p>
            <a:pPr marL="12065" marR="5080">
              <a:lnSpc>
                <a:spcPts val="2590"/>
              </a:lnSpc>
              <a:spcBef>
                <a:spcPts val="1445"/>
              </a:spcBef>
              <a:buClr>
                <a:srgbClr val="DF5227"/>
              </a:buClr>
              <a:buSzPct val="75000"/>
              <a:tabLst>
                <a:tab pos="356870" algn="l"/>
                <a:tab pos="357505" algn="l"/>
                <a:tab pos="1826260" algn="l"/>
                <a:tab pos="2475230" algn="l"/>
                <a:tab pos="3792220" algn="l"/>
                <a:tab pos="4912360" algn="l"/>
                <a:tab pos="6281420" algn="l"/>
                <a:tab pos="7381875" algn="l"/>
                <a:tab pos="8683625" algn="l"/>
                <a:tab pos="9863455" algn="l"/>
              </a:tabLst>
            </a:pPr>
            <a:r>
              <a:rPr sz="2400" spc="-5" dirty="0">
                <a:latin typeface="Times New Roman"/>
                <a:cs typeface="Times New Roman"/>
              </a:rPr>
              <a:t>пр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10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еты	для	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spc="-5" dirty="0">
                <a:latin typeface="Times New Roman"/>
                <a:cs typeface="Times New Roman"/>
              </a:rPr>
              <a:t>ла</a:t>
            </a:r>
            <a:r>
              <a:rPr sz="2400" spc="10" dirty="0">
                <a:latin typeface="Times New Roman"/>
                <a:cs typeface="Times New Roman"/>
              </a:rPr>
              <a:t>ж</a:t>
            </a:r>
            <a:r>
              <a:rPr sz="2400" spc="-5" dirty="0">
                <a:latin typeface="Times New Roman"/>
                <a:cs typeface="Times New Roman"/>
              </a:rPr>
              <a:t>но</a:t>
            </a:r>
            <a:r>
              <a:rPr sz="2400" dirty="0">
                <a:latin typeface="Times New Roman"/>
                <a:cs typeface="Times New Roman"/>
              </a:rPr>
              <a:t>й	</a:t>
            </a:r>
            <a:r>
              <a:rPr sz="2400" spc="-1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бор</a:t>
            </a:r>
            <a:r>
              <a:rPr sz="2400" spc="-15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и	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аб</a:t>
            </a:r>
            <a:r>
              <a:rPr sz="2400" spc="5" dirty="0">
                <a:latin typeface="Times New Roman"/>
                <a:cs typeface="Times New Roman"/>
              </a:rPr>
              <a:t>и</a:t>
            </a:r>
            <a:r>
              <a:rPr sz="2400" spc="-5" dirty="0">
                <a:latin typeface="Times New Roman"/>
                <a:cs typeface="Times New Roman"/>
              </a:rPr>
              <a:t>не</a:t>
            </a:r>
            <a:r>
              <a:rPr sz="2400" spc="2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а	(вёдра,	</a:t>
            </a:r>
            <a:r>
              <a:rPr sz="2400" spc="5" dirty="0">
                <a:latin typeface="Times New Roman"/>
                <a:cs typeface="Times New Roman"/>
              </a:rPr>
              <a:t>п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spc="-5" dirty="0">
                <a:latin typeface="Times New Roman"/>
                <a:cs typeface="Times New Roman"/>
              </a:rPr>
              <a:t>ло</a:t>
            </a:r>
            <a:r>
              <a:rPr sz="2400" spc="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ые	</a:t>
            </a:r>
            <a:r>
              <a:rPr sz="2400" spc="15" dirty="0">
                <a:latin typeface="Times New Roman"/>
                <a:cs typeface="Times New Roman"/>
              </a:rPr>
              <a:t>т</a:t>
            </a:r>
            <a:r>
              <a:rPr sz="2400" spc="5" dirty="0">
                <a:latin typeface="Times New Roman"/>
                <a:cs typeface="Times New Roman"/>
              </a:rPr>
              <a:t>р</a:t>
            </a:r>
            <a:r>
              <a:rPr sz="2400" dirty="0">
                <a:latin typeface="Times New Roman"/>
                <a:cs typeface="Times New Roman"/>
              </a:rPr>
              <a:t>япки,	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ен</a:t>
            </a:r>
            <a:r>
              <a:rPr sz="2400" spc="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ки,  мусорные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ведра).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6146" name="Picture 2" descr="https://thepresentation.ru/img/tmb/6/537695/aadd48014b96e89bbff795a9e7c8887a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263" y="2438400"/>
            <a:ext cx="3606800" cy="2705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2594" y="2191875"/>
            <a:ext cx="3200400" cy="2721899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ctr">
              <a:lnSpc>
                <a:spcPts val="2590"/>
              </a:lnSpc>
              <a:spcBef>
                <a:spcPts val="425"/>
              </a:spcBef>
              <a:tabLst>
                <a:tab pos="1228725" algn="l"/>
                <a:tab pos="2884170" algn="l"/>
                <a:tab pos="4019550" algn="l"/>
                <a:tab pos="5112385" algn="l"/>
                <a:tab pos="6350000" algn="l"/>
                <a:tab pos="9901555" algn="l"/>
              </a:tabLst>
            </a:pPr>
            <a:r>
              <a:rPr sz="2400" spc="-45" dirty="0">
                <a:solidFill>
                  <a:schemeClr val="bg1"/>
                </a:solidFill>
                <a:latin typeface="Times New Roman"/>
                <a:cs typeface="Times New Roman"/>
              </a:rPr>
              <a:t>К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абинет	</a:t>
            </a:r>
            <a:r>
              <a:rPr sz="24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н</a:t>
            </a:r>
            <a:r>
              <a:rPr sz="2400" spc="-9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а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ч</a:t>
            </a:r>
            <a:r>
              <a:rPr sz="2400" spc="2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а</a:t>
            </a:r>
            <a:r>
              <a:rPr sz="24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льны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х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клас</a:t>
            </a:r>
            <a:r>
              <a:rPr sz="2400" spc="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ов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	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д</a:t>
            </a:r>
            <a:r>
              <a:rPr sz="2400" spc="-3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24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л</a:t>
            </a:r>
            <a:r>
              <a:rPr sz="2400" spc="-4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ж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ен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spc="-4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т</a:t>
            </a:r>
            <a:r>
              <a:rPr sz="2400" spc="-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</a:t>
            </a:r>
            <a:r>
              <a:rPr sz="2400" spc="-6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е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ч</a:t>
            </a:r>
            <a:r>
              <a:rPr sz="2400" spc="-5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а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ть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	</a:t>
            </a:r>
            <a:r>
              <a:rPr sz="2400" spc="2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ан</a:t>
            </a:r>
            <a:r>
              <a:rPr sz="2400" spc="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и</a:t>
            </a:r>
            <a:r>
              <a:rPr sz="2400" spc="1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т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арн</a:t>
            </a:r>
            <a:r>
              <a:rPr sz="2400" spc="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-</a:t>
            </a:r>
            <a:r>
              <a:rPr sz="2400" spc="-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гигиен</a:t>
            </a:r>
            <a:r>
              <a:rPr sz="2400" spc="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и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ч</a:t>
            </a:r>
            <a:r>
              <a:rPr sz="2400" spc="6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е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ским</a:t>
            </a:r>
            <a:r>
              <a:rPr lang="ru-RU" sz="24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spc="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у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с</a:t>
            </a:r>
            <a:r>
              <a:rPr sz="2400" spc="-1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л</a:t>
            </a:r>
            <a:r>
              <a:rPr sz="2400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овиям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,  эстетическим</a:t>
            </a:r>
            <a:r>
              <a:rPr sz="2400" spc="-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и</a:t>
            </a:r>
            <a:r>
              <a:rPr sz="2400" spc="-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техническим</a:t>
            </a:r>
            <a:r>
              <a:rPr sz="2400" spc="2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chemeClr val="bg1"/>
                </a:solidFill>
                <a:latin typeface="Times New Roman"/>
                <a:cs typeface="Times New Roman"/>
              </a:rPr>
              <a:t>требованиям.</a:t>
            </a:r>
            <a:endParaRPr sz="2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533399"/>
            <a:ext cx="8629650" cy="6038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38800" y="1005384"/>
            <a:ext cx="6172200" cy="47519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49580" algn="just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solidFill>
                  <a:schemeClr val="bg1"/>
                </a:solidFill>
                <a:latin typeface="Times New Roman"/>
                <a:cs typeface="Times New Roman"/>
              </a:rPr>
              <a:t>Вывод:</a:t>
            </a:r>
            <a:r>
              <a:rPr sz="2800" b="1" spc="-2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правильно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организованная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предметно-развивающая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среда 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позволяет</a:t>
            </a:r>
            <a:r>
              <a:rPr sz="2800" spc="67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успешно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организовать</a:t>
            </a:r>
            <a:r>
              <a:rPr sz="2800" spc="67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учебно-воспитательный</a:t>
            </a:r>
            <a:r>
              <a:rPr sz="2800" dirty="0">
                <a:latin typeface="Times New Roman"/>
                <a:cs typeface="Times New Roman"/>
              </a:rPr>
              <a:t> процесс, 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способствует</a:t>
            </a:r>
            <a:r>
              <a:rPr sz="2800" spc="-5" dirty="0">
                <a:latin typeface="Times New Roman"/>
                <a:cs typeface="Times New Roman"/>
              </a:rPr>
              <a:t> развитию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личности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обучающегося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на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10" dirty="0">
                <a:latin typeface="Times New Roman"/>
                <a:cs typeface="Times New Roman"/>
              </a:rPr>
              <a:t>основе</a:t>
            </a:r>
            <a:r>
              <a:rPr sz="2800" spc="15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освоения 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способов </a:t>
            </a:r>
            <a:r>
              <a:rPr sz="2800" dirty="0">
                <a:latin typeface="Times New Roman"/>
                <a:cs typeface="Times New Roman"/>
              </a:rPr>
              <a:t>деятельности, </a:t>
            </a:r>
            <a:r>
              <a:rPr sz="2800" spc="-5" dirty="0">
                <a:latin typeface="Times New Roman"/>
                <a:cs typeface="Times New Roman"/>
              </a:rPr>
              <a:t>адаптации к условиям </a:t>
            </a:r>
            <a:r>
              <a:rPr sz="2800" spc="-15" dirty="0">
                <a:latin typeface="Times New Roman"/>
                <a:cs typeface="Times New Roman"/>
              </a:rPr>
              <a:t>обучения, </a:t>
            </a:r>
            <a:r>
              <a:rPr sz="2800" spc="-5" dirty="0">
                <a:latin typeface="Times New Roman"/>
                <a:cs typeface="Times New Roman"/>
              </a:rPr>
              <a:t>раскрытию и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развитию </a:t>
            </a:r>
            <a:r>
              <a:rPr sz="2800" spc="5" dirty="0">
                <a:latin typeface="Times New Roman"/>
                <a:cs typeface="Times New Roman"/>
              </a:rPr>
              <a:t>способностей </a:t>
            </a:r>
            <a:r>
              <a:rPr sz="2800" spc="-20" dirty="0">
                <a:latin typeface="Times New Roman"/>
                <a:cs typeface="Times New Roman"/>
              </a:rPr>
              <a:t>обучающихся </a:t>
            </a:r>
            <a:r>
              <a:rPr sz="2800" spc="-15" dirty="0">
                <a:latin typeface="Times New Roman"/>
                <a:cs typeface="Times New Roman"/>
              </a:rPr>
              <a:t>начальных </a:t>
            </a:r>
            <a:r>
              <a:rPr sz="2800" spc="-5" dirty="0">
                <a:latin typeface="Times New Roman"/>
                <a:cs typeface="Times New Roman"/>
              </a:rPr>
              <a:t>классов, повышению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их уровня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культуры.</a:t>
            </a:r>
            <a:endParaRPr sz="2800" dirty="0">
              <a:latin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52922"/>
            <a:ext cx="5181600" cy="34568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0" y="914400"/>
            <a:ext cx="11092815" cy="2270760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12700" marR="5080" algn="just">
              <a:lnSpc>
                <a:spcPct val="90000"/>
              </a:lnSpc>
              <a:spcBef>
                <a:spcPts val="490"/>
              </a:spcBef>
            </a:pPr>
            <a:r>
              <a:rPr sz="3200" b="1" spc="-5" dirty="0">
                <a:solidFill>
                  <a:schemeClr val="bg1"/>
                </a:solidFill>
                <a:latin typeface="Times New Roman"/>
                <a:cs typeface="Times New Roman"/>
              </a:rPr>
              <a:t>Предметно-развивающая среда </a:t>
            </a:r>
            <a:r>
              <a:rPr sz="3200" dirty="0">
                <a:latin typeface="Times New Roman"/>
                <a:cs typeface="Times New Roman"/>
              </a:rPr>
              <a:t>– </a:t>
            </a:r>
            <a:r>
              <a:rPr sz="3200" spc="-20" dirty="0">
                <a:latin typeface="Times New Roman"/>
                <a:cs typeface="Times New Roman"/>
              </a:rPr>
              <a:t>это </a:t>
            </a:r>
            <a:r>
              <a:rPr sz="3200" spc="-40" dirty="0">
                <a:latin typeface="Times New Roman"/>
                <a:cs typeface="Times New Roman"/>
              </a:rPr>
              <a:t>комплекс </a:t>
            </a:r>
            <a:r>
              <a:rPr sz="3200" dirty="0">
                <a:latin typeface="Times New Roman"/>
                <a:cs typeface="Times New Roman"/>
              </a:rPr>
              <a:t>эстетических, 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Times New Roman"/>
                <a:cs typeface="Times New Roman"/>
              </a:rPr>
              <a:t>психолого-педагогических</a:t>
            </a:r>
            <a:r>
              <a:rPr sz="3200" spc="7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условий,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Times New Roman"/>
                <a:cs typeface="Times New Roman"/>
              </a:rPr>
              <a:t>необходимых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для </a:t>
            </a:r>
            <a:r>
              <a:rPr sz="3200" spc="5" dirty="0">
                <a:latin typeface="Times New Roman"/>
                <a:cs typeface="Times New Roman"/>
              </a:rPr>
              <a:t> осуществления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Times New Roman"/>
                <a:cs typeface="Times New Roman"/>
              </a:rPr>
              <a:t>педагогического</a:t>
            </a:r>
            <a:r>
              <a:rPr sz="3200" spc="-15" dirty="0">
                <a:latin typeface="Times New Roman"/>
                <a:cs typeface="Times New Roman"/>
              </a:rPr>
              <a:t> </a:t>
            </a:r>
            <a:r>
              <a:rPr sz="3200" spc="10" dirty="0">
                <a:latin typeface="Times New Roman"/>
                <a:cs typeface="Times New Roman"/>
              </a:rPr>
              <a:t>процесса,</a:t>
            </a:r>
            <a:r>
              <a:rPr sz="3200" spc="1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рационально 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организованный</a:t>
            </a:r>
            <a:r>
              <a:rPr sz="3200" dirty="0">
                <a:latin typeface="Times New Roman"/>
                <a:cs typeface="Times New Roman"/>
              </a:rPr>
              <a:t> в</a:t>
            </a:r>
            <a:r>
              <a:rPr sz="3200" spc="5" dirty="0">
                <a:latin typeface="Times New Roman"/>
                <a:cs typeface="Times New Roman"/>
              </a:rPr>
              <a:t> пространстве</a:t>
            </a:r>
            <a:r>
              <a:rPr sz="3200" spc="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времени,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насыщенный 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разнообразными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предметами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игровыми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материалами.</a:t>
            </a:r>
            <a:endParaRPr sz="3200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https://sch1mgn.educhel.ru/uploads/35400/35337/section/1118973/photo/nachalka/IMG_0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276600"/>
            <a:ext cx="5092290" cy="33965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1950" y="811943"/>
            <a:ext cx="10975340" cy="3749744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6350" algn="just">
              <a:lnSpc>
                <a:spcPts val="2690"/>
              </a:lnSpc>
              <a:spcBef>
                <a:spcPts val="740"/>
              </a:spcBef>
            </a:pPr>
            <a:r>
              <a:rPr sz="2800" b="1" spc="-10" dirty="0">
                <a:solidFill>
                  <a:schemeClr val="bg1"/>
                </a:solidFill>
                <a:latin typeface="Times New Roman"/>
                <a:cs typeface="Times New Roman"/>
              </a:rPr>
              <a:t>Цель:</a:t>
            </a:r>
            <a:r>
              <a:rPr sz="2800" b="1" spc="-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создание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предметно</a:t>
            </a:r>
            <a:r>
              <a:rPr sz="2800" spc="-5" dirty="0">
                <a:latin typeface="Times New Roman"/>
                <a:cs typeface="Times New Roman"/>
              </a:rPr>
              <a:t> -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развивающей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среды,</a:t>
            </a:r>
            <a:r>
              <a:rPr sz="2800" spc="-5" dirty="0">
                <a:latin typeface="Times New Roman"/>
                <a:cs typeface="Times New Roman"/>
              </a:rPr>
              <a:t> способствующей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гармоничному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развитию</a:t>
            </a:r>
            <a:r>
              <a:rPr sz="2800" spc="-5" dirty="0">
                <a:latin typeface="Times New Roman"/>
                <a:cs typeface="Times New Roman"/>
              </a:rPr>
              <a:t> 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саморазвитию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детей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последующим</a:t>
            </a:r>
            <a:r>
              <a:rPr sz="2800" dirty="0">
                <a:latin typeface="Times New Roman"/>
                <a:cs typeface="Times New Roman"/>
              </a:rPr>
              <a:t> её </a:t>
            </a:r>
            <a:r>
              <a:rPr sz="2800" spc="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формированием.</a:t>
            </a:r>
            <a:endParaRPr sz="2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sz="2800" b="1" spc="-20" dirty="0">
                <a:solidFill>
                  <a:schemeClr val="bg1"/>
                </a:solidFill>
                <a:latin typeface="Times New Roman"/>
                <a:cs typeface="Times New Roman"/>
              </a:rPr>
              <a:t>Задачи:</a:t>
            </a:r>
            <a:endParaRPr sz="28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065" marR="5715" algn="just">
              <a:lnSpc>
                <a:spcPct val="80000"/>
              </a:lnSpc>
              <a:spcBef>
                <a:spcPts val="1405"/>
              </a:spcBef>
              <a:buClr>
                <a:srgbClr val="DF5227"/>
              </a:buClr>
              <a:buSzPct val="80357"/>
              <a:tabLst>
                <a:tab pos="195580" algn="l"/>
              </a:tabLst>
            </a:pPr>
            <a:r>
              <a:rPr lang="ru-RU" sz="2800" spc="-20" dirty="0" smtClean="0">
                <a:latin typeface="Times New Roman"/>
                <a:cs typeface="Times New Roman"/>
              </a:rPr>
              <a:t>1. С</a:t>
            </a:r>
            <a:r>
              <a:rPr sz="2800" spc="-20" dirty="0" err="1" smtClean="0">
                <a:latin typeface="Times New Roman"/>
                <a:cs typeface="Times New Roman"/>
              </a:rPr>
              <a:t>оздать</a:t>
            </a:r>
            <a:r>
              <a:rPr sz="2800" spc="-15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условия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для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эффективной</a:t>
            </a:r>
            <a:r>
              <a:rPr sz="2800" spc="-5" dirty="0">
                <a:latin typeface="Times New Roman"/>
                <a:cs typeface="Times New Roman"/>
              </a:rPr>
              <a:t> реализации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освоения 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обучающимися</a:t>
            </a:r>
            <a:r>
              <a:rPr sz="2800" spc="675" dirty="0">
                <a:latin typeface="Times New Roman"/>
                <a:cs typeface="Times New Roman"/>
              </a:rPr>
              <a:t> </a:t>
            </a:r>
            <a:r>
              <a:rPr sz="2800" spc="5" dirty="0">
                <a:latin typeface="Times New Roman"/>
                <a:cs typeface="Times New Roman"/>
              </a:rPr>
              <a:t>основной</a:t>
            </a:r>
            <a:r>
              <a:rPr sz="2800" spc="1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образовательной</a:t>
            </a:r>
            <a:r>
              <a:rPr sz="2800" spc="67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программы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начального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15" dirty="0" err="1">
                <a:latin typeface="Times New Roman"/>
                <a:cs typeface="Times New Roman"/>
              </a:rPr>
              <a:t>общего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0" dirty="0" err="1" smtClean="0">
                <a:latin typeface="Times New Roman"/>
                <a:cs typeface="Times New Roman"/>
              </a:rPr>
              <a:t>образования</a:t>
            </a:r>
            <a:r>
              <a:rPr lang="ru-RU" sz="2800" spc="-10" dirty="0" smtClean="0"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  <a:p>
            <a:pPr marL="12065" marR="5080" algn="just">
              <a:lnSpc>
                <a:spcPct val="80000"/>
              </a:lnSpc>
              <a:spcBef>
                <a:spcPts val="1390"/>
              </a:spcBef>
              <a:buClr>
                <a:srgbClr val="DF5227"/>
              </a:buClr>
              <a:buSzPct val="80357"/>
              <a:tabLst>
                <a:tab pos="195580" algn="l"/>
              </a:tabLst>
            </a:pPr>
            <a:r>
              <a:rPr lang="ru-RU" sz="2800" spc="-15" dirty="0" smtClean="0">
                <a:latin typeface="Times New Roman"/>
                <a:cs typeface="Times New Roman"/>
              </a:rPr>
              <a:t>2. Ф</a:t>
            </a:r>
            <a:r>
              <a:rPr sz="2800" spc="-15" dirty="0" err="1" smtClean="0">
                <a:latin typeface="Times New Roman"/>
                <a:cs typeface="Times New Roman"/>
              </a:rPr>
              <a:t>ормировать</a:t>
            </a:r>
            <a:r>
              <a:rPr sz="2800" spc="675" dirty="0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социально-открытый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уклад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школьной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жизни,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интегрированный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в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урочную,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imes New Roman"/>
                <a:cs typeface="Times New Roman"/>
              </a:rPr>
              <a:t>внеурочную,</a:t>
            </a:r>
            <a:r>
              <a:rPr sz="2800" spc="665" dirty="0">
                <a:latin typeface="Times New Roman"/>
                <a:cs typeface="Times New Roman"/>
              </a:rPr>
              <a:t> </a:t>
            </a:r>
            <a:r>
              <a:rPr sz="2800" spc="-25" dirty="0" err="1">
                <a:latin typeface="Times New Roman"/>
                <a:cs typeface="Times New Roman"/>
              </a:rPr>
              <a:t>внешкольную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dirty="0" err="1" smtClean="0">
                <a:latin typeface="Times New Roman"/>
                <a:cs typeface="Times New Roman"/>
              </a:rPr>
              <a:t>деятельность</a:t>
            </a:r>
            <a:r>
              <a:rPr lang="ru-RU" sz="2800" dirty="0" smtClean="0"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1950" y="4561687"/>
            <a:ext cx="10340849" cy="1410001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35"/>
              </a:spcBef>
              <a:buClr>
                <a:srgbClr val="DF5227"/>
              </a:buClr>
              <a:buSzPct val="80357"/>
              <a:tabLst>
                <a:tab pos="19558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3. О</a:t>
            </a:r>
            <a:r>
              <a:rPr sz="2800" spc="-10" dirty="0" err="1" smtClean="0">
                <a:latin typeface="Times New Roman"/>
                <a:cs typeface="Times New Roman"/>
              </a:rPr>
              <a:t>беспечить</a:t>
            </a:r>
            <a:r>
              <a:rPr sz="2800" spc="-10" dirty="0" smtClean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imes New Roman"/>
                <a:cs typeface="Times New Roman"/>
              </a:rPr>
              <a:t>охрану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0" dirty="0" err="1">
                <a:latin typeface="Times New Roman"/>
                <a:cs typeface="Times New Roman"/>
              </a:rPr>
              <a:t>здоровья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 err="1" smtClean="0">
                <a:latin typeface="Times New Roman"/>
                <a:cs typeface="Times New Roman"/>
              </a:rPr>
              <a:t>детей</a:t>
            </a:r>
            <a:r>
              <a:rPr lang="ru-RU" sz="2800" spc="-5" dirty="0" smtClean="0">
                <a:latin typeface="Times New Roman"/>
                <a:cs typeface="Times New Roman"/>
              </a:rPr>
              <a:t>.</a:t>
            </a:r>
            <a:endParaRPr sz="2800" dirty="0">
              <a:latin typeface="Times New Roman"/>
              <a:cs typeface="Times New Roman"/>
            </a:endParaRPr>
          </a:p>
          <a:p>
            <a:pPr marL="12065" marR="5080">
              <a:lnSpc>
                <a:spcPts val="2690"/>
              </a:lnSpc>
              <a:spcBef>
                <a:spcPts val="1385"/>
              </a:spcBef>
              <a:buClr>
                <a:srgbClr val="DF5227"/>
              </a:buClr>
              <a:buSzPct val="80357"/>
              <a:tabLst>
                <a:tab pos="195580" algn="l"/>
                <a:tab pos="1658620" algn="l"/>
                <a:tab pos="42926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4. С</a:t>
            </a:r>
            <a:r>
              <a:rPr sz="2800" spc="-5" dirty="0" err="1" smtClean="0">
                <a:latin typeface="Times New Roman"/>
                <a:cs typeface="Times New Roman"/>
              </a:rPr>
              <a:t>о</a:t>
            </a:r>
            <a:r>
              <a:rPr sz="2800" spc="-50" dirty="0" err="1" smtClean="0">
                <a:latin typeface="Times New Roman"/>
                <a:cs typeface="Times New Roman"/>
              </a:rPr>
              <a:t>з</a:t>
            </a:r>
            <a:r>
              <a:rPr sz="2800" spc="-5" dirty="0" err="1" smtClean="0">
                <a:latin typeface="Times New Roman"/>
                <a:cs typeface="Times New Roman"/>
              </a:rPr>
              <a:t>д</a:t>
            </a:r>
            <a:r>
              <a:rPr sz="2800" spc="-75" dirty="0" err="1" smtClean="0">
                <a:latin typeface="Times New Roman"/>
                <a:cs typeface="Times New Roman"/>
              </a:rPr>
              <a:t>а</a:t>
            </a:r>
            <a:r>
              <a:rPr sz="2800" spc="-5" dirty="0" err="1" smtClean="0">
                <a:latin typeface="Times New Roman"/>
                <a:cs typeface="Times New Roman"/>
              </a:rPr>
              <a:t>ть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75" dirty="0">
                <a:latin typeface="Times New Roman"/>
                <a:cs typeface="Times New Roman"/>
              </a:rPr>
              <a:t>б</a:t>
            </a:r>
            <a:r>
              <a:rPr sz="2800" spc="-10" dirty="0">
                <a:latin typeface="Times New Roman"/>
                <a:cs typeface="Times New Roman"/>
              </a:rPr>
              <a:t>л</a:t>
            </a:r>
            <a:r>
              <a:rPr sz="2800" spc="-15" dirty="0">
                <a:latin typeface="Times New Roman"/>
                <a:cs typeface="Times New Roman"/>
              </a:rPr>
              <a:t>а</a:t>
            </a:r>
            <a:r>
              <a:rPr sz="2800" spc="-75" dirty="0">
                <a:latin typeface="Times New Roman"/>
                <a:cs typeface="Times New Roman"/>
              </a:rPr>
              <a:t>г</a:t>
            </a:r>
            <a:r>
              <a:rPr sz="2800" spc="-5" dirty="0">
                <a:latin typeface="Times New Roman"/>
                <a:cs typeface="Times New Roman"/>
              </a:rPr>
              <a:t>о</a:t>
            </a:r>
            <a:r>
              <a:rPr sz="2800" dirty="0">
                <a:latin typeface="Times New Roman"/>
                <a:cs typeface="Times New Roman"/>
              </a:rPr>
              <a:t>п</a:t>
            </a:r>
            <a:r>
              <a:rPr sz="2800" spc="-5" dirty="0">
                <a:latin typeface="Times New Roman"/>
                <a:cs typeface="Times New Roman"/>
              </a:rPr>
              <a:t>р</a:t>
            </a:r>
            <a:r>
              <a:rPr sz="2800" dirty="0">
                <a:latin typeface="Times New Roman"/>
                <a:cs typeface="Times New Roman"/>
              </a:rPr>
              <a:t>и</a:t>
            </a:r>
            <a:r>
              <a:rPr sz="2800" spc="-5" dirty="0">
                <a:latin typeface="Times New Roman"/>
                <a:cs typeface="Times New Roman"/>
              </a:rPr>
              <a:t>ятн</a:t>
            </a:r>
            <a:r>
              <a:rPr sz="2800" dirty="0">
                <a:latin typeface="Times New Roman"/>
                <a:cs typeface="Times New Roman"/>
              </a:rPr>
              <a:t>ы</a:t>
            </a:r>
            <a:r>
              <a:rPr sz="2800" spc="-5" dirty="0">
                <a:latin typeface="Times New Roman"/>
                <a:cs typeface="Times New Roman"/>
              </a:rPr>
              <a:t>е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5" dirty="0" err="1" smtClean="0">
                <a:latin typeface="Times New Roman"/>
                <a:cs typeface="Times New Roman"/>
              </a:rPr>
              <a:t>условия</a:t>
            </a:r>
            <a:r>
              <a:rPr lang="ru-RU" sz="2800" spc="-5" dirty="0" smtClean="0">
                <a:latin typeface="Times New Roman"/>
                <a:cs typeface="Times New Roman"/>
              </a:rPr>
              <a:t> для разностороннего развития</a:t>
            </a:r>
            <a:r>
              <a:rPr sz="2800" spc="-5" dirty="0" smtClean="0">
                <a:latin typeface="Times New Roman"/>
                <a:cs typeface="Times New Roman"/>
              </a:rPr>
              <a:t>  </a:t>
            </a:r>
            <a:r>
              <a:rPr sz="2800" dirty="0">
                <a:latin typeface="Times New Roman"/>
                <a:cs typeface="Times New Roman"/>
              </a:rPr>
              <a:t>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7800" y="580048"/>
            <a:ext cx="9297670" cy="1321516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795395" marR="5080" indent="-3783329">
              <a:lnSpc>
                <a:spcPts val="4750"/>
              </a:lnSpc>
              <a:spcBef>
                <a:spcPts val="705"/>
              </a:spcBef>
            </a:pPr>
            <a:r>
              <a:rPr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предметно-развивающей </a:t>
            </a:r>
            <a:r>
              <a:rPr b="1" spc="-10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71600" y="2133600"/>
            <a:ext cx="10744200" cy="2496196"/>
          </a:xfrm>
          <a:prstGeom prst="rect">
            <a:avLst/>
          </a:prstGeom>
        </p:spPr>
        <p:txBody>
          <a:bodyPr vert="horz" wrap="square" lIns="0" tIns="140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5"/>
              </a:spcBef>
              <a:buClr>
                <a:srgbClr val="DF5227"/>
              </a:buClr>
              <a:buSzPct val="79687"/>
              <a:tabLst>
                <a:tab pos="195580" algn="l"/>
              </a:tabLst>
            </a:pPr>
            <a:r>
              <a:rPr lang="en-US" sz="3200" spc="-5" dirty="0" smtClean="0">
                <a:latin typeface="Times New Roman"/>
                <a:cs typeface="Times New Roman"/>
              </a:rPr>
              <a:t>1</a:t>
            </a:r>
            <a:r>
              <a:rPr lang="ru-RU" sz="3200" spc="-5" dirty="0" smtClean="0">
                <a:latin typeface="Times New Roman"/>
                <a:cs typeface="Times New Roman"/>
              </a:rPr>
              <a:t>. М</a:t>
            </a:r>
            <a:r>
              <a:rPr sz="3200" spc="-5" dirty="0" err="1" smtClean="0">
                <a:latin typeface="Times New Roman"/>
                <a:cs typeface="Times New Roman"/>
              </a:rPr>
              <a:t>ногофункциональность</a:t>
            </a:r>
            <a:r>
              <a:rPr sz="3200" spc="-35" dirty="0" smtClean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latin typeface="Times New Roman"/>
                <a:cs typeface="Times New Roman"/>
              </a:rPr>
              <a:t>помещения</a:t>
            </a:r>
            <a:r>
              <a:rPr lang="ru-RU" sz="3200" spc="-5" dirty="0" smtClean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  <a:buClr>
                <a:srgbClr val="DF5227"/>
              </a:buClr>
              <a:buSzPct val="79687"/>
              <a:tabLst>
                <a:tab pos="195580" algn="l"/>
              </a:tabLst>
            </a:pPr>
            <a:r>
              <a:rPr lang="en-US" sz="3200" spc="5" dirty="0" smtClean="0">
                <a:latin typeface="Times New Roman"/>
                <a:cs typeface="Times New Roman"/>
              </a:rPr>
              <a:t>2</a:t>
            </a:r>
            <a:r>
              <a:rPr lang="ru-RU" sz="3200" spc="5" dirty="0" smtClean="0">
                <a:latin typeface="Times New Roman"/>
                <a:cs typeface="Times New Roman"/>
              </a:rPr>
              <a:t>. </a:t>
            </a:r>
            <a:r>
              <a:rPr lang="ru-RU" sz="3200" spc="5" dirty="0">
                <a:latin typeface="Times New Roman"/>
                <a:cs typeface="Times New Roman"/>
              </a:rPr>
              <a:t>Р</a:t>
            </a:r>
            <a:r>
              <a:rPr sz="3200" spc="5" dirty="0" err="1" smtClean="0">
                <a:latin typeface="Times New Roman"/>
                <a:cs typeface="Times New Roman"/>
              </a:rPr>
              <a:t>ациональность</a:t>
            </a:r>
            <a:r>
              <a:rPr sz="3200" spc="-35" dirty="0" smtClean="0">
                <a:latin typeface="Times New Roman"/>
                <a:cs typeface="Times New Roman"/>
              </a:rPr>
              <a:t> </a:t>
            </a:r>
            <a:r>
              <a:rPr sz="3200" spc="-10" dirty="0" err="1">
                <a:latin typeface="Times New Roman"/>
                <a:cs typeface="Times New Roman"/>
              </a:rPr>
              <a:t>использования</a:t>
            </a:r>
            <a:r>
              <a:rPr sz="3200" spc="-5" dirty="0">
                <a:latin typeface="Times New Roman"/>
                <a:cs typeface="Times New Roman"/>
              </a:rPr>
              <a:t> </a:t>
            </a:r>
            <a:r>
              <a:rPr sz="3200" spc="5" dirty="0" err="1" smtClean="0">
                <a:latin typeface="Times New Roman"/>
                <a:cs typeface="Times New Roman"/>
              </a:rPr>
              <a:t>пространства</a:t>
            </a:r>
            <a:r>
              <a:rPr lang="ru-RU" sz="3200" spc="5" dirty="0" smtClean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25"/>
              </a:spcBef>
              <a:buClr>
                <a:srgbClr val="DF5227"/>
              </a:buClr>
              <a:buSzPct val="79687"/>
              <a:tabLst>
                <a:tab pos="195580" algn="l"/>
              </a:tabLst>
            </a:pPr>
            <a:r>
              <a:rPr lang="en-US" sz="3200" dirty="0" smtClean="0">
                <a:latin typeface="Times New Roman"/>
                <a:cs typeface="Times New Roman"/>
              </a:rPr>
              <a:t>3</a:t>
            </a:r>
            <a:r>
              <a:rPr lang="ru-RU" sz="3200" dirty="0" smtClean="0">
                <a:latin typeface="Times New Roman"/>
                <a:cs typeface="Times New Roman"/>
              </a:rPr>
              <a:t>. В</a:t>
            </a:r>
            <a:r>
              <a:rPr sz="3200" dirty="0" err="1" smtClean="0">
                <a:latin typeface="Times New Roman"/>
                <a:cs typeface="Times New Roman"/>
              </a:rPr>
              <a:t>заимосвязь</a:t>
            </a:r>
            <a:r>
              <a:rPr sz="3200" spc="-35" dirty="0" smtClean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цветовой отделки</a:t>
            </a:r>
            <a:r>
              <a:rPr sz="3200" spc="-3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5" dirty="0">
                <a:latin typeface="Times New Roman"/>
                <a:cs typeface="Times New Roman"/>
              </a:rPr>
              <a:t> </a:t>
            </a:r>
            <a:r>
              <a:rPr sz="3200" spc="5" dirty="0" err="1" smtClean="0">
                <a:latin typeface="Times New Roman"/>
                <a:cs typeface="Times New Roman"/>
              </a:rPr>
              <a:t>освещения</a:t>
            </a:r>
            <a:r>
              <a:rPr lang="ru-RU" sz="3200" spc="5" dirty="0" smtClean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20"/>
              </a:spcBef>
              <a:buClr>
                <a:srgbClr val="DF5227"/>
              </a:buClr>
              <a:buSzPct val="79687"/>
              <a:tabLst>
                <a:tab pos="195580" algn="l"/>
              </a:tabLst>
            </a:pPr>
            <a:r>
              <a:rPr lang="en-US" sz="3200" spc="10" dirty="0" smtClean="0">
                <a:latin typeface="Times New Roman"/>
                <a:cs typeface="Times New Roman"/>
              </a:rPr>
              <a:t>4</a:t>
            </a:r>
            <a:r>
              <a:rPr lang="ru-RU" sz="3200" spc="10" dirty="0" smtClean="0">
                <a:latin typeface="Times New Roman"/>
                <a:cs typeface="Times New Roman"/>
              </a:rPr>
              <a:t>. Ц</a:t>
            </a:r>
            <a:r>
              <a:rPr sz="3200" spc="10" dirty="0" err="1" smtClean="0">
                <a:latin typeface="Times New Roman"/>
                <a:cs typeface="Times New Roman"/>
              </a:rPr>
              <a:t>елесообразность</a:t>
            </a:r>
            <a:r>
              <a:rPr sz="3200" spc="-45" dirty="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озеленения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интерьера.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53030" y="685800"/>
            <a:ext cx="8852535" cy="1170940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306705" marR="5080" indent="-294640">
              <a:lnSpc>
                <a:spcPts val="4220"/>
              </a:lnSpc>
              <a:spcBef>
                <a:spcPts val="720"/>
              </a:spcBef>
            </a:pPr>
            <a:r>
              <a:rPr sz="4000"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</a:t>
            </a:r>
            <a:r>
              <a:rPr sz="4000" b="1" spc="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</a:t>
            </a:r>
            <a:r>
              <a:rPr sz="4000" b="1" spc="-98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b="1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sz="4000"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кабинета</a:t>
            </a:r>
            <a:r>
              <a:rPr sz="4000" b="1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b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</a:t>
            </a:r>
            <a:r>
              <a:rPr sz="4000" b="1" spc="-2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4000" b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</a:t>
            </a:r>
            <a:endParaRPr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889" y="1676400"/>
            <a:ext cx="11092815" cy="4218463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lang="ru-RU" sz="2400" b="1" spc="-20" dirty="0" smtClean="0">
                <a:latin typeface="Times New Roman"/>
                <a:cs typeface="Times New Roman"/>
              </a:rPr>
              <a:t>Необходимо</a:t>
            </a:r>
            <a:r>
              <a:rPr sz="2400" b="1" spc="-15" dirty="0" smtClean="0">
                <a:latin typeface="Times New Roman"/>
                <a:cs typeface="Times New Roman"/>
              </a:rPr>
              <a:t>:</a:t>
            </a:r>
            <a:endParaRPr sz="2400" dirty="0">
              <a:latin typeface="Times New Roman"/>
              <a:cs typeface="Times New Roman"/>
            </a:endParaRPr>
          </a:p>
          <a:p>
            <a:pPr marR="5080"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15" dirty="0" smtClean="0">
                <a:latin typeface="Times New Roman"/>
                <a:cs typeface="Times New Roman"/>
              </a:rPr>
              <a:t>1. И</a:t>
            </a:r>
            <a:r>
              <a:rPr sz="2400" spc="-15" dirty="0" err="1" smtClean="0">
                <a:latin typeface="Times New Roman"/>
                <a:cs typeface="Times New Roman"/>
              </a:rPr>
              <a:t>спользовать</a:t>
            </a:r>
            <a:r>
              <a:rPr sz="2400" spc="30" dirty="0" smtClean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декоративные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элементы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" dirty="0">
                <a:latin typeface="Times New Roman"/>
                <a:cs typeface="Times New Roman"/>
              </a:rPr>
              <a:t>методические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материалы, </a:t>
            </a:r>
            <a:r>
              <a:rPr sz="2400" spc="-30" dirty="0">
                <a:latin typeface="Times New Roman"/>
                <a:cs typeface="Times New Roman"/>
              </a:rPr>
              <a:t>которые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не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Times New Roman"/>
                <a:cs typeface="Times New Roman"/>
              </a:rPr>
              <a:t>будут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отвлекать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обучающихся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0" dirty="0" err="1">
                <a:latin typeface="Times New Roman"/>
                <a:cs typeface="Times New Roman"/>
              </a:rPr>
              <a:t>от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 err="1" smtClean="0">
                <a:latin typeface="Times New Roman"/>
                <a:cs typeface="Times New Roman"/>
              </a:rPr>
              <a:t>урока</a:t>
            </a:r>
            <a:r>
              <a:rPr lang="ru-RU" sz="2400" spc="-5" dirty="0" smtClean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R="33020"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10" dirty="0" smtClean="0">
                <a:latin typeface="Times New Roman"/>
                <a:cs typeface="Times New Roman"/>
              </a:rPr>
              <a:t>2. Ф</a:t>
            </a:r>
            <a:r>
              <a:rPr sz="2400" spc="-10" dirty="0" err="1" smtClean="0">
                <a:latin typeface="Times New Roman"/>
                <a:cs typeface="Times New Roman"/>
              </a:rPr>
              <a:t>орма</a:t>
            </a:r>
            <a:r>
              <a:rPr sz="2400" spc="-25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дизайн </a:t>
            </a:r>
            <a:r>
              <a:rPr sz="2400" spc="-10" dirty="0">
                <a:latin typeface="Times New Roman"/>
                <a:cs typeface="Times New Roman"/>
              </a:rPr>
              <a:t>предметов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должны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быть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ориентированы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безопасность и </a:t>
            </a:r>
            <a:r>
              <a:rPr sz="2400" spc="-5" dirty="0" err="1">
                <a:latin typeface="Times New Roman"/>
                <a:cs typeface="Times New Roman"/>
              </a:rPr>
              <a:t>возраст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dirty="0" err="1" smtClean="0">
                <a:latin typeface="Times New Roman"/>
                <a:cs typeface="Times New Roman"/>
              </a:rPr>
              <a:t>детей</a:t>
            </a:r>
            <a:r>
              <a:rPr lang="ru-RU" sz="2400" dirty="0" smtClean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10" dirty="0" smtClean="0">
                <a:latin typeface="Times New Roman"/>
                <a:cs typeface="Times New Roman"/>
              </a:rPr>
              <a:t>3. Э</a:t>
            </a:r>
            <a:r>
              <a:rPr sz="2400" spc="-10" dirty="0" err="1" smtClean="0">
                <a:latin typeface="Times New Roman"/>
                <a:cs typeface="Times New Roman"/>
              </a:rPr>
              <a:t>лементы</a:t>
            </a:r>
            <a:r>
              <a:rPr sz="2400" spc="-10" dirty="0" smtClean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декора</a:t>
            </a:r>
            <a:r>
              <a:rPr sz="2400" spc="-10" dirty="0">
                <a:latin typeface="Times New Roman"/>
                <a:cs typeface="Times New Roman"/>
              </a:rPr>
              <a:t> должны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быть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30" dirty="0" err="1">
                <a:latin typeface="Times New Roman"/>
                <a:cs typeface="Times New Roman"/>
              </a:rPr>
              <a:t>легко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 err="1" smtClean="0">
                <a:latin typeface="Times New Roman"/>
                <a:cs typeface="Times New Roman"/>
              </a:rPr>
              <a:t>сменяемыми</a:t>
            </a:r>
            <a:r>
              <a:rPr lang="ru-RU" sz="2400" spc="-5" dirty="0" smtClean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15" dirty="0" smtClean="0">
                <a:latin typeface="Times New Roman"/>
                <a:cs typeface="Times New Roman"/>
              </a:rPr>
              <a:t>4. Ц</a:t>
            </a:r>
            <a:r>
              <a:rPr sz="2400" spc="-15" dirty="0" err="1" smtClean="0">
                <a:latin typeface="Times New Roman"/>
                <a:cs typeface="Times New Roman"/>
              </a:rPr>
              <a:t>ветовая</a:t>
            </a:r>
            <a:r>
              <a:rPr sz="2400" spc="25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палитра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должна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быть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представлена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теплыми,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5" dirty="0" err="1">
                <a:latin typeface="Times New Roman"/>
                <a:cs typeface="Times New Roman"/>
              </a:rPr>
              <a:t>пастельными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 err="1" smtClean="0">
                <a:latin typeface="Times New Roman"/>
                <a:cs typeface="Times New Roman"/>
              </a:rPr>
              <a:t>тонами</a:t>
            </a:r>
            <a:r>
              <a:rPr lang="ru-RU" sz="2400" spc="-10" dirty="0" smtClean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R="140970"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10" dirty="0" smtClean="0">
                <a:latin typeface="Times New Roman"/>
                <a:cs typeface="Times New Roman"/>
              </a:rPr>
              <a:t>5. С</a:t>
            </a:r>
            <a:r>
              <a:rPr sz="2400" spc="-10" dirty="0" err="1" smtClean="0">
                <a:latin typeface="Times New Roman"/>
                <a:cs typeface="Times New Roman"/>
              </a:rPr>
              <a:t>реда</a:t>
            </a:r>
            <a:r>
              <a:rPr sz="2400" spc="-10" dirty="0" smtClean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должна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меняться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 зависимости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от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возрастных</a:t>
            </a:r>
            <a:r>
              <a:rPr sz="2400" spc="5" dirty="0">
                <a:latin typeface="Times New Roman"/>
                <a:cs typeface="Times New Roman"/>
              </a:rPr>
              <a:t> особенностей</a:t>
            </a:r>
            <a:r>
              <a:rPr sz="2400" dirty="0">
                <a:latin typeface="Times New Roman"/>
                <a:cs typeface="Times New Roman"/>
              </a:rPr>
              <a:t> детей, </a:t>
            </a:r>
            <a:r>
              <a:rPr sz="2400" spc="-15" dirty="0">
                <a:latin typeface="Times New Roman"/>
                <a:cs typeface="Times New Roman"/>
              </a:rPr>
              <a:t>периода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обучения,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 err="1">
                <a:latin typeface="Times New Roman"/>
                <a:cs typeface="Times New Roman"/>
              </a:rPr>
              <a:t>образовательной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5" dirty="0" err="1" smtClean="0">
                <a:latin typeface="Times New Roman"/>
                <a:cs typeface="Times New Roman"/>
              </a:rPr>
              <a:t>программы</a:t>
            </a:r>
            <a:r>
              <a:rPr lang="ru-RU" sz="2400" spc="-5" dirty="0" smtClean="0">
                <a:latin typeface="Times New Roman"/>
                <a:cs typeface="Times New Roman"/>
              </a:rPr>
              <a:t>.</a:t>
            </a:r>
            <a:endParaRPr sz="2400" dirty="0">
              <a:latin typeface="Times New Roman"/>
              <a:cs typeface="Times New Roman"/>
            </a:endParaRPr>
          </a:p>
          <a:p>
            <a:pPr marR="1448435" algn="just"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lang="ru-RU" sz="2400" spc="-30" dirty="0" smtClean="0">
                <a:latin typeface="Times New Roman"/>
                <a:cs typeface="Times New Roman"/>
              </a:rPr>
              <a:t>6. Н</a:t>
            </a:r>
            <a:r>
              <a:rPr sz="2400" spc="-30" dirty="0" err="1" smtClean="0">
                <a:latin typeface="Times New Roman"/>
                <a:cs typeface="Times New Roman"/>
              </a:rPr>
              <a:t>еобходимо</a:t>
            </a:r>
            <a:r>
              <a:rPr sz="2400" spc="5" dirty="0" smtClean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предоставлять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детям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возможность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участвовать </a:t>
            </a:r>
            <a:r>
              <a:rPr sz="2400" dirty="0">
                <a:latin typeface="Times New Roman"/>
                <a:cs typeface="Times New Roman"/>
              </a:rPr>
              <a:t>в </a:t>
            </a:r>
            <a:r>
              <a:rPr sz="2400" spc="-10" dirty="0">
                <a:latin typeface="Times New Roman"/>
                <a:cs typeface="Times New Roman"/>
              </a:rPr>
              <a:t>создании</a:t>
            </a:r>
            <a:r>
              <a:rPr sz="2400" dirty="0">
                <a:latin typeface="Times New Roman"/>
                <a:cs typeface="Times New Roman"/>
              </a:rPr>
              <a:t> и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преобразовании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предметно-развивающей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среды.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1023905"/>
            <a:ext cx="10515600" cy="705962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198880" marR="5080" indent="-472440" algn="ctr">
              <a:lnSpc>
                <a:spcPts val="4750"/>
              </a:lnSpc>
              <a:spcBef>
                <a:spcPts val="705"/>
              </a:spcBef>
            </a:pPr>
            <a:r>
              <a:rPr lang="ru-RU" b="1" spc="-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Зоны </a:t>
            </a:r>
            <a:r>
              <a:rPr lang="ru-RU"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b="1" spc="-5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редметно-развивающ</a:t>
            </a:r>
            <a:r>
              <a:rPr lang="ru-RU" b="1" spc="-5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</a:t>
            </a:r>
            <a:r>
              <a:rPr b="1" spc="-11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</a:t>
            </a:r>
            <a:r>
              <a:rPr lang="ru-RU" b="1" spc="-1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b="1" spc="-5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5947" y="2054453"/>
            <a:ext cx="7707630" cy="3116879"/>
          </a:xfrm>
          <a:prstGeom prst="rect">
            <a:avLst/>
          </a:prstGeom>
        </p:spPr>
        <p:txBody>
          <a:bodyPr vert="horz" wrap="square" lIns="0" tIns="140335" rIns="0" bIns="0" rtlCol="0">
            <a:spAutoFit/>
          </a:bodyPr>
          <a:lstStyle/>
          <a:p>
            <a:pPr marL="12066">
              <a:lnSpc>
                <a:spcPct val="100000"/>
              </a:lnSpc>
              <a:spcBef>
                <a:spcPts val="1105"/>
              </a:spcBef>
              <a:tabLst>
                <a:tab pos="419734" algn="l"/>
              </a:tabLst>
            </a:pPr>
            <a:r>
              <a:rPr lang="ru-RU" sz="3200" dirty="0" smtClean="0">
                <a:latin typeface="Times New Roman"/>
                <a:cs typeface="Times New Roman"/>
              </a:rPr>
              <a:t>1. У</a:t>
            </a:r>
            <a:r>
              <a:rPr sz="3200" dirty="0" err="1" smtClean="0">
                <a:latin typeface="Times New Roman"/>
                <a:cs typeface="Times New Roman"/>
              </a:rPr>
              <a:t>чебная</a:t>
            </a:r>
            <a:r>
              <a:rPr sz="3200" spc="-55" dirty="0" smtClean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latin typeface="Times New Roman"/>
                <a:cs typeface="Times New Roman"/>
              </a:rPr>
              <a:t>зона</a:t>
            </a:r>
            <a:r>
              <a:rPr lang="ru-RU" sz="3200" spc="-5" dirty="0" smtClean="0">
                <a:latin typeface="Times New Roman"/>
                <a:cs typeface="Times New Roman"/>
              </a:rPr>
              <a:t>.</a:t>
            </a:r>
            <a:endParaRPr sz="3200" dirty="0">
              <a:latin typeface="Times New Roman"/>
              <a:cs typeface="Times New Roman"/>
            </a:endParaRPr>
          </a:p>
          <a:p>
            <a:pPr marL="12066">
              <a:lnSpc>
                <a:spcPct val="100000"/>
              </a:lnSpc>
              <a:spcBef>
                <a:spcPts val="1010"/>
              </a:spcBef>
              <a:tabLst>
                <a:tab pos="419734" algn="l"/>
              </a:tabLst>
            </a:pPr>
            <a:r>
              <a:rPr lang="ru-RU" sz="3200" spc="-5" dirty="0" smtClean="0">
                <a:latin typeface="Times New Roman"/>
                <a:cs typeface="Times New Roman"/>
              </a:rPr>
              <a:t>2. И</a:t>
            </a:r>
            <a:r>
              <a:rPr sz="3200" spc="-5" dirty="0" err="1" smtClean="0">
                <a:latin typeface="Times New Roman"/>
                <a:cs typeface="Times New Roman"/>
              </a:rPr>
              <a:t>формационная</a:t>
            </a:r>
            <a:r>
              <a:rPr sz="3200" spc="-65" dirty="0" smtClean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latin typeface="Times New Roman"/>
                <a:cs typeface="Times New Roman"/>
              </a:rPr>
              <a:t>зона</a:t>
            </a:r>
            <a:r>
              <a:rPr sz="3200" spc="-5" dirty="0" smtClean="0">
                <a:latin typeface="Times New Roman"/>
                <a:cs typeface="Times New Roman"/>
              </a:rPr>
              <a:t>.</a:t>
            </a:r>
            <a:endParaRPr lang="ru-RU" sz="3200" dirty="0">
              <a:latin typeface="Times New Roman"/>
              <a:cs typeface="Times New Roman"/>
            </a:endParaRPr>
          </a:p>
          <a:p>
            <a:pPr marL="12066">
              <a:lnSpc>
                <a:spcPct val="100000"/>
              </a:lnSpc>
              <a:spcBef>
                <a:spcPts val="1010"/>
              </a:spcBef>
              <a:tabLst>
                <a:tab pos="419734" algn="l"/>
              </a:tabLst>
            </a:pPr>
            <a:r>
              <a:rPr lang="ru-RU" sz="3200" spc="-5" dirty="0" smtClean="0">
                <a:latin typeface="Times New Roman"/>
                <a:cs typeface="Times New Roman"/>
              </a:rPr>
              <a:t>3. </a:t>
            </a:r>
            <a:r>
              <a:rPr sz="3200" spc="-5" dirty="0" err="1" smtClean="0">
                <a:latin typeface="Times New Roman"/>
                <a:cs typeface="Times New Roman"/>
              </a:rPr>
              <a:t>Игровая</a:t>
            </a:r>
            <a:r>
              <a:rPr sz="3200" spc="-75" dirty="0" smtClean="0">
                <a:latin typeface="Times New Roman"/>
                <a:cs typeface="Times New Roman"/>
              </a:rPr>
              <a:t> </a:t>
            </a:r>
            <a:r>
              <a:rPr sz="3200" spc="-5" dirty="0" err="1" smtClean="0">
                <a:latin typeface="Times New Roman"/>
                <a:cs typeface="Times New Roman"/>
              </a:rPr>
              <a:t>зона</a:t>
            </a:r>
            <a:r>
              <a:rPr sz="3200" spc="-5" dirty="0" smtClean="0">
                <a:latin typeface="Times New Roman"/>
                <a:cs typeface="Times New Roman"/>
              </a:rPr>
              <a:t>.</a:t>
            </a:r>
            <a:endParaRPr lang="ru-RU" sz="3200" dirty="0">
              <a:latin typeface="Times New Roman"/>
              <a:cs typeface="Times New Roman"/>
            </a:endParaRPr>
          </a:p>
          <a:p>
            <a:pPr marL="12066">
              <a:lnSpc>
                <a:spcPct val="100000"/>
              </a:lnSpc>
              <a:spcBef>
                <a:spcPts val="1010"/>
              </a:spcBef>
              <a:tabLst>
                <a:tab pos="419734" algn="l"/>
              </a:tabLst>
            </a:pPr>
            <a:r>
              <a:rPr lang="ru-RU" sz="3200" dirty="0" smtClean="0">
                <a:latin typeface="Times New Roman"/>
                <a:cs typeface="Times New Roman"/>
              </a:rPr>
              <a:t>4. </a:t>
            </a:r>
            <a:r>
              <a:rPr sz="3200" dirty="0" err="1" smtClean="0">
                <a:latin typeface="Times New Roman"/>
                <a:cs typeface="Times New Roman"/>
              </a:rPr>
              <a:t>Зелёная</a:t>
            </a:r>
            <a:r>
              <a:rPr sz="3200" spc="-25" dirty="0" smtClean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(природная)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зона.</a:t>
            </a:r>
            <a:endParaRPr sz="3200" dirty="0">
              <a:latin typeface="Times New Roman"/>
              <a:cs typeface="Times New Roman"/>
            </a:endParaRPr>
          </a:p>
          <a:p>
            <a:pPr marL="12066">
              <a:lnSpc>
                <a:spcPct val="100000"/>
              </a:lnSpc>
              <a:spcBef>
                <a:spcPts val="1010"/>
              </a:spcBef>
              <a:tabLst>
                <a:tab pos="419734" algn="l"/>
              </a:tabLst>
            </a:pPr>
            <a:r>
              <a:rPr lang="ru-RU" sz="3200" dirty="0" smtClean="0">
                <a:latin typeface="Times New Roman"/>
                <a:cs typeface="Times New Roman"/>
              </a:rPr>
              <a:t>5. </a:t>
            </a:r>
            <a:r>
              <a:rPr sz="3200" dirty="0" err="1" smtClean="0">
                <a:latin typeface="Times New Roman"/>
                <a:cs typeface="Times New Roman"/>
              </a:rPr>
              <a:t>Санитарно-гигиеническая</a:t>
            </a:r>
            <a:r>
              <a:rPr sz="3200" spc="-30" dirty="0" smtClean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Times New Roman"/>
                <a:cs typeface="Times New Roman"/>
              </a:rPr>
              <a:t>(бытовая)</a:t>
            </a:r>
            <a:r>
              <a:rPr sz="3200" spc="-2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Times New Roman"/>
                <a:cs typeface="Times New Roman"/>
              </a:rPr>
              <a:t>зона.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52976" y="566750"/>
            <a:ext cx="3424554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</a:t>
            </a:r>
            <a:r>
              <a:rPr b="1" spc="-9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9000" y="1263980"/>
            <a:ext cx="11574400" cy="3842462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12700" marR="6350">
              <a:lnSpc>
                <a:spcPct val="80000"/>
              </a:lnSpc>
              <a:spcBef>
                <a:spcPts val="675"/>
              </a:spcBef>
              <a:tabLst>
                <a:tab pos="966469" algn="l"/>
                <a:tab pos="3171825" algn="l"/>
                <a:tab pos="5151755" algn="l"/>
                <a:tab pos="7011670" algn="l"/>
                <a:tab pos="7607300" algn="l"/>
                <a:tab pos="9060180" algn="l"/>
                <a:tab pos="10974070" algn="l"/>
              </a:tabLst>
            </a:pP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Цел</a:t>
            </a:r>
            <a:r>
              <a:rPr sz="2400" b="1" spc="5" dirty="0">
                <a:solidFill>
                  <a:schemeClr val="bg1"/>
                </a:solidFill>
                <a:latin typeface="Times New Roman"/>
                <a:cs typeface="Times New Roman"/>
              </a:rPr>
              <a:t>ь</a:t>
            </a: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:	</a:t>
            </a:r>
            <a:r>
              <a:rPr sz="2400" spc="-5" dirty="0">
                <a:latin typeface="Times New Roman"/>
                <a:cs typeface="Times New Roman"/>
              </a:rPr>
              <a:t>пр</a:t>
            </a:r>
            <a:r>
              <a:rPr sz="2400" spc="-35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6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15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-40" dirty="0">
                <a:latin typeface="Times New Roman"/>
                <a:cs typeface="Times New Roman"/>
              </a:rPr>
              <a:t>в</a:t>
            </a:r>
            <a:r>
              <a:rPr sz="2400" spc="-5" dirty="0">
                <a:latin typeface="Times New Roman"/>
                <a:cs typeface="Times New Roman"/>
              </a:rPr>
              <a:t>лени</a:t>
            </a:r>
            <a:r>
              <a:rPr sz="2400" dirty="0">
                <a:latin typeface="Times New Roman"/>
                <a:cs typeface="Times New Roman"/>
              </a:rPr>
              <a:t>е	о</a:t>
            </a:r>
            <a:r>
              <a:rPr sz="2400" spc="-95" dirty="0">
                <a:latin typeface="Times New Roman"/>
                <a:cs typeface="Times New Roman"/>
              </a:rPr>
              <a:t>б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spc="-10" dirty="0">
                <a:latin typeface="Times New Roman"/>
                <a:cs typeface="Times New Roman"/>
              </a:rPr>
              <a:t>ч</a:t>
            </a:r>
            <a:r>
              <a:rPr sz="2400" dirty="0">
                <a:latin typeface="Times New Roman"/>
                <a:cs typeface="Times New Roman"/>
              </a:rPr>
              <a:t>ающимся	</a:t>
            </a:r>
            <a:r>
              <a:rPr sz="2400" spc="-20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о</a:t>
            </a:r>
            <a:r>
              <a:rPr sz="2400" spc="-40" dirty="0">
                <a:latin typeface="Times New Roman"/>
                <a:cs typeface="Times New Roman"/>
              </a:rPr>
              <a:t>з</a:t>
            </a:r>
            <a:r>
              <a:rPr sz="2400" dirty="0">
                <a:latin typeface="Times New Roman"/>
                <a:cs typeface="Times New Roman"/>
              </a:rPr>
              <a:t>м</a:t>
            </a:r>
            <a:r>
              <a:rPr sz="2400" spc="-5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жн</a:t>
            </a:r>
            <a:r>
              <a:rPr sz="2400" spc="5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сти	д</a:t>
            </a:r>
            <a:r>
              <a:rPr sz="2400" spc="10" dirty="0">
                <a:latin typeface="Times New Roman"/>
                <a:cs typeface="Times New Roman"/>
              </a:rPr>
              <a:t>л</a:t>
            </a:r>
            <a:r>
              <a:rPr sz="2400" dirty="0">
                <a:latin typeface="Times New Roman"/>
                <a:cs typeface="Times New Roman"/>
              </a:rPr>
              <a:t>я	а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тивно</a:t>
            </a:r>
            <a:r>
              <a:rPr sz="2400" spc="-50" dirty="0">
                <a:latin typeface="Times New Roman"/>
                <a:cs typeface="Times New Roman"/>
              </a:rPr>
              <a:t>г</a:t>
            </a:r>
            <a:r>
              <a:rPr sz="2400" dirty="0">
                <a:latin typeface="Times New Roman"/>
                <a:cs typeface="Times New Roman"/>
              </a:rPr>
              <a:t>о	</a:t>
            </a:r>
            <a:r>
              <a:rPr sz="2400" spc="-5" dirty="0">
                <a:latin typeface="Times New Roman"/>
                <a:cs typeface="Times New Roman"/>
              </a:rPr>
              <a:t>иссл</a:t>
            </a:r>
            <a:r>
              <a:rPr sz="2400" spc="-30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до</a:t>
            </a:r>
            <a:r>
              <a:rPr sz="2400" spc="-30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ания	и  решения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учебных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задач.</a:t>
            </a:r>
            <a:endParaRPr sz="2400" dirty="0">
              <a:latin typeface="Times New Roman"/>
              <a:cs typeface="Times New Roman"/>
            </a:endParaRP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sz="2400" b="1" spc="-1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Включает</a:t>
            </a:r>
            <a:r>
              <a:rPr sz="2400" b="1" spc="-15" dirty="0" smtClean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endParaRPr lang="ru-RU" sz="24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lang="ru-RU" sz="2400" spc="-10" dirty="0">
                <a:latin typeface="Times New Roman"/>
                <a:cs typeface="Times New Roman"/>
              </a:rPr>
              <a:t>п</a:t>
            </a:r>
            <a:r>
              <a:rPr sz="2400" spc="-10" dirty="0" err="1" smtClean="0">
                <a:latin typeface="Times New Roman"/>
                <a:cs typeface="Times New Roman"/>
              </a:rPr>
              <a:t>арты</a:t>
            </a:r>
            <a:r>
              <a:rPr lang="ru-RU" sz="2400" spc="-10" dirty="0" smtClean="0">
                <a:latin typeface="Times New Roman"/>
                <a:cs typeface="Times New Roman"/>
              </a:rPr>
              <a:t>, </a:t>
            </a:r>
            <a:r>
              <a:rPr sz="2400" spc="-20" dirty="0" err="1" smtClean="0">
                <a:latin typeface="Times New Roman"/>
                <a:cs typeface="Times New Roman"/>
              </a:rPr>
              <a:t>стуль</a:t>
            </a:r>
            <a:r>
              <a:rPr lang="ru-RU" sz="2400" spc="-20" dirty="0" smtClean="0">
                <a:latin typeface="Times New Roman"/>
                <a:cs typeface="Times New Roman"/>
              </a:rPr>
              <a:t>я, </a:t>
            </a:r>
            <a:r>
              <a:rPr sz="2400" dirty="0" err="1" smtClean="0">
                <a:latin typeface="Times New Roman"/>
                <a:cs typeface="Times New Roman"/>
              </a:rPr>
              <a:t>учительский</a:t>
            </a:r>
            <a:r>
              <a:rPr sz="2400" spc="-45" dirty="0" smtClean="0">
                <a:latin typeface="Times New Roman"/>
                <a:cs typeface="Times New Roman"/>
              </a:rPr>
              <a:t> </a:t>
            </a:r>
            <a:r>
              <a:rPr sz="2400" spc="-15" dirty="0" err="1" smtClean="0">
                <a:latin typeface="Times New Roman"/>
                <a:cs typeface="Times New Roman"/>
              </a:rPr>
              <a:t>стол</a:t>
            </a:r>
            <a:r>
              <a:rPr lang="ru-RU" sz="2400" spc="-15" dirty="0" smtClean="0">
                <a:latin typeface="Times New Roman"/>
                <a:cs typeface="Times New Roman"/>
              </a:rPr>
              <a:t>, </a:t>
            </a:r>
            <a:r>
              <a:rPr sz="2400" spc="-25" dirty="0" err="1" smtClean="0">
                <a:latin typeface="Times New Roman"/>
                <a:cs typeface="Times New Roman"/>
              </a:rPr>
              <a:t>компьютер</a:t>
            </a:r>
            <a:r>
              <a:rPr lang="ru-RU" sz="2400" spc="-25" dirty="0" smtClean="0">
                <a:latin typeface="Times New Roman"/>
                <a:cs typeface="Times New Roman"/>
              </a:rPr>
              <a:t>, </a:t>
            </a: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sz="2400" spc="-10" dirty="0" err="1" smtClean="0">
                <a:latin typeface="Times New Roman"/>
                <a:cs typeface="Times New Roman"/>
              </a:rPr>
              <a:t>видеомагнитофон</a:t>
            </a:r>
            <a:r>
              <a:rPr lang="ru-RU" sz="2400" dirty="0" smtClean="0">
                <a:latin typeface="Times New Roman"/>
                <a:cs typeface="Times New Roman"/>
              </a:rPr>
              <a:t>, </a:t>
            </a:r>
            <a:r>
              <a:rPr lang="ru-RU" sz="2400" dirty="0" smtClean="0">
                <a:latin typeface="Times New Roman"/>
                <a:cs typeface="Times New Roman"/>
              </a:rPr>
              <a:t>учебные</a:t>
            </a:r>
            <a:r>
              <a:rPr lang="ru-RU" sz="2400" spc="-25" dirty="0" smtClean="0">
                <a:latin typeface="Times New Roman"/>
                <a:cs typeface="Times New Roman"/>
              </a:rPr>
              <a:t> </a:t>
            </a:r>
            <a:r>
              <a:rPr lang="ru-RU" sz="2400" spc="10" dirty="0" smtClean="0">
                <a:latin typeface="Times New Roman"/>
                <a:cs typeface="Times New Roman"/>
              </a:rPr>
              <a:t>доски:</a:t>
            </a:r>
            <a:r>
              <a:rPr lang="ru-RU" sz="2400" spc="-10" dirty="0" smtClean="0">
                <a:latin typeface="Times New Roman"/>
                <a:cs typeface="Times New Roman"/>
              </a:rPr>
              <a:t> </a:t>
            </a: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lang="ru-RU" sz="2400" spc="-10" dirty="0" smtClean="0">
                <a:latin typeface="Times New Roman"/>
                <a:cs typeface="Times New Roman"/>
              </a:rPr>
              <a:t>меловая,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lang="ru-RU" sz="2400" spc="-10" dirty="0" smtClean="0">
                <a:latin typeface="Times New Roman"/>
                <a:cs typeface="Times New Roman"/>
              </a:rPr>
              <a:t>интерактивная</a:t>
            </a:r>
            <a:r>
              <a:rPr sz="2400" spc="-10" dirty="0" smtClean="0">
                <a:latin typeface="Times New Roman"/>
                <a:cs typeface="Times New Roman"/>
              </a:rPr>
              <a:t>;</a:t>
            </a:r>
            <a:endParaRPr lang="ru-RU" sz="2400" dirty="0">
              <a:latin typeface="Times New Roman"/>
              <a:cs typeface="Times New Roman"/>
            </a:endParaRP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sz="2400" dirty="0" err="1" smtClean="0">
                <a:latin typeface="Times New Roman"/>
                <a:cs typeface="Times New Roman"/>
              </a:rPr>
              <a:t>ш</a:t>
            </a:r>
            <a:r>
              <a:rPr sz="2400" spc="-45" dirty="0" err="1" smtClean="0">
                <a:latin typeface="Times New Roman"/>
                <a:cs typeface="Times New Roman"/>
              </a:rPr>
              <a:t>к</a:t>
            </a:r>
            <a:r>
              <a:rPr sz="2400" dirty="0" err="1" smtClean="0">
                <a:latin typeface="Times New Roman"/>
                <a:cs typeface="Times New Roman"/>
              </a:rPr>
              <a:t>афы</a:t>
            </a:r>
            <a:r>
              <a:rPr sz="2400" dirty="0" smtClean="0">
                <a:latin typeface="Times New Roman"/>
                <a:cs typeface="Times New Roman"/>
              </a:rPr>
              <a:t>,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sz="2400" dirty="0" smtClean="0">
                <a:latin typeface="Times New Roman"/>
                <a:cs typeface="Times New Roman"/>
              </a:rPr>
              <a:t>в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sz="2400" spc="-125" dirty="0" err="1" smtClean="0">
                <a:latin typeface="Times New Roman"/>
                <a:cs typeface="Times New Roman"/>
              </a:rPr>
              <a:t>к</a:t>
            </a:r>
            <a:r>
              <a:rPr sz="2400" spc="-40" dirty="0" err="1" smtClean="0">
                <a:latin typeface="Times New Roman"/>
                <a:cs typeface="Times New Roman"/>
              </a:rPr>
              <a:t>о</a:t>
            </a:r>
            <a:r>
              <a:rPr sz="2400" spc="-45" dirty="0" err="1" smtClean="0">
                <a:latin typeface="Times New Roman"/>
                <a:cs typeface="Times New Roman"/>
              </a:rPr>
              <a:t>т</a:t>
            </a:r>
            <a:r>
              <a:rPr sz="2400" dirty="0" err="1" smtClean="0">
                <a:latin typeface="Times New Roman"/>
                <a:cs typeface="Times New Roman"/>
              </a:rPr>
              <a:t>ор</a:t>
            </a:r>
            <a:r>
              <a:rPr sz="2400" spc="-10" dirty="0" err="1" smtClean="0">
                <a:latin typeface="Times New Roman"/>
                <a:cs typeface="Times New Roman"/>
              </a:rPr>
              <a:t>ы</a:t>
            </a:r>
            <a:r>
              <a:rPr sz="2400" dirty="0" err="1" smtClean="0">
                <a:latin typeface="Times New Roman"/>
                <a:cs typeface="Times New Roman"/>
              </a:rPr>
              <a:t>х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sz="2400" spc="5" dirty="0" err="1" smtClean="0">
                <a:latin typeface="Times New Roman"/>
                <a:cs typeface="Times New Roman"/>
              </a:rPr>
              <a:t>п</a:t>
            </a:r>
            <a:r>
              <a:rPr sz="2400" spc="-40" dirty="0" err="1" smtClean="0">
                <a:latin typeface="Times New Roman"/>
                <a:cs typeface="Times New Roman"/>
              </a:rPr>
              <a:t>о</a:t>
            </a:r>
            <a:r>
              <a:rPr sz="2400" dirty="0" err="1" smtClean="0">
                <a:latin typeface="Times New Roman"/>
                <a:cs typeface="Times New Roman"/>
              </a:rPr>
              <a:t>мещены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sz="2400" dirty="0" err="1" smtClean="0">
                <a:latin typeface="Times New Roman"/>
                <a:cs typeface="Times New Roman"/>
              </a:rPr>
              <a:t>книг</a:t>
            </a:r>
            <a:r>
              <a:rPr sz="2400" spc="-10" dirty="0" err="1" smtClean="0">
                <a:latin typeface="Times New Roman"/>
                <a:cs typeface="Times New Roman"/>
              </a:rPr>
              <a:t>и</a:t>
            </a:r>
            <a:r>
              <a:rPr sz="2400" dirty="0" smtClean="0">
                <a:latin typeface="Times New Roman"/>
                <a:cs typeface="Times New Roman"/>
              </a:rPr>
              <a:t>,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endParaRPr lang="ru-RU" sz="2400" dirty="0" smtClean="0">
              <a:latin typeface="Times New Roman"/>
              <a:cs typeface="Times New Roman"/>
            </a:endParaRPr>
          </a:p>
          <a:p>
            <a:pPr marL="12700" algn="r">
              <a:lnSpc>
                <a:spcPct val="100000"/>
              </a:lnSpc>
              <a:spcBef>
                <a:spcPts val="830"/>
              </a:spcBef>
            </a:pPr>
            <a:r>
              <a:rPr sz="2400" dirty="0" err="1" smtClean="0">
                <a:latin typeface="Times New Roman"/>
                <a:cs typeface="Times New Roman"/>
              </a:rPr>
              <a:t>раб</a:t>
            </a:r>
            <a:r>
              <a:rPr sz="2400" spc="-65" dirty="0" err="1" smtClean="0">
                <a:latin typeface="Times New Roman"/>
                <a:cs typeface="Times New Roman"/>
              </a:rPr>
              <a:t>о</a:t>
            </a:r>
            <a:r>
              <a:rPr sz="2400" dirty="0" err="1" smtClean="0">
                <a:latin typeface="Times New Roman"/>
                <a:cs typeface="Times New Roman"/>
              </a:rPr>
              <a:t>чие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sz="2400" dirty="0" err="1" smtClean="0">
                <a:latin typeface="Times New Roman"/>
                <a:cs typeface="Times New Roman"/>
              </a:rPr>
              <a:t>те</a:t>
            </a:r>
            <a:r>
              <a:rPr sz="2400" spc="10" dirty="0" err="1" smtClean="0">
                <a:latin typeface="Times New Roman"/>
                <a:cs typeface="Times New Roman"/>
              </a:rPr>
              <a:t>т</a:t>
            </a:r>
            <a:r>
              <a:rPr sz="2400" dirty="0" err="1" smtClean="0">
                <a:latin typeface="Times New Roman"/>
                <a:cs typeface="Times New Roman"/>
              </a:rPr>
              <a:t>ради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sz="2400" dirty="0" smtClean="0">
                <a:latin typeface="Times New Roman"/>
                <a:cs typeface="Times New Roman"/>
              </a:rPr>
              <a:t>и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sz="2400" spc="-5" dirty="0" err="1" smtClean="0">
                <a:latin typeface="Times New Roman"/>
                <a:cs typeface="Times New Roman"/>
              </a:rPr>
              <a:t>принадлежн</a:t>
            </a:r>
            <a:r>
              <a:rPr sz="2400" spc="50" dirty="0" err="1" smtClean="0">
                <a:latin typeface="Times New Roman"/>
                <a:cs typeface="Times New Roman"/>
              </a:rPr>
              <a:t>о</a:t>
            </a:r>
            <a:r>
              <a:rPr sz="2400" dirty="0" err="1" smtClean="0">
                <a:latin typeface="Times New Roman"/>
                <a:cs typeface="Times New Roman"/>
              </a:rPr>
              <a:t>сти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sz="2400" dirty="0" err="1" smtClean="0">
                <a:latin typeface="Times New Roman"/>
                <a:cs typeface="Times New Roman"/>
              </a:rPr>
              <a:t>для</a:t>
            </a:r>
            <a:endParaRPr sz="2400" dirty="0">
              <a:latin typeface="Times New Roman"/>
              <a:cs typeface="Times New Roman"/>
            </a:endParaRPr>
          </a:p>
          <a:p>
            <a:pPr marL="245745" algn="r">
              <a:lnSpc>
                <a:spcPts val="2595"/>
              </a:lnSpc>
            </a:pPr>
            <a:r>
              <a:rPr sz="2400" spc="-20" dirty="0">
                <a:latin typeface="Times New Roman"/>
                <a:cs typeface="Times New Roman"/>
              </a:rPr>
              <a:t>уроков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ИЗО</a:t>
            </a:r>
            <a:r>
              <a:rPr sz="2400" dirty="0">
                <a:latin typeface="Times New Roman"/>
                <a:cs typeface="Times New Roman"/>
              </a:rPr>
              <a:t> и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 err="1">
                <a:latin typeface="Times New Roman"/>
                <a:cs typeface="Times New Roman"/>
              </a:rPr>
              <a:t>технологии</a:t>
            </a:r>
            <a:r>
              <a:rPr sz="2400" spc="-10" dirty="0" smtClean="0">
                <a:latin typeface="Times New Roman"/>
                <a:cs typeface="Times New Roman"/>
              </a:rPr>
              <a:t>.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2050" name="Picture 2" descr="https://luckclub.ru/images/luckclub/2020/08/17_04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08" y="2057400"/>
            <a:ext cx="4190999" cy="2546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mtdata.ru/u23/photoD11D/20670649255-0/origin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2" r="18996"/>
          <a:stretch/>
        </p:blipFill>
        <p:spPr bwMode="auto">
          <a:xfrm>
            <a:off x="2490456" y="3741306"/>
            <a:ext cx="3986544" cy="3058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71800" y="622742"/>
            <a:ext cx="580136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</a:t>
            </a:r>
            <a:r>
              <a:rPr b="1" spc="-2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idx="1"/>
          </p:nvPr>
        </p:nvSpPr>
        <p:spPr>
          <a:xfrm>
            <a:off x="614680" y="2895600"/>
            <a:ext cx="10515600" cy="2603918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0" marR="207645" indent="0">
              <a:lnSpc>
                <a:spcPts val="2590"/>
              </a:lnSpc>
              <a:spcBef>
                <a:spcPts val="425"/>
              </a:spcBef>
              <a:buNone/>
              <a:tabLst>
                <a:tab pos="1606550" algn="l"/>
                <a:tab pos="2988945" algn="l"/>
                <a:tab pos="3347085" algn="l"/>
                <a:tab pos="4955540" algn="l"/>
              </a:tabLst>
            </a:pPr>
            <a:r>
              <a:rPr sz="2400" b="1" spc="-15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Включает</a:t>
            </a:r>
            <a:r>
              <a:rPr sz="2400" b="1" spc="-15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104" algn="l"/>
              </a:tabLst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стенды,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отражающие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sz="2400" spc="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  <a:r>
              <a:rPr sz="2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104" algn="l"/>
              </a:tabLst>
            </a:pPr>
            <a:r>
              <a:rPr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города;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104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</a:t>
            </a:r>
            <a:r>
              <a:rPr sz="2400" spc="-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740" algn="l"/>
              </a:tabLst>
            </a:pP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104" algn="l"/>
              </a:tabLst>
            </a:pP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</a:t>
            </a: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DF5227"/>
              </a:buClr>
              <a:buSzPct val="75000"/>
              <a:buNone/>
              <a:tabLst>
                <a:tab pos="205104" algn="l"/>
              </a:tabLst>
            </a:pPr>
            <a:r>
              <a:rPr sz="24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плакаты</a:t>
            </a:r>
            <a:r>
              <a:rPr sz="24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(ПДД,</a:t>
            </a:r>
            <a:r>
              <a:rPr sz="24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ОБЖ).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7392" y="1300098"/>
            <a:ext cx="10902950" cy="1388201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12700" marR="5080" algn="just">
              <a:lnSpc>
                <a:spcPts val="2590"/>
              </a:lnSpc>
              <a:spcBef>
                <a:spcPts val="425"/>
              </a:spcBef>
              <a:tabLst>
                <a:tab pos="1092835" algn="l"/>
                <a:tab pos="1572895" algn="l"/>
                <a:tab pos="2520950" algn="l"/>
                <a:tab pos="3582035" algn="l"/>
                <a:tab pos="4613910" algn="l"/>
                <a:tab pos="5083175" algn="l"/>
                <a:tab pos="6177280" algn="l"/>
                <a:tab pos="6659245" algn="l"/>
                <a:tab pos="7095490" algn="l"/>
                <a:tab pos="7168515" algn="l"/>
                <a:tab pos="7482205" algn="l"/>
                <a:tab pos="8808720" algn="l"/>
                <a:tab pos="8840470" algn="l"/>
                <a:tab pos="9256395" algn="l"/>
                <a:tab pos="9772015" algn="l"/>
                <a:tab pos="10064115" algn="l"/>
              </a:tabLst>
            </a:pP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Цел</a:t>
            </a:r>
            <a:r>
              <a:rPr sz="2400" b="1" spc="5" dirty="0">
                <a:solidFill>
                  <a:schemeClr val="bg1"/>
                </a:solidFill>
                <a:latin typeface="Times New Roman"/>
                <a:cs typeface="Times New Roman"/>
              </a:rPr>
              <a:t>ь</a:t>
            </a: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со</a:t>
            </a:r>
            <a:r>
              <a:rPr sz="2400" spc="-50" dirty="0">
                <a:latin typeface="Times New Roman"/>
                <a:cs typeface="Times New Roman"/>
              </a:rPr>
              <a:t>з</a:t>
            </a:r>
            <a:r>
              <a:rPr sz="2400" dirty="0">
                <a:latin typeface="Times New Roman"/>
                <a:cs typeface="Times New Roman"/>
              </a:rPr>
              <a:t>дание	опр</a:t>
            </a:r>
            <a:r>
              <a:rPr sz="2400" spc="-35" dirty="0">
                <a:latin typeface="Times New Roman"/>
                <a:cs typeface="Times New Roman"/>
              </a:rPr>
              <a:t>е</a:t>
            </a:r>
            <a:r>
              <a:rPr sz="2400" dirty="0">
                <a:latin typeface="Times New Roman"/>
                <a:cs typeface="Times New Roman"/>
              </a:rPr>
              <a:t>дел</a:t>
            </a:r>
            <a:r>
              <a:rPr sz="2400" spc="5" dirty="0">
                <a:latin typeface="Times New Roman"/>
                <a:cs typeface="Times New Roman"/>
              </a:rPr>
              <a:t>ё</a:t>
            </a:r>
            <a:r>
              <a:rPr sz="2400" spc="-5" dirty="0">
                <a:latin typeface="Times New Roman"/>
                <a:cs typeface="Times New Roman"/>
              </a:rPr>
              <a:t>нно</a:t>
            </a:r>
            <a:r>
              <a:rPr sz="2400" dirty="0">
                <a:latin typeface="Times New Roman"/>
                <a:cs typeface="Times New Roman"/>
              </a:rPr>
              <a:t>й	</a:t>
            </a:r>
            <a:r>
              <a:rPr sz="2400" spc="-125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онкретн</a:t>
            </a:r>
            <a:r>
              <a:rPr sz="2400" spc="6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сти	и	</a:t>
            </a:r>
            <a:r>
              <a:rPr sz="2400" spc="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бразн</a:t>
            </a:r>
            <a:r>
              <a:rPr sz="2400" spc="6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сти		в	аб</a:t>
            </a:r>
            <a:r>
              <a:rPr sz="2400" spc="15" dirty="0">
                <a:latin typeface="Times New Roman"/>
                <a:cs typeface="Times New Roman"/>
              </a:rPr>
              <a:t>ст</a:t>
            </a:r>
            <a:r>
              <a:rPr sz="2400" dirty="0">
                <a:latin typeface="Times New Roman"/>
                <a:cs typeface="Times New Roman"/>
              </a:rPr>
              <a:t>ра</a:t>
            </a:r>
            <a:r>
              <a:rPr sz="2400" spc="-40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тн</a:t>
            </a:r>
            <a:r>
              <a:rPr sz="2400" spc="-4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м  мышлении	о</a:t>
            </a:r>
            <a:r>
              <a:rPr sz="2400" spc="-95" dirty="0">
                <a:latin typeface="Times New Roman"/>
                <a:cs typeface="Times New Roman"/>
              </a:rPr>
              <a:t>б</a:t>
            </a:r>
            <a:r>
              <a:rPr sz="2400" spc="20" dirty="0">
                <a:latin typeface="Times New Roman"/>
                <a:cs typeface="Times New Roman"/>
              </a:rPr>
              <a:t>у</a:t>
            </a:r>
            <a:r>
              <a:rPr sz="2400" spc="-10" dirty="0">
                <a:latin typeface="Times New Roman"/>
                <a:cs typeface="Times New Roman"/>
              </a:rPr>
              <a:t>ч</a:t>
            </a:r>
            <a:r>
              <a:rPr sz="2400" dirty="0">
                <a:latin typeface="Times New Roman"/>
                <a:cs typeface="Times New Roman"/>
              </a:rPr>
              <a:t>ающи</a:t>
            </a:r>
            <a:r>
              <a:rPr sz="2400" spc="-75" dirty="0">
                <a:latin typeface="Times New Roman"/>
                <a:cs typeface="Times New Roman"/>
              </a:rPr>
              <a:t>х</a:t>
            </a:r>
            <a:r>
              <a:rPr sz="2400" dirty="0">
                <a:latin typeface="Times New Roman"/>
                <a:cs typeface="Times New Roman"/>
              </a:rPr>
              <a:t>ся,	</a:t>
            </a:r>
            <a:r>
              <a:rPr sz="2400" spc="-5" dirty="0">
                <a:latin typeface="Times New Roman"/>
                <a:cs typeface="Times New Roman"/>
              </a:rPr>
              <a:t>в</a:t>
            </a:r>
            <a:r>
              <a:rPr sz="2400" spc="-10" dirty="0">
                <a:latin typeface="Times New Roman"/>
                <a:cs typeface="Times New Roman"/>
              </a:rPr>
              <a:t>ы</a:t>
            </a:r>
            <a:r>
              <a:rPr sz="2400" dirty="0">
                <a:latin typeface="Times New Roman"/>
                <a:cs typeface="Times New Roman"/>
              </a:rPr>
              <a:t>ра</a:t>
            </a:r>
            <a:r>
              <a:rPr sz="2400" spc="10" dirty="0">
                <a:latin typeface="Times New Roman"/>
                <a:cs typeface="Times New Roman"/>
              </a:rPr>
              <a:t>б</a:t>
            </a:r>
            <a:r>
              <a:rPr sz="2400" spc="-4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т</a:t>
            </a:r>
            <a:r>
              <a:rPr sz="2400" spc="-45" dirty="0">
                <a:latin typeface="Times New Roman"/>
                <a:cs typeface="Times New Roman"/>
              </a:rPr>
              <a:t>к</a:t>
            </a:r>
            <a:r>
              <a:rPr sz="2400" dirty="0">
                <a:latin typeface="Times New Roman"/>
                <a:cs typeface="Times New Roman"/>
              </a:rPr>
              <a:t>а	</a:t>
            </a:r>
            <a:r>
              <a:rPr sz="2400" spc="-1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м</a:t>
            </a:r>
            <a:r>
              <a:rPr sz="2400" spc="5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н</a:t>
            </a:r>
            <a:r>
              <a:rPr sz="2400" spc="-15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я	</a:t>
            </a:r>
            <a:r>
              <a:rPr sz="2400" spc="-5" dirty="0">
                <a:latin typeface="Times New Roman"/>
                <a:cs typeface="Times New Roman"/>
              </a:rPr>
              <a:t>ис</a:t>
            </a:r>
            <a:r>
              <a:rPr sz="2400" spc="-35" dirty="0">
                <a:latin typeface="Times New Roman"/>
                <a:cs typeface="Times New Roman"/>
              </a:rPr>
              <a:t>к</a:t>
            </a:r>
            <a:r>
              <a:rPr sz="2400" spc="-60" dirty="0">
                <a:latin typeface="Times New Roman"/>
                <a:cs typeface="Times New Roman"/>
              </a:rPr>
              <a:t>а</a:t>
            </a:r>
            <a:r>
              <a:rPr sz="2400" dirty="0">
                <a:latin typeface="Times New Roman"/>
                <a:cs typeface="Times New Roman"/>
              </a:rPr>
              <a:t>ть		и	</a:t>
            </a:r>
            <a:r>
              <a:rPr sz="2400" spc="-5" dirty="0">
                <a:latin typeface="Times New Roman"/>
                <a:cs typeface="Times New Roman"/>
              </a:rPr>
              <a:t>на</a:t>
            </a:r>
            <a:r>
              <a:rPr sz="2400" spc="-95" dirty="0">
                <a:latin typeface="Times New Roman"/>
                <a:cs typeface="Times New Roman"/>
              </a:rPr>
              <a:t>х</a:t>
            </a:r>
            <a:r>
              <a:rPr sz="2400" spc="-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ть	общее	в	</a:t>
            </a:r>
            <a:r>
              <a:rPr sz="2400" spc="20" dirty="0" err="1" smtClean="0">
                <a:latin typeface="Times New Roman"/>
                <a:cs typeface="Times New Roman"/>
              </a:rPr>
              <a:t>с</a:t>
            </a:r>
            <a:r>
              <a:rPr sz="2400" spc="10" dirty="0" err="1" smtClean="0">
                <a:latin typeface="Times New Roman"/>
                <a:cs typeface="Times New Roman"/>
              </a:rPr>
              <a:t>а</a:t>
            </a:r>
            <a:r>
              <a:rPr sz="2400" dirty="0" err="1" smtClean="0">
                <a:latin typeface="Times New Roman"/>
                <a:cs typeface="Times New Roman"/>
              </a:rPr>
              <a:t>мых</a:t>
            </a:r>
            <a:r>
              <a:rPr lang="ru-RU" sz="2400" dirty="0" smtClean="0">
                <a:latin typeface="Times New Roman"/>
                <a:cs typeface="Times New Roman"/>
              </a:rPr>
              <a:t> различных явлениях и процессах, повышение познавательного интереса к предмету, расширение кругозора.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3074" name="Picture 2" descr="https://luckclub.ru/images/luckclub/2020/08/s1200-1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684887"/>
            <a:ext cx="5672082" cy="37483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8358" y="477977"/>
            <a:ext cx="341693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b="1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  <a:r>
              <a:rPr b="1" spc="-1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21588" y="1334515"/>
            <a:ext cx="11061700" cy="303593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2700" marR="5080">
              <a:lnSpc>
                <a:spcPts val="2300"/>
              </a:lnSpc>
              <a:spcBef>
                <a:spcPts val="660"/>
              </a:spcBef>
              <a:tabLst>
                <a:tab pos="1012190" algn="l"/>
                <a:tab pos="2358390" algn="l"/>
                <a:tab pos="3614420" algn="l"/>
                <a:tab pos="4254500" algn="l"/>
                <a:tab pos="5368925" algn="l"/>
                <a:tab pos="6284595" algn="l"/>
                <a:tab pos="6639559" algn="l"/>
                <a:tab pos="9034145" algn="l"/>
              </a:tabLst>
            </a:pP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Цел</a:t>
            </a:r>
            <a:r>
              <a:rPr sz="2400" b="1" spc="5" dirty="0">
                <a:solidFill>
                  <a:schemeClr val="bg1"/>
                </a:solidFill>
                <a:latin typeface="Times New Roman"/>
                <a:cs typeface="Times New Roman"/>
              </a:rPr>
              <a:t>ь</a:t>
            </a:r>
            <a:r>
              <a:rPr sz="2400" b="1" dirty="0">
                <a:solidFill>
                  <a:schemeClr val="bg1"/>
                </a:solidFill>
                <a:latin typeface="Times New Roman"/>
                <a:cs typeface="Times New Roman"/>
              </a:rPr>
              <a:t>: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dirty="0">
                <a:latin typeface="Times New Roman"/>
                <a:cs typeface="Times New Roman"/>
              </a:rPr>
              <a:t>со</a:t>
            </a:r>
            <a:r>
              <a:rPr sz="2400" spc="-50" dirty="0">
                <a:latin typeface="Times New Roman"/>
                <a:cs typeface="Times New Roman"/>
              </a:rPr>
              <a:t>з</a:t>
            </a:r>
            <a:r>
              <a:rPr sz="2400" dirty="0">
                <a:latin typeface="Times New Roman"/>
                <a:cs typeface="Times New Roman"/>
              </a:rPr>
              <a:t>дание	</a:t>
            </a:r>
            <a:r>
              <a:rPr sz="2400" spc="5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словий	для	</a:t>
            </a:r>
            <a:r>
              <a:rPr sz="2400" spc="-25" dirty="0">
                <a:latin typeface="Times New Roman"/>
                <a:cs typeface="Times New Roman"/>
              </a:rPr>
              <a:t>о</a:t>
            </a:r>
            <a:r>
              <a:rPr sz="2400" spc="-30" dirty="0">
                <a:latin typeface="Times New Roman"/>
                <a:cs typeface="Times New Roman"/>
              </a:rPr>
              <a:t>т</a:t>
            </a:r>
            <a:r>
              <a:rPr sz="2400" dirty="0">
                <a:latin typeface="Times New Roman"/>
                <a:cs typeface="Times New Roman"/>
              </a:rPr>
              <a:t>ды</a:t>
            </a:r>
            <a:r>
              <a:rPr sz="2400" spc="-40" dirty="0">
                <a:latin typeface="Times New Roman"/>
                <a:cs typeface="Times New Roman"/>
              </a:rPr>
              <a:t>х</a:t>
            </a:r>
            <a:r>
              <a:rPr sz="2400" dirty="0">
                <a:latin typeface="Times New Roman"/>
                <a:cs typeface="Times New Roman"/>
              </a:rPr>
              <a:t>а	детей	и	сп</a:t>
            </a:r>
            <a:r>
              <a:rPr sz="2400" spc="6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собст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spc="5" dirty="0">
                <a:latin typeface="Times New Roman"/>
                <a:cs typeface="Times New Roman"/>
              </a:rPr>
              <a:t>о</a:t>
            </a:r>
            <a:r>
              <a:rPr sz="2400" spc="-45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ание	рацион</a:t>
            </a:r>
            <a:r>
              <a:rPr sz="2400" spc="25" dirty="0">
                <a:latin typeface="Times New Roman"/>
                <a:cs typeface="Times New Roman"/>
              </a:rPr>
              <a:t>а</a:t>
            </a:r>
            <a:r>
              <a:rPr sz="2400" spc="-5" dirty="0">
                <a:latin typeface="Times New Roman"/>
                <a:cs typeface="Times New Roman"/>
              </a:rPr>
              <a:t>ль</a:t>
            </a:r>
            <a:r>
              <a:rPr sz="2400" spc="5" dirty="0">
                <a:latin typeface="Times New Roman"/>
                <a:cs typeface="Times New Roman"/>
              </a:rPr>
              <a:t>н</a:t>
            </a:r>
            <a:r>
              <a:rPr sz="2400" spc="-50" dirty="0">
                <a:latin typeface="Times New Roman"/>
                <a:cs typeface="Times New Roman"/>
              </a:rPr>
              <a:t>о</a:t>
            </a:r>
            <a:r>
              <a:rPr sz="2400" spc="-10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у  </a:t>
            </a:r>
            <a:r>
              <a:rPr sz="2400" spc="-10" dirty="0">
                <a:latin typeface="Times New Roman"/>
                <a:cs typeface="Times New Roman"/>
              </a:rPr>
              <a:t>использованию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свободного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времени.</a:t>
            </a:r>
            <a:endParaRPr sz="2400" dirty="0">
              <a:latin typeface="Times New Roman"/>
              <a:cs typeface="Times New Roman"/>
            </a:endParaRPr>
          </a:p>
          <a:p>
            <a:pPr marL="12700" algn="r">
              <a:lnSpc>
                <a:spcPct val="100000"/>
              </a:lnSpc>
              <a:spcBef>
                <a:spcPts val="855"/>
              </a:spcBef>
            </a:pPr>
            <a:r>
              <a:rPr sz="2400" b="1" spc="-15" dirty="0">
                <a:solidFill>
                  <a:schemeClr val="bg1"/>
                </a:solidFill>
                <a:latin typeface="Times New Roman"/>
                <a:cs typeface="Times New Roman"/>
              </a:rPr>
              <a:t>Включает:</a:t>
            </a:r>
            <a:endParaRPr sz="24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065" algn="r">
              <a:lnSpc>
                <a:spcPct val="100000"/>
              </a:lnSpc>
              <a:spcBef>
                <a:spcPts val="815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spc="-5" dirty="0">
                <a:latin typeface="Times New Roman"/>
                <a:cs typeface="Times New Roman"/>
              </a:rPr>
              <a:t>мягкую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мебель</a:t>
            </a:r>
            <a:r>
              <a:rPr sz="2400" spc="-10" dirty="0">
                <a:latin typeface="Times New Roman"/>
                <a:cs typeface="Times New Roman"/>
              </a:rPr>
              <a:t> (диван,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Times New Roman"/>
                <a:cs typeface="Times New Roman"/>
              </a:rPr>
              <a:t>кресла);</a:t>
            </a:r>
            <a:endParaRPr sz="2400" dirty="0">
              <a:latin typeface="Times New Roman"/>
              <a:cs typeface="Times New Roman"/>
            </a:endParaRPr>
          </a:p>
          <a:p>
            <a:pPr marL="12064" algn="r">
              <a:lnSpc>
                <a:spcPct val="100000"/>
              </a:lnSpc>
              <a:spcBef>
                <a:spcPts val="825"/>
              </a:spcBef>
              <a:buClr>
                <a:srgbClr val="DF5227"/>
              </a:buClr>
              <a:buSzPct val="75000"/>
              <a:tabLst>
                <a:tab pos="205740" algn="l"/>
              </a:tabLst>
            </a:pPr>
            <a:r>
              <a:rPr sz="2400" dirty="0">
                <a:latin typeface="Times New Roman"/>
                <a:cs typeface="Times New Roman"/>
              </a:rPr>
              <a:t>журнальный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столик;</a:t>
            </a:r>
            <a:endParaRPr sz="2400" dirty="0">
              <a:latin typeface="Times New Roman"/>
              <a:cs typeface="Times New Roman"/>
            </a:endParaRPr>
          </a:p>
          <a:p>
            <a:pPr marL="12065" algn="r">
              <a:lnSpc>
                <a:spcPct val="100000"/>
              </a:lnSpc>
              <a:spcBef>
                <a:spcPts val="835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dirty="0">
                <a:latin typeface="Times New Roman"/>
                <a:cs typeface="Times New Roman"/>
              </a:rPr>
              <a:t>детские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игрушки;</a:t>
            </a:r>
            <a:endParaRPr sz="2400" dirty="0">
              <a:latin typeface="Times New Roman"/>
              <a:cs typeface="Times New Roman"/>
            </a:endParaRPr>
          </a:p>
          <a:p>
            <a:pPr marL="12065" algn="r">
              <a:lnSpc>
                <a:spcPct val="100000"/>
              </a:lnSpc>
              <a:spcBef>
                <a:spcPts val="815"/>
              </a:spcBef>
              <a:buClr>
                <a:srgbClr val="DF5227"/>
              </a:buClr>
              <a:buSzPct val="75000"/>
              <a:tabLst>
                <a:tab pos="205104" algn="l"/>
              </a:tabLst>
            </a:pPr>
            <a:r>
              <a:rPr sz="2400" spc="-5" dirty="0">
                <a:latin typeface="Times New Roman"/>
                <a:cs typeface="Times New Roman"/>
              </a:rPr>
              <a:t>развивающие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игры.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4100" name="Picture 4" descr="https://avatars.mds.yandex.net/get-images-cbir/9194367/9t_p_3OY2KJkoMdmY5vkpA4498/o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64519"/>
            <a:ext cx="5715000" cy="3811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626</Words>
  <Application>Microsoft Office PowerPoint</Application>
  <PresentationFormat>Широкоэкранный</PresentationFormat>
  <Paragraphs>67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Предметно-развивающая среда  кабинета начальных классов</vt:lpstr>
      <vt:lpstr>Презентация PowerPoint</vt:lpstr>
      <vt:lpstr>Презентация PowerPoint</vt:lpstr>
      <vt:lpstr>Принципы предметно-развивающей  среды:</vt:lpstr>
      <vt:lpstr>Оформление предметно-развивающей  среды кабинета начальных классов</vt:lpstr>
      <vt:lpstr>Зоны предметно-развивающей среды</vt:lpstr>
      <vt:lpstr>Учебная зона</vt:lpstr>
      <vt:lpstr>Информационная зона</vt:lpstr>
      <vt:lpstr>Игровая зона</vt:lpstr>
      <vt:lpstr>Зелёная (природная) зона</vt:lpstr>
      <vt:lpstr>Санитарно-гигиеническая (бытовая)  зона</vt:lpstr>
      <vt:lpstr>Кабинет начальных классов должен отвечать санитарно-гигиеническим условиям,  эстетическим и техническим требованиям.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 среда кабинета начальных классов</dc:title>
  <dc:creator>Дарья Коновалова</dc:creator>
  <cp:lastModifiedBy>Ксения</cp:lastModifiedBy>
  <cp:revision>8</cp:revision>
  <dcterms:created xsi:type="dcterms:W3CDTF">2023-03-29T15:01:29Z</dcterms:created>
  <dcterms:modified xsi:type="dcterms:W3CDTF">2023-03-29T15:53:17Z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2023-03-29T00:00:00Z</vt:filetime>
  </property>
</Properties>
</file>