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4" r:id="rId9"/>
    <p:sldId id="263"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19.10.2020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e68db50ed294cecc0feb7d42e3eb891.jpg"/>
          <p:cNvPicPr>
            <a:picLocks noChangeAspect="1"/>
          </p:cNvPicPr>
          <p:nvPr/>
        </p:nvPicPr>
        <p:blipFill>
          <a:blip r:embed="rId2" cstate="print"/>
          <a:stretch>
            <a:fillRect/>
          </a:stretch>
        </p:blipFill>
        <p:spPr>
          <a:xfrm>
            <a:off x="0" y="0"/>
            <a:ext cx="9144000" cy="6858000"/>
          </a:xfrm>
          <a:prstGeom prst="rect">
            <a:avLst/>
          </a:prstGeom>
        </p:spPr>
      </p:pic>
      <p:sp>
        <p:nvSpPr>
          <p:cNvPr id="5" name="Прямоугольник 4"/>
          <p:cNvSpPr/>
          <p:nvPr/>
        </p:nvSpPr>
        <p:spPr>
          <a:xfrm>
            <a:off x="0" y="500042"/>
            <a:ext cx="5857884" cy="2500330"/>
          </a:xfrm>
          <a:prstGeom prst="rect">
            <a:avLst/>
          </a:prstGeom>
          <a:solidFill>
            <a:schemeClr val="tx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0" y="571480"/>
            <a:ext cx="5715008" cy="2862322"/>
          </a:xfrm>
          <a:prstGeom prst="rect">
            <a:avLst/>
          </a:prstGeom>
          <a:noFill/>
        </p:spPr>
        <p:txBody>
          <a:bodyPr wrap="square" rtlCol="0">
            <a:spAutoFit/>
          </a:bodyPr>
          <a:lstStyle/>
          <a:p>
            <a:r>
              <a:rPr lang="ru-RU" sz="3600" dirty="0" smtClean="0">
                <a:solidFill>
                  <a:schemeClr val="bg1"/>
                </a:solidFill>
                <a:latin typeface="Century Gothic" pitchFamily="34" charset="0"/>
              </a:rPr>
              <a:t>Проект «Золотой родник. Калмыцкие подвижные  народные игры»</a:t>
            </a:r>
          </a:p>
          <a:p>
            <a:endParaRPr lang="ru-RU" sz="3600" dirty="0">
              <a:solidFill>
                <a:schemeClr val="bg1"/>
              </a:solidFill>
              <a:latin typeface="Century Gothic" pitchFamily="34" charset="0"/>
            </a:endParaRPr>
          </a:p>
        </p:txBody>
      </p:sp>
      <p:sp>
        <p:nvSpPr>
          <p:cNvPr id="7" name="TextBox 6"/>
          <p:cNvSpPr txBox="1"/>
          <p:nvPr/>
        </p:nvSpPr>
        <p:spPr>
          <a:xfrm>
            <a:off x="3071802" y="5072074"/>
            <a:ext cx="5786478" cy="1477328"/>
          </a:xfrm>
          <a:prstGeom prst="rect">
            <a:avLst/>
          </a:prstGeom>
          <a:noFill/>
        </p:spPr>
        <p:txBody>
          <a:bodyPr wrap="square" rtlCol="0">
            <a:spAutoFit/>
          </a:bodyPr>
          <a:lstStyle/>
          <a:p>
            <a:pPr algn="r"/>
            <a:r>
              <a:rPr lang="ru-RU" dirty="0" smtClean="0">
                <a:solidFill>
                  <a:schemeClr val="bg1"/>
                </a:solidFill>
                <a:latin typeface="Century Gothic" pitchFamily="34" charset="0"/>
              </a:rPr>
              <a:t>Проект в средней группе «Солнышко» МКДОУ </a:t>
            </a:r>
            <a:r>
              <a:rPr lang="ru-RU" dirty="0" err="1" smtClean="0">
                <a:solidFill>
                  <a:schemeClr val="bg1"/>
                </a:solidFill>
                <a:latin typeface="Century Gothic" pitchFamily="34" charset="0"/>
              </a:rPr>
              <a:t>д</a:t>
            </a:r>
            <a:r>
              <a:rPr lang="ru-RU" dirty="0" smtClean="0">
                <a:solidFill>
                  <a:schemeClr val="bg1"/>
                </a:solidFill>
                <a:latin typeface="Century Gothic" pitchFamily="34" charset="0"/>
              </a:rPr>
              <a:t>/с «Торга» Республики Калмыкия</a:t>
            </a:r>
          </a:p>
          <a:p>
            <a:pPr algn="r"/>
            <a:r>
              <a:rPr lang="ru-RU" dirty="0" smtClean="0">
                <a:solidFill>
                  <a:schemeClr val="bg1"/>
                </a:solidFill>
                <a:latin typeface="Century Gothic" pitchFamily="34" charset="0"/>
              </a:rPr>
              <a:t>Номинация: дошкольное образование </a:t>
            </a:r>
          </a:p>
          <a:p>
            <a:pPr algn="r"/>
            <a:r>
              <a:rPr lang="ru-RU" dirty="0" smtClean="0">
                <a:solidFill>
                  <a:schemeClr val="bg1"/>
                </a:solidFill>
                <a:latin typeface="Century Gothic" pitchFamily="34" charset="0"/>
              </a:rPr>
              <a:t>Воспитатель: </a:t>
            </a:r>
            <a:r>
              <a:rPr lang="ru-RU" dirty="0" err="1" smtClean="0">
                <a:solidFill>
                  <a:schemeClr val="bg1"/>
                </a:solidFill>
                <a:latin typeface="Century Gothic" pitchFamily="34" charset="0"/>
              </a:rPr>
              <a:t>Басхамжаева</a:t>
            </a:r>
            <a:r>
              <a:rPr lang="ru-RU" dirty="0" smtClean="0">
                <a:solidFill>
                  <a:schemeClr val="bg1"/>
                </a:solidFill>
                <a:latin typeface="Century Gothic" pitchFamily="34" charset="0"/>
              </a:rPr>
              <a:t> Надежда </a:t>
            </a:r>
            <a:r>
              <a:rPr lang="ru-RU" dirty="0" err="1" smtClean="0">
                <a:solidFill>
                  <a:schemeClr val="bg1"/>
                </a:solidFill>
                <a:latin typeface="Century Gothic" pitchFamily="34" charset="0"/>
              </a:rPr>
              <a:t>Бадма-Халгаевна</a:t>
            </a:r>
            <a:endParaRPr lang="ru-RU" dirty="0">
              <a:solidFill>
                <a:schemeClr val="bg1"/>
              </a:solidFill>
              <a:latin typeface="Century Gothi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3286116" y="3857628"/>
            <a:ext cx="2357454" cy="2214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descr="IMG_3795.jpg"/>
          <p:cNvPicPr>
            <a:picLocks noChangeAspect="1"/>
          </p:cNvPicPr>
          <p:nvPr/>
        </p:nvPicPr>
        <p:blipFill>
          <a:blip r:embed="rId3" cstate="print"/>
          <a:srcRect r="4893"/>
          <a:stretch>
            <a:fillRect/>
          </a:stretch>
        </p:blipFill>
        <p:spPr>
          <a:xfrm>
            <a:off x="6061326" y="3857628"/>
            <a:ext cx="2379198" cy="2207824"/>
          </a:xfrm>
          <a:prstGeom prst="rect">
            <a:avLst/>
          </a:prstGeom>
        </p:spPr>
      </p:pic>
      <p:sp>
        <p:nvSpPr>
          <p:cNvPr id="7" name="Прямоугольник 6"/>
          <p:cNvSpPr/>
          <p:nvPr/>
        </p:nvSpPr>
        <p:spPr>
          <a:xfrm>
            <a:off x="500034" y="1285860"/>
            <a:ext cx="2357454" cy="2214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6072198" y="1285860"/>
            <a:ext cx="2428892" cy="22145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098" name="Picture 2" descr="C:\Users\999\Downloads\IMG_3810.JPG"/>
          <p:cNvPicPr>
            <a:picLocks noChangeAspect="1" noChangeArrowheads="1"/>
          </p:cNvPicPr>
          <p:nvPr/>
        </p:nvPicPr>
        <p:blipFill>
          <a:blip r:embed="rId4" cstate="print"/>
          <a:srcRect l="3816" t="2941" r="27493"/>
          <a:stretch>
            <a:fillRect/>
          </a:stretch>
        </p:blipFill>
        <p:spPr bwMode="auto">
          <a:xfrm rot="5400000">
            <a:off x="566484" y="3781202"/>
            <a:ext cx="2224554" cy="2357454"/>
          </a:xfrm>
          <a:prstGeom prst="rect">
            <a:avLst/>
          </a:prstGeom>
          <a:noFill/>
        </p:spPr>
      </p:pic>
      <p:pic>
        <p:nvPicPr>
          <p:cNvPr id="10" name="Рисунок 9" descr="9.JPG"/>
          <p:cNvPicPr>
            <a:picLocks noChangeAspect="1"/>
          </p:cNvPicPr>
          <p:nvPr/>
        </p:nvPicPr>
        <p:blipFill>
          <a:blip r:embed="rId5" cstate="print"/>
          <a:srcRect l="27765"/>
          <a:stretch>
            <a:fillRect/>
          </a:stretch>
        </p:blipFill>
        <p:spPr>
          <a:xfrm rot="5400000">
            <a:off x="3329564" y="1242411"/>
            <a:ext cx="2270557" cy="2357454"/>
          </a:xfrm>
          <a:prstGeom prst="rect">
            <a:avLst/>
          </a:prstGeom>
        </p:spPr>
      </p:pic>
      <p:sp>
        <p:nvSpPr>
          <p:cNvPr id="11" name="TextBox 10"/>
          <p:cNvSpPr txBox="1"/>
          <p:nvPr/>
        </p:nvSpPr>
        <p:spPr>
          <a:xfrm>
            <a:off x="1643042" y="285728"/>
            <a:ext cx="5643602" cy="707886"/>
          </a:xfrm>
          <a:prstGeom prst="rect">
            <a:avLst/>
          </a:prstGeom>
          <a:noFill/>
        </p:spPr>
        <p:txBody>
          <a:bodyPr wrap="square" rtlCol="0">
            <a:spAutoFit/>
          </a:bodyPr>
          <a:lstStyle/>
          <a:p>
            <a:pPr algn="ctr"/>
            <a:r>
              <a:rPr lang="ru-RU" sz="4000" dirty="0" smtClean="0">
                <a:solidFill>
                  <a:schemeClr val="bg1"/>
                </a:solidFill>
                <a:latin typeface="Century Gothic" pitchFamily="34" charset="0"/>
              </a:rPr>
              <a:t>Тоолдгуд (считалки)</a:t>
            </a:r>
            <a:endParaRPr lang="ru-RU" sz="4000" dirty="0">
              <a:solidFill>
                <a:schemeClr val="bg1"/>
              </a:solidFill>
              <a:latin typeface="Century Gothic" pitchFamily="34" charset="0"/>
            </a:endParaRPr>
          </a:p>
        </p:txBody>
      </p:sp>
      <p:sp>
        <p:nvSpPr>
          <p:cNvPr id="12" name="TextBox 11"/>
          <p:cNvSpPr txBox="1"/>
          <p:nvPr/>
        </p:nvSpPr>
        <p:spPr>
          <a:xfrm>
            <a:off x="571472" y="1643050"/>
            <a:ext cx="2214578" cy="1477328"/>
          </a:xfrm>
          <a:prstGeom prst="rect">
            <a:avLst/>
          </a:prstGeom>
          <a:noFill/>
        </p:spPr>
        <p:txBody>
          <a:bodyPr wrap="square" rtlCol="0">
            <a:spAutoFit/>
          </a:bodyPr>
          <a:lstStyle/>
          <a:p>
            <a:pPr algn="ctr"/>
            <a:r>
              <a:rPr lang="ru-RU" dirty="0" err="1" smtClean="0">
                <a:solidFill>
                  <a:schemeClr val="tx2">
                    <a:lumMod val="75000"/>
                  </a:schemeClr>
                </a:solidFill>
                <a:latin typeface="Century Gothic" pitchFamily="34" charset="0"/>
              </a:rPr>
              <a:t>Негн</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негн</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негн</a:t>
            </a:r>
            <a:endParaRPr lang="ru-RU" dirty="0" smtClean="0">
              <a:solidFill>
                <a:schemeClr val="tx2">
                  <a:lumMod val="75000"/>
                </a:schemeClr>
              </a:solidFill>
              <a:latin typeface="Century Gothic" pitchFamily="34" charset="0"/>
            </a:endParaRPr>
          </a:p>
          <a:p>
            <a:pPr algn="ctr"/>
            <a:r>
              <a:rPr lang="ru-RU" dirty="0" err="1" smtClean="0">
                <a:solidFill>
                  <a:schemeClr val="tx2">
                    <a:lumMod val="75000"/>
                  </a:schemeClr>
                </a:solidFill>
                <a:latin typeface="Century Gothic" pitchFamily="34" charset="0"/>
              </a:rPr>
              <a:t>Нярн</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тоо</a:t>
            </a:r>
            <a:r>
              <a:rPr lang="en-US" dirty="0" smtClean="0">
                <a:solidFill>
                  <a:schemeClr val="tx2">
                    <a:lumMod val="75000"/>
                  </a:schemeClr>
                </a:solidFill>
                <a:latin typeface="Century Gothic" pitchFamily="34" charset="0"/>
              </a:rPr>
              <a:t>h</a:t>
            </a:r>
            <a:r>
              <a:rPr lang="ru-RU" dirty="0" smtClean="0">
                <a:solidFill>
                  <a:schemeClr val="tx2">
                    <a:lumMod val="75000"/>
                  </a:schemeClr>
                </a:solidFill>
                <a:latin typeface="Century Gothic" pitchFamily="34" charset="0"/>
              </a:rPr>
              <a:t>ин </a:t>
            </a:r>
            <a:r>
              <a:rPr lang="ru-RU" dirty="0" err="1" smtClean="0">
                <a:solidFill>
                  <a:schemeClr val="tx2">
                    <a:lumMod val="75000"/>
                  </a:schemeClr>
                </a:solidFill>
                <a:latin typeface="Century Gothic" pitchFamily="34" charset="0"/>
              </a:rPr>
              <a:t>экн</a:t>
            </a:r>
            <a:r>
              <a:rPr lang="ru-RU" dirty="0" smtClean="0">
                <a:solidFill>
                  <a:schemeClr val="tx2">
                    <a:lumMod val="75000"/>
                  </a:schemeClr>
                </a:solidFill>
                <a:latin typeface="Century Gothic" pitchFamily="34" charset="0"/>
              </a:rPr>
              <a:t>.</a:t>
            </a:r>
          </a:p>
          <a:p>
            <a:pPr algn="ctr"/>
            <a:r>
              <a:rPr lang="ru-RU" dirty="0" err="1" smtClean="0">
                <a:solidFill>
                  <a:schemeClr val="tx2">
                    <a:lumMod val="75000"/>
                  </a:schemeClr>
                </a:solidFill>
                <a:latin typeface="Century Gothic" pitchFamily="34" charset="0"/>
              </a:rPr>
              <a:t>Хойр</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хойр</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хойр</a:t>
            </a:r>
            <a:endParaRPr lang="ru-RU" dirty="0" smtClean="0">
              <a:solidFill>
                <a:schemeClr val="tx2">
                  <a:lumMod val="75000"/>
                </a:schemeClr>
              </a:solidFill>
              <a:latin typeface="Century Gothic" pitchFamily="34" charset="0"/>
            </a:endParaRPr>
          </a:p>
          <a:p>
            <a:pPr algn="ctr"/>
            <a:r>
              <a:rPr lang="ru-RU" dirty="0" err="1" smtClean="0">
                <a:solidFill>
                  <a:schemeClr val="tx2">
                    <a:lumMod val="75000"/>
                  </a:schemeClr>
                </a:solidFill>
                <a:latin typeface="Century Gothic" pitchFamily="34" charset="0"/>
              </a:rPr>
              <a:t>Ховчин</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нюдн</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сольр</a:t>
            </a:r>
            <a:endParaRPr lang="ru-RU" dirty="0">
              <a:solidFill>
                <a:schemeClr val="tx2">
                  <a:lumMod val="75000"/>
                </a:schemeClr>
              </a:solidFill>
              <a:latin typeface="Century Gothic" pitchFamily="34" charset="0"/>
            </a:endParaRPr>
          </a:p>
        </p:txBody>
      </p:sp>
      <p:sp>
        <p:nvSpPr>
          <p:cNvPr id="13" name="TextBox 12"/>
          <p:cNvSpPr txBox="1"/>
          <p:nvPr/>
        </p:nvSpPr>
        <p:spPr>
          <a:xfrm>
            <a:off x="6215074" y="1714488"/>
            <a:ext cx="2214578" cy="1384995"/>
          </a:xfrm>
          <a:prstGeom prst="rect">
            <a:avLst/>
          </a:prstGeom>
          <a:noFill/>
        </p:spPr>
        <p:txBody>
          <a:bodyPr wrap="square" rtlCol="0">
            <a:spAutoFit/>
          </a:bodyPr>
          <a:lstStyle/>
          <a:p>
            <a:pPr algn="ctr"/>
            <a:r>
              <a:rPr lang="ru-RU" sz="2100" dirty="0" err="1" smtClean="0">
                <a:solidFill>
                  <a:schemeClr val="tx2">
                    <a:lumMod val="75000"/>
                  </a:schemeClr>
                </a:solidFill>
                <a:latin typeface="Century Gothic" pitchFamily="34" charset="0"/>
              </a:rPr>
              <a:t>Абчин</a:t>
            </a:r>
            <a:r>
              <a:rPr lang="ru-RU" sz="2100" dirty="0" smtClean="0">
                <a:solidFill>
                  <a:schemeClr val="tx2">
                    <a:lumMod val="75000"/>
                  </a:schemeClr>
                </a:solidFill>
                <a:latin typeface="Century Gothic" pitchFamily="34" charset="0"/>
              </a:rPr>
              <a:t>, </a:t>
            </a:r>
            <a:r>
              <a:rPr lang="ru-RU" sz="2100" dirty="0" err="1" smtClean="0">
                <a:solidFill>
                  <a:schemeClr val="tx2">
                    <a:lumMod val="75000"/>
                  </a:schemeClr>
                </a:solidFill>
                <a:latin typeface="Century Gothic" pitchFamily="34" charset="0"/>
              </a:rPr>
              <a:t>чибчин</a:t>
            </a:r>
            <a:endParaRPr lang="ru-RU" sz="2100" dirty="0" smtClean="0">
              <a:solidFill>
                <a:schemeClr val="tx2">
                  <a:lumMod val="75000"/>
                </a:schemeClr>
              </a:solidFill>
              <a:latin typeface="Century Gothic" pitchFamily="34" charset="0"/>
            </a:endParaRPr>
          </a:p>
          <a:p>
            <a:pPr algn="ctr"/>
            <a:r>
              <a:rPr lang="ru-RU" sz="2100" dirty="0" err="1" smtClean="0">
                <a:solidFill>
                  <a:schemeClr val="tx2">
                    <a:lumMod val="75000"/>
                  </a:schemeClr>
                </a:solidFill>
                <a:latin typeface="Century Gothic" pitchFamily="34" charset="0"/>
              </a:rPr>
              <a:t>Келмн</a:t>
            </a:r>
            <a:r>
              <a:rPr lang="ru-RU" sz="2100" dirty="0" smtClean="0">
                <a:solidFill>
                  <a:schemeClr val="tx2">
                    <a:lumMod val="75000"/>
                  </a:schemeClr>
                </a:solidFill>
                <a:latin typeface="Century Gothic" pitchFamily="34" charset="0"/>
              </a:rPr>
              <a:t>, </a:t>
            </a:r>
            <a:r>
              <a:rPr lang="ru-RU" sz="2100" dirty="0" err="1" smtClean="0">
                <a:solidFill>
                  <a:schemeClr val="tx2">
                    <a:lumMod val="75000"/>
                  </a:schemeClr>
                </a:solidFill>
                <a:latin typeface="Century Gothic" pitchFamily="34" charset="0"/>
              </a:rPr>
              <a:t>зелмн</a:t>
            </a:r>
            <a:endParaRPr lang="ru-RU" sz="2100" dirty="0" smtClean="0">
              <a:solidFill>
                <a:schemeClr val="tx2">
                  <a:lumMod val="75000"/>
                </a:schemeClr>
              </a:solidFill>
              <a:latin typeface="Century Gothic" pitchFamily="34" charset="0"/>
            </a:endParaRPr>
          </a:p>
          <a:p>
            <a:pPr algn="ctr"/>
            <a:r>
              <a:rPr lang="ru-RU" sz="2100" dirty="0" err="1" smtClean="0">
                <a:solidFill>
                  <a:schemeClr val="tx2">
                    <a:lumMod val="75000"/>
                  </a:schemeClr>
                </a:solidFill>
                <a:latin typeface="Century Gothic" pitchFamily="34" charset="0"/>
              </a:rPr>
              <a:t>Харда</a:t>
            </a:r>
            <a:r>
              <a:rPr lang="ru-RU" sz="2100" dirty="0" smtClean="0">
                <a:solidFill>
                  <a:schemeClr val="tx2">
                    <a:lumMod val="75000"/>
                  </a:schemeClr>
                </a:solidFill>
                <a:latin typeface="Century Gothic" pitchFamily="34" charset="0"/>
              </a:rPr>
              <a:t>, барда</a:t>
            </a:r>
          </a:p>
          <a:p>
            <a:pPr algn="ctr"/>
            <a:r>
              <a:rPr lang="ru-RU" sz="2100" dirty="0" err="1" smtClean="0">
                <a:solidFill>
                  <a:schemeClr val="tx2">
                    <a:lumMod val="75000"/>
                  </a:schemeClr>
                </a:solidFill>
                <a:latin typeface="Century Gothic" pitchFamily="34" charset="0"/>
              </a:rPr>
              <a:t>Чикин</a:t>
            </a:r>
            <a:r>
              <a:rPr lang="ru-RU" sz="2100" dirty="0" smtClean="0">
                <a:solidFill>
                  <a:schemeClr val="tx2">
                    <a:lumMod val="75000"/>
                  </a:schemeClr>
                </a:solidFill>
                <a:latin typeface="Century Gothic" pitchFamily="34" charset="0"/>
              </a:rPr>
              <a:t> </a:t>
            </a:r>
            <a:r>
              <a:rPr lang="ru-RU" sz="2100" dirty="0" err="1" smtClean="0">
                <a:solidFill>
                  <a:schemeClr val="tx2">
                    <a:lumMod val="75000"/>
                  </a:schemeClr>
                </a:solidFill>
                <a:latin typeface="Century Gothic" pitchFamily="34" charset="0"/>
              </a:rPr>
              <a:t>таш</a:t>
            </a:r>
            <a:endParaRPr lang="ru-RU" sz="2100" dirty="0">
              <a:solidFill>
                <a:schemeClr val="tx2">
                  <a:lumMod val="75000"/>
                </a:schemeClr>
              </a:solidFill>
              <a:latin typeface="Century Gothic" pitchFamily="34" charset="0"/>
            </a:endParaRPr>
          </a:p>
        </p:txBody>
      </p:sp>
      <p:sp>
        <p:nvSpPr>
          <p:cNvPr id="14" name="TextBox 13"/>
          <p:cNvSpPr txBox="1"/>
          <p:nvPr/>
        </p:nvSpPr>
        <p:spPr>
          <a:xfrm>
            <a:off x="3357554" y="4071942"/>
            <a:ext cx="2214578" cy="1754326"/>
          </a:xfrm>
          <a:prstGeom prst="rect">
            <a:avLst/>
          </a:prstGeom>
          <a:noFill/>
        </p:spPr>
        <p:txBody>
          <a:bodyPr wrap="square" rtlCol="0">
            <a:spAutoFit/>
          </a:bodyPr>
          <a:lstStyle/>
          <a:p>
            <a:pPr algn="ctr"/>
            <a:r>
              <a:rPr lang="ru-RU" dirty="0" smtClean="0">
                <a:solidFill>
                  <a:schemeClr val="tx2">
                    <a:lumMod val="75000"/>
                  </a:schemeClr>
                </a:solidFill>
                <a:latin typeface="Century Gothic" pitchFamily="34" charset="0"/>
              </a:rPr>
              <a:t>Эр </a:t>
            </a:r>
            <a:r>
              <a:rPr lang="ru-RU" dirty="0" err="1" smtClean="0">
                <a:solidFill>
                  <a:schemeClr val="tx2">
                    <a:lumMod val="75000"/>
                  </a:schemeClr>
                </a:solidFill>
                <a:latin typeface="Century Gothic" pitchFamily="34" charset="0"/>
              </a:rPr>
              <a:t>така</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эрт</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босна</a:t>
            </a:r>
            <a:endParaRPr lang="ru-RU" dirty="0" smtClean="0">
              <a:solidFill>
                <a:schemeClr val="tx2">
                  <a:lumMod val="75000"/>
                </a:schemeClr>
              </a:solidFill>
              <a:latin typeface="Century Gothic" pitchFamily="34" charset="0"/>
            </a:endParaRPr>
          </a:p>
          <a:p>
            <a:pPr algn="ctr"/>
            <a:r>
              <a:rPr lang="ru-RU" dirty="0" err="1" smtClean="0">
                <a:solidFill>
                  <a:schemeClr val="tx2">
                    <a:lumMod val="75000"/>
                  </a:schemeClr>
                </a:solidFill>
                <a:latin typeface="Century Gothic" pitchFamily="34" charset="0"/>
              </a:rPr>
              <a:t>Мадниг</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серюлня</a:t>
            </a:r>
            <a:r>
              <a:rPr lang="ru-RU" dirty="0" smtClean="0">
                <a:solidFill>
                  <a:schemeClr val="tx2">
                    <a:lumMod val="75000"/>
                  </a:schemeClr>
                </a:solidFill>
                <a:latin typeface="Century Gothic" pitchFamily="34" charset="0"/>
              </a:rPr>
              <a:t>.</a:t>
            </a:r>
          </a:p>
          <a:p>
            <a:pPr algn="ctr"/>
            <a:r>
              <a:rPr lang="ru-RU" dirty="0" smtClean="0">
                <a:solidFill>
                  <a:schemeClr val="tx2">
                    <a:lumMod val="75000"/>
                  </a:schemeClr>
                </a:solidFill>
                <a:latin typeface="Century Gothic" pitchFamily="34" charset="0"/>
              </a:rPr>
              <a:t>1, 2, 3</a:t>
            </a:r>
          </a:p>
          <a:p>
            <a:pPr algn="ctr"/>
            <a:r>
              <a:rPr lang="ru-RU" dirty="0" err="1" smtClean="0">
                <a:solidFill>
                  <a:schemeClr val="tx2">
                    <a:lumMod val="75000"/>
                  </a:schemeClr>
                </a:solidFill>
                <a:latin typeface="Century Gothic" pitchFamily="34" charset="0"/>
              </a:rPr>
              <a:t>Мана</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наадн</a:t>
            </a:r>
            <a:r>
              <a:rPr lang="ru-RU" dirty="0" smtClean="0">
                <a:solidFill>
                  <a:schemeClr val="tx2">
                    <a:lumMod val="75000"/>
                  </a:schemeClr>
                </a:solidFill>
                <a:latin typeface="Century Gothic" pitchFamily="34" charset="0"/>
              </a:rPr>
              <a:t> </a:t>
            </a:r>
            <a:r>
              <a:rPr lang="ru-RU" dirty="0" err="1" smtClean="0">
                <a:solidFill>
                  <a:schemeClr val="tx2">
                    <a:lumMod val="75000"/>
                  </a:schemeClr>
                </a:solidFill>
                <a:latin typeface="Century Gothic" pitchFamily="34" charset="0"/>
              </a:rPr>
              <a:t>эклня</a:t>
            </a:r>
            <a:endParaRPr lang="ru-RU" dirty="0">
              <a:solidFill>
                <a:schemeClr val="tx2">
                  <a:lumMod val="75000"/>
                </a:schemeClr>
              </a:solidFill>
              <a:latin typeface="Century Gothic"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428596" y="1500174"/>
            <a:ext cx="8286808" cy="4572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14348" y="1714488"/>
            <a:ext cx="4429156" cy="3970318"/>
          </a:xfrm>
          <a:prstGeom prst="rect">
            <a:avLst/>
          </a:prstGeom>
          <a:noFill/>
        </p:spPr>
        <p:txBody>
          <a:bodyPr wrap="square" rtlCol="0">
            <a:spAutoFit/>
          </a:bodyPr>
          <a:lstStyle/>
          <a:p>
            <a:pPr lvl="0">
              <a:buFont typeface="Arial" pitchFamily="34" charset="0"/>
              <a:buChar char="•"/>
            </a:pPr>
            <a:r>
              <a:rPr lang="ru-RU" dirty="0" smtClean="0">
                <a:latin typeface="Century Gothic" pitchFamily="34" charset="0"/>
              </a:rPr>
              <a:t>Повысился уровень познавательной активности, появился интерес к калмыцким народным подвижным  играм, к истории их появления. </a:t>
            </a:r>
          </a:p>
          <a:p>
            <a:pPr lvl="0">
              <a:buFont typeface="Arial" pitchFamily="34" charset="0"/>
              <a:buChar char="•"/>
            </a:pPr>
            <a:r>
              <a:rPr lang="ru-RU" dirty="0" smtClean="0">
                <a:latin typeface="Century Gothic" pitchFamily="34" charset="0"/>
              </a:rPr>
              <a:t>Дети умеют играть в калмыцкие народные подвижные игры, используя считалки, в самостоятельной игровой  деятельности</a:t>
            </a:r>
          </a:p>
          <a:p>
            <a:pPr lvl="0">
              <a:buFont typeface="Arial" pitchFamily="34" charset="0"/>
              <a:buChar char="•"/>
            </a:pPr>
            <a:r>
              <a:rPr lang="ru-RU" dirty="0" smtClean="0">
                <a:latin typeface="Century Gothic" pitchFamily="34" charset="0"/>
              </a:rPr>
              <a:t>Дети овладевают различными двигательными действиями, стали более ловкими, сообразительными, а малоактивные дети стали проявлять больше активности. </a:t>
            </a:r>
            <a:endParaRPr lang="ru-RU" dirty="0">
              <a:latin typeface="Century Gothic" pitchFamily="34" charset="0"/>
            </a:endParaRPr>
          </a:p>
        </p:txBody>
      </p:sp>
      <p:sp>
        <p:nvSpPr>
          <p:cNvPr id="7" name="TextBox 6"/>
          <p:cNvSpPr txBox="1"/>
          <p:nvPr/>
        </p:nvSpPr>
        <p:spPr>
          <a:xfrm>
            <a:off x="714348" y="428604"/>
            <a:ext cx="7500990" cy="584775"/>
          </a:xfrm>
          <a:prstGeom prst="rect">
            <a:avLst/>
          </a:prstGeom>
          <a:noFill/>
        </p:spPr>
        <p:txBody>
          <a:bodyPr wrap="square" rtlCol="0">
            <a:spAutoFit/>
          </a:bodyPr>
          <a:lstStyle/>
          <a:p>
            <a:pPr algn="ctr"/>
            <a:r>
              <a:rPr lang="ru-RU" sz="3200" dirty="0" smtClean="0">
                <a:solidFill>
                  <a:schemeClr val="bg1"/>
                </a:solidFill>
                <a:latin typeface="Century Gothic" pitchFamily="34" charset="0"/>
              </a:rPr>
              <a:t>Результат проектной деятельности</a:t>
            </a:r>
            <a:endParaRPr lang="ru-RU" sz="3200" dirty="0">
              <a:solidFill>
                <a:schemeClr val="bg1"/>
              </a:solidFill>
              <a:latin typeface="Century Gothic" pitchFamily="34" charset="0"/>
            </a:endParaRPr>
          </a:p>
        </p:txBody>
      </p:sp>
      <p:cxnSp>
        <p:nvCxnSpPr>
          <p:cNvPr id="9" name="Прямая соединительная линия 8"/>
          <p:cNvCxnSpPr/>
          <p:nvPr/>
        </p:nvCxnSpPr>
        <p:spPr>
          <a:xfrm rot="5400000">
            <a:off x="3321835" y="3750471"/>
            <a:ext cx="3929090" cy="0"/>
          </a:xfrm>
          <a:prstGeom prst="line">
            <a:avLst/>
          </a:prstGeom>
        </p:spPr>
        <p:style>
          <a:lnRef idx="1">
            <a:schemeClr val="dk1"/>
          </a:lnRef>
          <a:fillRef idx="0">
            <a:schemeClr val="dk1"/>
          </a:fillRef>
          <a:effectRef idx="0">
            <a:schemeClr val="dk1"/>
          </a:effectRef>
          <a:fontRef idx="minor">
            <a:schemeClr val="tx1"/>
          </a:fontRef>
        </p:style>
      </p:cxnSp>
      <p:pic>
        <p:nvPicPr>
          <p:cNvPr id="10" name="Рисунок 9" descr="IMG_6988.JPG"/>
          <p:cNvPicPr>
            <a:picLocks noChangeAspect="1"/>
          </p:cNvPicPr>
          <p:nvPr/>
        </p:nvPicPr>
        <p:blipFill>
          <a:blip r:embed="rId3" cstate="print"/>
          <a:srcRect t="4762" b="4762"/>
          <a:stretch>
            <a:fillRect/>
          </a:stretch>
        </p:blipFill>
        <p:spPr>
          <a:xfrm rot="5400000">
            <a:off x="5000628" y="2428868"/>
            <a:ext cx="4000528" cy="271464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642910" y="1071546"/>
            <a:ext cx="8072494" cy="4929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000100" y="1643050"/>
            <a:ext cx="4000528" cy="4247317"/>
          </a:xfrm>
          <a:prstGeom prst="rect">
            <a:avLst/>
          </a:prstGeom>
          <a:noFill/>
        </p:spPr>
        <p:txBody>
          <a:bodyPr wrap="square" rtlCol="0">
            <a:spAutoFit/>
          </a:bodyPr>
          <a:lstStyle/>
          <a:p>
            <a:r>
              <a:rPr lang="ru-RU" b="1" dirty="0" smtClean="0">
                <a:solidFill>
                  <a:schemeClr val="tx2">
                    <a:lumMod val="75000"/>
                  </a:schemeClr>
                </a:solidFill>
                <a:latin typeface="Century Gothic" pitchFamily="34" charset="0"/>
              </a:rPr>
              <a:t>Вид проекта:</a:t>
            </a:r>
            <a:r>
              <a:rPr lang="ru-RU" dirty="0" smtClean="0">
                <a:solidFill>
                  <a:schemeClr val="tx2">
                    <a:lumMod val="75000"/>
                  </a:schemeClr>
                </a:solidFill>
                <a:latin typeface="Century Gothic" pitchFamily="34" charset="0"/>
              </a:rPr>
              <a:t> оздоровительный,  </a:t>
            </a:r>
          </a:p>
          <a:p>
            <a:r>
              <a:rPr lang="ru-RU" dirty="0" smtClean="0">
                <a:solidFill>
                  <a:schemeClr val="tx2">
                    <a:lumMod val="75000"/>
                  </a:schemeClr>
                </a:solidFill>
                <a:latin typeface="Century Gothic" pitchFamily="34" charset="0"/>
              </a:rPr>
              <a:t>познавательный, социально -коммуникативный.</a:t>
            </a:r>
          </a:p>
          <a:p>
            <a:r>
              <a:rPr lang="ru-RU" b="1" dirty="0" smtClean="0">
                <a:solidFill>
                  <a:schemeClr val="tx2">
                    <a:lumMod val="75000"/>
                  </a:schemeClr>
                </a:solidFill>
                <a:latin typeface="Century Gothic" pitchFamily="34" charset="0"/>
              </a:rPr>
              <a:t>Продолжительность:</a:t>
            </a:r>
            <a:r>
              <a:rPr lang="ru-RU" dirty="0" smtClean="0">
                <a:solidFill>
                  <a:schemeClr val="tx2">
                    <a:lumMod val="75000"/>
                  </a:schemeClr>
                </a:solidFill>
                <a:latin typeface="Century Gothic" pitchFamily="34" charset="0"/>
              </a:rPr>
              <a:t> 3 недели (03.02. – 21.02.2020г.)</a:t>
            </a:r>
          </a:p>
          <a:p>
            <a:r>
              <a:rPr lang="ru-RU" b="1" dirty="0" smtClean="0">
                <a:solidFill>
                  <a:schemeClr val="tx2">
                    <a:lumMod val="75000"/>
                  </a:schemeClr>
                </a:solidFill>
                <a:latin typeface="Century Gothic" pitchFamily="34" charset="0"/>
              </a:rPr>
              <a:t>Участники:</a:t>
            </a:r>
            <a:r>
              <a:rPr lang="ru-RU" dirty="0" smtClean="0">
                <a:solidFill>
                  <a:schemeClr val="tx2">
                    <a:lumMod val="75000"/>
                  </a:schemeClr>
                </a:solidFill>
                <a:latin typeface="Century Gothic" pitchFamily="34" charset="0"/>
              </a:rPr>
              <a:t> дети средней группы «Солнышко», </a:t>
            </a:r>
            <a:r>
              <a:rPr lang="ru-RU" dirty="0" smtClean="0">
                <a:solidFill>
                  <a:schemeClr val="tx2">
                    <a:lumMod val="75000"/>
                  </a:schemeClr>
                </a:solidFill>
                <a:latin typeface="Century Gothic" pitchFamily="34" charset="0"/>
              </a:rPr>
              <a:t>воспитатели, родители</a:t>
            </a:r>
            <a:endParaRPr lang="ru-RU" dirty="0" smtClean="0">
              <a:solidFill>
                <a:schemeClr val="tx2">
                  <a:lumMod val="75000"/>
                </a:schemeClr>
              </a:solidFill>
              <a:latin typeface="Century Gothic" pitchFamily="34" charset="0"/>
            </a:endParaRPr>
          </a:p>
          <a:p>
            <a:r>
              <a:rPr lang="ru-RU" b="1" dirty="0" smtClean="0">
                <a:solidFill>
                  <a:schemeClr val="tx2">
                    <a:lumMod val="75000"/>
                  </a:schemeClr>
                </a:solidFill>
                <a:latin typeface="Century Gothic" pitchFamily="34" charset="0"/>
              </a:rPr>
              <a:t>Образовательные области</a:t>
            </a:r>
            <a:r>
              <a:rPr lang="ru-RU" dirty="0" smtClean="0">
                <a:solidFill>
                  <a:schemeClr val="tx2">
                    <a:lumMod val="75000"/>
                  </a:schemeClr>
                </a:solidFill>
                <a:latin typeface="Century Gothic" pitchFamily="34" charset="0"/>
              </a:rPr>
              <a:t>: </a:t>
            </a:r>
          </a:p>
          <a:p>
            <a:r>
              <a:rPr lang="ru-RU" dirty="0" smtClean="0">
                <a:solidFill>
                  <a:schemeClr val="tx2">
                    <a:lumMod val="75000"/>
                  </a:schemeClr>
                </a:solidFill>
                <a:latin typeface="Century Gothic" pitchFamily="34" charset="0"/>
              </a:rPr>
              <a:t>- познавательное развитие;</a:t>
            </a:r>
          </a:p>
          <a:p>
            <a:r>
              <a:rPr lang="ru-RU" dirty="0" smtClean="0">
                <a:solidFill>
                  <a:schemeClr val="tx2">
                    <a:lumMod val="75000"/>
                  </a:schemeClr>
                </a:solidFill>
                <a:latin typeface="Century Gothic" pitchFamily="34" charset="0"/>
              </a:rPr>
              <a:t>- физическое развитие;</a:t>
            </a:r>
          </a:p>
          <a:p>
            <a:r>
              <a:rPr lang="ru-RU" dirty="0" smtClean="0">
                <a:solidFill>
                  <a:schemeClr val="tx2">
                    <a:lumMod val="75000"/>
                  </a:schemeClr>
                </a:solidFill>
                <a:latin typeface="Century Gothic" pitchFamily="34" charset="0"/>
              </a:rPr>
              <a:t>- речевое развитие;</a:t>
            </a:r>
          </a:p>
          <a:p>
            <a:r>
              <a:rPr lang="ru-RU" dirty="0" smtClean="0">
                <a:solidFill>
                  <a:schemeClr val="tx2">
                    <a:lumMod val="75000"/>
                  </a:schemeClr>
                </a:solidFill>
                <a:latin typeface="Century Gothic" pitchFamily="34" charset="0"/>
              </a:rPr>
              <a:t>- социально - коммуникативное развитие.</a:t>
            </a:r>
          </a:p>
          <a:p>
            <a:endParaRPr lang="ru-RU" dirty="0">
              <a:solidFill>
                <a:schemeClr val="tx2">
                  <a:lumMod val="75000"/>
                </a:schemeClr>
              </a:solidFill>
              <a:latin typeface="Century Gothic" pitchFamily="34" charset="0"/>
            </a:endParaRPr>
          </a:p>
        </p:txBody>
      </p:sp>
      <p:pic>
        <p:nvPicPr>
          <p:cNvPr id="1026" name="Picture 2" descr="C:\Users\999\Desktop\Новая папка (9)\IMG_3570.jpg"/>
          <p:cNvPicPr>
            <a:picLocks noChangeAspect="1" noChangeArrowheads="1"/>
          </p:cNvPicPr>
          <p:nvPr/>
        </p:nvPicPr>
        <p:blipFill>
          <a:blip r:embed="rId3" cstate="print"/>
          <a:srcRect t="2679"/>
          <a:stretch>
            <a:fillRect/>
          </a:stretch>
        </p:blipFill>
        <p:spPr bwMode="auto">
          <a:xfrm>
            <a:off x="5286380" y="1643050"/>
            <a:ext cx="3000396" cy="3893372"/>
          </a:xfrm>
          <a:prstGeom prst="rect">
            <a:avLst/>
          </a:prstGeom>
          <a:noFill/>
        </p:spPr>
      </p:pic>
      <p:cxnSp>
        <p:nvCxnSpPr>
          <p:cNvPr id="8" name="Прямая соединительная линия 7"/>
          <p:cNvCxnSpPr/>
          <p:nvPr/>
        </p:nvCxnSpPr>
        <p:spPr>
          <a:xfrm rot="5400000">
            <a:off x="3036083" y="3607595"/>
            <a:ext cx="4071966"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428596" y="1000108"/>
            <a:ext cx="8286808" cy="5072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85786" y="4786322"/>
            <a:ext cx="4143404" cy="861774"/>
          </a:xfrm>
          <a:prstGeom prst="rect">
            <a:avLst/>
          </a:prstGeom>
          <a:noFill/>
        </p:spPr>
        <p:txBody>
          <a:bodyPr wrap="square" rtlCol="0">
            <a:spAutoFit/>
          </a:bodyPr>
          <a:lstStyle/>
          <a:p>
            <a:r>
              <a:rPr lang="ru-RU" sz="1250" b="1" dirty="0" smtClean="0">
                <a:solidFill>
                  <a:schemeClr val="tx2">
                    <a:lumMod val="75000"/>
                  </a:schemeClr>
                </a:solidFill>
                <a:latin typeface="Century Gothic" pitchFamily="34" charset="0"/>
              </a:rPr>
              <a:t>Актуальность темы</a:t>
            </a:r>
            <a:r>
              <a:rPr lang="ru-RU" sz="1250" dirty="0" smtClean="0">
                <a:solidFill>
                  <a:schemeClr val="tx2">
                    <a:lumMod val="75000"/>
                  </a:schemeClr>
                </a:solidFill>
                <a:latin typeface="Century Gothic" pitchFamily="34" charset="0"/>
              </a:rPr>
              <a:t>:</a:t>
            </a:r>
          </a:p>
          <a:p>
            <a:r>
              <a:rPr lang="ru-RU" sz="1250" dirty="0" smtClean="0">
                <a:solidFill>
                  <a:schemeClr val="tx2">
                    <a:lumMod val="75000"/>
                  </a:schemeClr>
                </a:solidFill>
                <a:latin typeface="Century Gothic" pitchFamily="34" charset="0"/>
              </a:rPr>
              <a:t> Важным компонентом народной педагогики является игра. Через игру ребенок приобщается к труду, природе, учится вести себя в коллективе. </a:t>
            </a:r>
            <a:endParaRPr lang="ru-RU" sz="1250" dirty="0">
              <a:solidFill>
                <a:schemeClr val="tx2">
                  <a:lumMod val="75000"/>
                </a:schemeClr>
              </a:solidFill>
              <a:latin typeface="Century Gothic" pitchFamily="34" charset="0"/>
            </a:endParaRPr>
          </a:p>
        </p:txBody>
      </p:sp>
      <p:sp>
        <p:nvSpPr>
          <p:cNvPr id="7" name="TextBox 6"/>
          <p:cNvSpPr txBox="1"/>
          <p:nvPr/>
        </p:nvSpPr>
        <p:spPr>
          <a:xfrm>
            <a:off x="5072066" y="1214422"/>
            <a:ext cx="3357586" cy="4524315"/>
          </a:xfrm>
          <a:prstGeom prst="rect">
            <a:avLst/>
          </a:prstGeom>
          <a:noFill/>
        </p:spPr>
        <p:txBody>
          <a:bodyPr wrap="square" rtlCol="0">
            <a:spAutoFit/>
          </a:bodyPr>
          <a:lstStyle/>
          <a:p>
            <a:r>
              <a:rPr lang="ru-RU" sz="1200" dirty="0" smtClean="0">
                <a:solidFill>
                  <a:schemeClr val="tx2">
                    <a:lumMod val="75000"/>
                  </a:schemeClr>
                </a:solidFill>
                <a:latin typeface="Century Gothic" pitchFamily="34" charset="0"/>
              </a:rPr>
              <a:t>Данный проект направлен на поддержку изучения калмыцкого языка, на сохранение и развитие калмыцкого языка  у детей средней группы посредством калмыцких подвижных игр. При выборе игр учитывалось  соответствие с  задачами физического воспитания  детей 4 – 5 лет и с учетом тех двигательных навыков, которыми дети уже овладели, доступности предлагаемого материала, постепенности его усложнения, систематичности. Проект реализован посредством инновационных технологий, таких как социально – игровой метод, проектный метод, отвечает современным задачам образования, в т.ч. таким, как усиление внимания к ценностям традиционной духовной культуры и исторической преемственности, формирует у детей коммуникативные навыки, развивает сотрудничество и взаимопомощь в совместных играх.</a:t>
            </a:r>
            <a:endParaRPr lang="ru-RU" sz="1200" dirty="0">
              <a:solidFill>
                <a:schemeClr val="tx2">
                  <a:lumMod val="75000"/>
                </a:schemeClr>
              </a:solidFill>
              <a:latin typeface="Century Gothic" pitchFamily="34" charset="0"/>
            </a:endParaRPr>
          </a:p>
        </p:txBody>
      </p:sp>
      <p:cxnSp>
        <p:nvCxnSpPr>
          <p:cNvPr id="9" name="Прямая соединительная линия 8"/>
          <p:cNvCxnSpPr/>
          <p:nvPr/>
        </p:nvCxnSpPr>
        <p:spPr>
          <a:xfrm rot="5400000">
            <a:off x="2714612" y="3500438"/>
            <a:ext cx="4572032" cy="0"/>
          </a:xfrm>
          <a:prstGeom prst="line">
            <a:avLst/>
          </a:prstGeom>
        </p:spPr>
        <p:style>
          <a:lnRef idx="1">
            <a:schemeClr val="dk1"/>
          </a:lnRef>
          <a:fillRef idx="0">
            <a:schemeClr val="dk1"/>
          </a:fillRef>
          <a:effectRef idx="0">
            <a:schemeClr val="dk1"/>
          </a:effectRef>
          <a:fontRef idx="minor">
            <a:schemeClr val="tx1"/>
          </a:fontRef>
        </p:style>
      </p:cxnSp>
      <p:pic>
        <p:nvPicPr>
          <p:cNvPr id="2050" name="Picture 2" descr="C:\Users\999\Downloads\IMG_3595 (1).JPG"/>
          <p:cNvPicPr>
            <a:picLocks noChangeAspect="1" noChangeArrowheads="1"/>
          </p:cNvPicPr>
          <p:nvPr/>
        </p:nvPicPr>
        <p:blipFill>
          <a:blip r:embed="rId3" cstate="print">
            <a:lum bright="11000" contrast="11000"/>
          </a:blip>
          <a:srcRect l="2326"/>
          <a:stretch>
            <a:fillRect/>
          </a:stretch>
        </p:blipFill>
        <p:spPr bwMode="auto">
          <a:xfrm rot="10800000">
            <a:off x="714348" y="1500174"/>
            <a:ext cx="4000528" cy="307183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428596" y="1000108"/>
            <a:ext cx="8286808" cy="5072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642910" y="1285860"/>
            <a:ext cx="4071966" cy="4778231"/>
          </a:xfrm>
          <a:prstGeom prst="rect">
            <a:avLst/>
          </a:prstGeom>
          <a:noFill/>
        </p:spPr>
        <p:txBody>
          <a:bodyPr wrap="square" rtlCol="0">
            <a:spAutoFit/>
          </a:bodyPr>
          <a:lstStyle/>
          <a:p>
            <a:r>
              <a:rPr lang="ru-RU" sz="1450" b="1" dirty="0" smtClean="0">
                <a:solidFill>
                  <a:schemeClr val="tx2">
                    <a:lumMod val="75000"/>
                  </a:schemeClr>
                </a:solidFill>
                <a:latin typeface="Century Gothic" pitchFamily="34" charset="0"/>
              </a:rPr>
              <a:t>Цель проекта:</a:t>
            </a:r>
            <a:r>
              <a:rPr lang="ru-RU" sz="1450" dirty="0" smtClean="0">
                <a:solidFill>
                  <a:schemeClr val="tx2">
                    <a:lumMod val="75000"/>
                  </a:schemeClr>
                </a:solidFill>
                <a:latin typeface="Century Gothic" pitchFamily="34" charset="0"/>
              </a:rPr>
              <a:t> развитие физических качеств и познавательных процессов дошкольников посредством калмыцких народных подвижных игр.</a:t>
            </a:r>
          </a:p>
          <a:p>
            <a:r>
              <a:rPr lang="ru-RU" sz="1450" b="1" dirty="0" smtClean="0">
                <a:solidFill>
                  <a:schemeClr val="tx2">
                    <a:lumMod val="75000"/>
                  </a:schemeClr>
                </a:solidFill>
                <a:latin typeface="Century Gothic" pitchFamily="34" charset="0"/>
              </a:rPr>
              <a:t>Задачи:</a:t>
            </a:r>
            <a:endParaRPr lang="ru-RU" sz="1450" dirty="0" smtClean="0">
              <a:solidFill>
                <a:schemeClr val="tx2">
                  <a:lumMod val="75000"/>
                </a:schemeClr>
              </a:solidFill>
              <a:latin typeface="Century Gothic" pitchFamily="34" charset="0"/>
            </a:endParaRPr>
          </a:p>
          <a:p>
            <a:pPr lvl="0"/>
            <a:r>
              <a:rPr lang="ru-RU" sz="1450" dirty="0" smtClean="0">
                <a:solidFill>
                  <a:schemeClr val="tx2">
                    <a:lumMod val="75000"/>
                  </a:schemeClr>
                </a:solidFill>
                <a:latin typeface="Century Gothic" pitchFamily="34" charset="0"/>
              </a:rPr>
              <a:t>Формирование представлений о разнообразии калмыцких народных игр. </a:t>
            </a:r>
          </a:p>
          <a:p>
            <a:pPr lvl="0"/>
            <a:r>
              <a:rPr lang="ru-RU" sz="1450" dirty="0" smtClean="0">
                <a:solidFill>
                  <a:schemeClr val="tx2">
                    <a:lumMod val="75000"/>
                  </a:schemeClr>
                </a:solidFill>
                <a:latin typeface="Century Gothic" pitchFamily="34" charset="0"/>
              </a:rPr>
              <a:t>Развивать у детей любовь и уважение к народной культуре.</a:t>
            </a:r>
          </a:p>
          <a:p>
            <a:pPr lvl="0"/>
            <a:r>
              <a:rPr lang="ru-RU" sz="1450" dirty="0" smtClean="0">
                <a:solidFill>
                  <a:schemeClr val="tx2">
                    <a:lumMod val="75000"/>
                  </a:schemeClr>
                </a:solidFill>
                <a:latin typeface="Century Gothic" pitchFamily="34" charset="0"/>
              </a:rPr>
              <a:t>Развивать двигательную активность детей: ловкость, силу, быстроту, выносливость, пространственную ориентировку, учитывая возрастные и индивидуальные особенности детей среднего дошкольного возраста</a:t>
            </a:r>
          </a:p>
          <a:p>
            <a:pPr lvl="0"/>
            <a:r>
              <a:rPr lang="ru-RU" sz="1450" dirty="0" smtClean="0">
                <a:solidFill>
                  <a:schemeClr val="tx2">
                    <a:lumMod val="75000"/>
                  </a:schemeClr>
                </a:solidFill>
                <a:latin typeface="Century Gothic" pitchFamily="34" charset="0"/>
              </a:rPr>
              <a:t>Развивать память, творческое воображение, познавательную активность.</a:t>
            </a:r>
          </a:p>
          <a:p>
            <a:pPr lvl="0"/>
            <a:r>
              <a:rPr lang="ru-RU" sz="1450" dirty="0" smtClean="0">
                <a:solidFill>
                  <a:schemeClr val="tx2">
                    <a:lumMod val="75000"/>
                  </a:schemeClr>
                </a:solidFill>
                <a:latin typeface="Century Gothic" pitchFamily="34" charset="0"/>
              </a:rPr>
              <a:t>Воспитывать  интерес  к калмыцким народным играм.</a:t>
            </a:r>
          </a:p>
          <a:p>
            <a:endParaRPr lang="ru-RU" sz="1450" dirty="0">
              <a:solidFill>
                <a:schemeClr val="tx2">
                  <a:lumMod val="75000"/>
                </a:schemeClr>
              </a:solidFill>
              <a:latin typeface="Century Gothic" pitchFamily="34" charset="0"/>
            </a:endParaRPr>
          </a:p>
        </p:txBody>
      </p:sp>
      <p:cxnSp>
        <p:nvCxnSpPr>
          <p:cNvPr id="8" name="Прямая соединительная линия 7"/>
          <p:cNvCxnSpPr/>
          <p:nvPr/>
        </p:nvCxnSpPr>
        <p:spPr>
          <a:xfrm rot="5400000">
            <a:off x="2571736" y="3571876"/>
            <a:ext cx="4572032" cy="0"/>
          </a:xfrm>
          <a:prstGeom prst="line">
            <a:avLst/>
          </a:prstGeom>
        </p:spPr>
        <p:style>
          <a:lnRef idx="1">
            <a:schemeClr val="dk1"/>
          </a:lnRef>
          <a:fillRef idx="0">
            <a:schemeClr val="dk1"/>
          </a:fillRef>
          <a:effectRef idx="0">
            <a:schemeClr val="dk1"/>
          </a:effectRef>
          <a:fontRef idx="minor">
            <a:schemeClr val="tx1"/>
          </a:fontRef>
        </p:style>
      </p:cxnSp>
      <p:pic>
        <p:nvPicPr>
          <p:cNvPr id="9" name="Содержимое 8" descr="IMG_3784.JPG"/>
          <p:cNvPicPr>
            <a:picLocks noGrp="1" noChangeAspect="1"/>
          </p:cNvPicPr>
          <p:nvPr>
            <p:ph idx="1"/>
          </p:nvPr>
        </p:nvPicPr>
        <p:blipFill>
          <a:blip r:embed="rId3" cstate="print"/>
          <a:stretch>
            <a:fillRect/>
          </a:stretch>
        </p:blipFill>
        <p:spPr>
          <a:xfrm rot="5400000">
            <a:off x="4594558" y="1906244"/>
            <a:ext cx="4391566" cy="3293674"/>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428596" y="1000108"/>
            <a:ext cx="8286808" cy="5072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14348" y="1268760"/>
            <a:ext cx="3569620" cy="4493538"/>
          </a:xfrm>
          <a:prstGeom prst="rect">
            <a:avLst/>
          </a:prstGeom>
          <a:noFill/>
        </p:spPr>
        <p:txBody>
          <a:bodyPr wrap="square" rtlCol="0">
            <a:spAutoFit/>
          </a:bodyPr>
          <a:lstStyle/>
          <a:p>
            <a:r>
              <a:rPr lang="ru-RU" sz="1100" b="1" dirty="0" smtClean="0">
                <a:solidFill>
                  <a:schemeClr val="tx2">
                    <a:lumMod val="75000"/>
                  </a:schemeClr>
                </a:solidFill>
                <a:latin typeface="Century Gothic" pitchFamily="34" charset="0"/>
              </a:rPr>
              <a:t>Этапы реализации проекта.</a:t>
            </a:r>
            <a:endParaRPr lang="ru-RU" sz="1100" dirty="0" smtClean="0">
              <a:solidFill>
                <a:schemeClr val="tx2">
                  <a:lumMod val="75000"/>
                </a:schemeClr>
              </a:solidFill>
              <a:latin typeface="Century Gothic" pitchFamily="34" charset="0"/>
            </a:endParaRPr>
          </a:p>
          <a:p>
            <a:r>
              <a:rPr lang="ru-RU" sz="1100" b="1" dirty="0" smtClean="0">
                <a:solidFill>
                  <a:schemeClr val="tx2">
                    <a:lumMod val="75000"/>
                  </a:schemeClr>
                </a:solidFill>
                <a:latin typeface="Century Gothic" pitchFamily="34" charset="0"/>
              </a:rPr>
              <a:t>1.Подготовительный этап:</a:t>
            </a:r>
            <a:endParaRPr lang="ru-RU" sz="1100" dirty="0" smtClean="0">
              <a:solidFill>
                <a:schemeClr val="tx2">
                  <a:lumMod val="75000"/>
                </a:schemeClr>
              </a:solidFill>
              <a:latin typeface="Century Gothic" pitchFamily="34" charset="0"/>
            </a:endParaRPr>
          </a:p>
          <a:p>
            <a:r>
              <a:rPr lang="ru-RU" sz="1100" dirty="0" smtClean="0">
                <a:solidFill>
                  <a:schemeClr val="tx2">
                    <a:lumMod val="75000"/>
                  </a:schemeClr>
                </a:solidFill>
                <a:latin typeface="Century Gothic" pitchFamily="34" charset="0"/>
              </a:rPr>
              <a:t>1.Изучение, материалов по данной теме, изучение методической литературы,</a:t>
            </a:r>
          </a:p>
          <a:p>
            <a:r>
              <a:rPr lang="ru-RU" sz="1100" dirty="0" smtClean="0">
                <a:solidFill>
                  <a:schemeClr val="tx2">
                    <a:lumMod val="75000"/>
                  </a:schemeClr>
                </a:solidFill>
                <a:latin typeface="Century Gothic" pitchFamily="34" charset="0"/>
              </a:rPr>
              <a:t>просмотр сайтов в Интернете.</a:t>
            </a:r>
          </a:p>
          <a:p>
            <a:r>
              <a:rPr lang="ru-RU" sz="1100" dirty="0" smtClean="0">
                <a:solidFill>
                  <a:schemeClr val="tx2">
                    <a:lumMod val="75000"/>
                  </a:schemeClr>
                </a:solidFill>
                <a:latin typeface="Century Gothic" pitchFamily="34" charset="0"/>
              </a:rPr>
              <a:t>2.Подбор материала, игр по теме.</a:t>
            </a:r>
          </a:p>
          <a:p>
            <a:r>
              <a:rPr lang="ru-RU" sz="1100" dirty="0" smtClean="0">
                <a:solidFill>
                  <a:schemeClr val="tx2">
                    <a:lumMod val="75000"/>
                  </a:schemeClr>
                </a:solidFill>
                <a:latin typeface="Century Gothic" pitchFamily="34" charset="0"/>
              </a:rPr>
              <a:t>3.Составление картотеки «Калмыцкие народные подвижные игры»</a:t>
            </a:r>
          </a:p>
          <a:p>
            <a:r>
              <a:rPr lang="ru-RU" sz="1100" b="1" dirty="0" smtClean="0">
                <a:solidFill>
                  <a:schemeClr val="tx2">
                    <a:lumMod val="75000"/>
                  </a:schemeClr>
                </a:solidFill>
                <a:latin typeface="Century Gothic" pitchFamily="34" charset="0"/>
              </a:rPr>
              <a:t>2.  Основной этап:</a:t>
            </a:r>
            <a:endParaRPr lang="ru-RU" sz="1100" dirty="0" smtClean="0">
              <a:solidFill>
                <a:schemeClr val="tx2">
                  <a:lumMod val="75000"/>
                </a:schemeClr>
              </a:solidFill>
              <a:latin typeface="Century Gothic" pitchFamily="34" charset="0"/>
            </a:endParaRPr>
          </a:p>
          <a:p>
            <a:pPr marL="228600" lvl="0" indent="-228600">
              <a:buFont typeface="+mj-lt"/>
              <a:buAutoNum type="arabicPeriod"/>
            </a:pPr>
            <a:r>
              <a:rPr lang="ru-RU" sz="1100" dirty="0" smtClean="0">
                <a:solidFill>
                  <a:schemeClr val="tx2">
                    <a:lumMod val="75000"/>
                  </a:schemeClr>
                </a:solidFill>
                <a:latin typeface="Century Gothic" pitchFamily="34" charset="0"/>
              </a:rPr>
              <a:t>Разучивание считалок</a:t>
            </a:r>
          </a:p>
          <a:p>
            <a:pPr marL="228600" lvl="0" indent="-228600">
              <a:buFont typeface="+mj-lt"/>
              <a:buAutoNum type="arabicPeriod"/>
            </a:pPr>
            <a:r>
              <a:rPr lang="ru-RU" sz="1100" dirty="0" smtClean="0">
                <a:solidFill>
                  <a:schemeClr val="tx2">
                    <a:lumMod val="75000"/>
                  </a:schemeClr>
                </a:solidFill>
                <a:latin typeface="Century Gothic" pitchFamily="34" charset="0"/>
              </a:rPr>
              <a:t>Изготовление </a:t>
            </a:r>
            <a:r>
              <a:rPr lang="ru-RU" sz="1100" dirty="0" smtClean="0">
                <a:solidFill>
                  <a:schemeClr val="tx2">
                    <a:lumMod val="75000"/>
                  </a:schemeClr>
                </a:solidFill>
                <a:latin typeface="Century Gothic" pitchFamily="34" charset="0"/>
              </a:rPr>
              <a:t>атрибутов к играм</a:t>
            </a:r>
          </a:p>
          <a:p>
            <a:pPr marL="228600" lvl="0" indent="-228600">
              <a:buFont typeface="+mj-lt"/>
              <a:buAutoNum type="arabicPeriod"/>
            </a:pPr>
            <a:r>
              <a:rPr lang="ru-RU" sz="1100" dirty="0" smtClean="0">
                <a:solidFill>
                  <a:schemeClr val="tx2">
                    <a:lumMod val="75000"/>
                  </a:schemeClr>
                </a:solidFill>
                <a:latin typeface="Century Gothic" pitchFamily="34" charset="0"/>
              </a:rPr>
              <a:t>Ознакомление  детей с калмыцкими народными подвижными играми:</a:t>
            </a:r>
          </a:p>
          <a:p>
            <a:pPr lvl="1">
              <a:buFont typeface="Arial" pitchFamily="34" charset="0"/>
              <a:buChar char="•"/>
            </a:pPr>
            <a:r>
              <a:rPr lang="ru-RU" sz="1100" dirty="0" smtClean="0">
                <a:solidFill>
                  <a:schemeClr val="tx2">
                    <a:lumMod val="75000"/>
                  </a:schemeClr>
                </a:solidFill>
                <a:latin typeface="Century Gothic" pitchFamily="34" charset="0"/>
              </a:rPr>
              <a:t>З</a:t>
            </a:r>
            <a:r>
              <a:rPr lang="ru-RU" sz="1100" dirty="0" smtClean="0">
                <a:solidFill>
                  <a:schemeClr val="tx2">
                    <a:lumMod val="75000"/>
                  </a:schemeClr>
                </a:solidFill>
                <a:latin typeface="Century Gothic" pitchFamily="34" charset="0"/>
              </a:rPr>
              <a:t>накомство </a:t>
            </a:r>
            <a:r>
              <a:rPr lang="ru-RU" sz="1100" dirty="0" smtClean="0">
                <a:solidFill>
                  <a:schemeClr val="tx2">
                    <a:lumMod val="75000"/>
                  </a:schemeClr>
                </a:solidFill>
                <a:latin typeface="Century Gothic" pitchFamily="34" charset="0"/>
              </a:rPr>
              <a:t>с содержанием игры;</a:t>
            </a:r>
          </a:p>
          <a:p>
            <a:pPr lvl="1">
              <a:buFont typeface="Arial" pitchFamily="34" charset="0"/>
              <a:buChar char="•"/>
            </a:pPr>
            <a:r>
              <a:rPr lang="ru-RU" sz="1100" dirty="0" smtClean="0">
                <a:solidFill>
                  <a:schemeClr val="tx2">
                    <a:lumMod val="75000"/>
                  </a:schemeClr>
                </a:solidFill>
                <a:latin typeface="Century Gothic" pitchFamily="34" charset="0"/>
              </a:rPr>
              <a:t>Объяснение </a:t>
            </a:r>
            <a:r>
              <a:rPr lang="ru-RU" sz="1100" dirty="0" smtClean="0">
                <a:solidFill>
                  <a:schemeClr val="tx2">
                    <a:lumMod val="75000"/>
                  </a:schemeClr>
                </a:solidFill>
                <a:latin typeface="Century Gothic" pitchFamily="34" charset="0"/>
              </a:rPr>
              <a:t>содержания игры;</a:t>
            </a:r>
          </a:p>
          <a:p>
            <a:pPr lvl="1">
              <a:buFont typeface="Arial" pitchFamily="34" charset="0"/>
              <a:buChar char="•"/>
            </a:pPr>
            <a:r>
              <a:rPr lang="ru-RU" sz="1100" dirty="0" smtClean="0">
                <a:solidFill>
                  <a:schemeClr val="tx2">
                    <a:lumMod val="75000"/>
                  </a:schemeClr>
                </a:solidFill>
                <a:latin typeface="Century Gothic" pitchFamily="34" charset="0"/>
              </a:rPr>
              <a:t>Разучивание </a:t>
            </a:r>
            <a:r>
              <a:rPr lang="ru-RU" sz="1100" dirty="0" smtClean="0">
                <a:solidFill>
                  <a:schemeClr val="tx2">
                    <a:lumMod val="75000"/>
                  </a:schemeClr>
                </a:solidFill>
                <a:latin typeface="Century Gothic" pitchFamily="34" charset="0"/>
              </a:rPr>
              <a:t>игр;</a:t>
            </a:r>
          </a:p>
          <a:p>
            <a:pPr lvl="1">
              <a:buFont typeface="Arial" pitchFamily="34" charset="0"/>
              <a:buChar char="•"/>
            </a:pPr>
            <a:r>
              <a:rPr lang="ru-RU" sz="1100" dirty="0" smtClean="0">
                <a:solidFill>
                  <a:schemeClr val="tx2">
                    <a:lumMod val="75000"/>
                  </a:schemeClr>
                </a:solidFill>
                <a:latin typeface="Century Gothic" pitchFamily="34" charset="0"/>
              </a:rPr>
              <a:t>Проведение </a:t>
            </a:r>
            <a:r>
              <a:rPr lang="ru-RU" sz="1100" dirty="0" smtClean="0">
                <a:solidFill>
                  <a:schemeClr val="tx2">
                    <a:lumMod val="75000"/>
                  </a:schemeClr>
                </a:solidFill>
                <a:latin typeface="Century Gothic" pitchFamily="34" charset="0"/>
              </a:rPr>
              <a:t>игр.</a:t>
            </a:r>
          </a:p>
          <a:p>
            <a:r>
              <a:rPr lang="ru-RU" sz="1100" b="1" dirty="0" smtClean="0">
                <a:solidFill>
                  <a:schemeClr val="tx2">
                    <a:lumMod val="75000"/>
                  </a:schemeClr>
                </a:solidFill>
                <a:latin typeface="Century Gothic" pitchFamily="34" charset="0"/>
              </a:rPr>
              <a:t>Работа с родителями</a:t>
            </a:r>
            <a:endParaRPr lang="ru-RU" sz="1100" dirty="0" smtClean="0">
              <a:solidFill>
                <a:schemeClr val="tx2">
                  <a:lumMod val="75000"/>
                </a:schemeClr>
              </a:solidFill>
              <a:latin typeface="Century Gothic" pitchFamily="34" charset="0"/>
            </a:endParaRPr>
          </a:p>
          <a:p>
            <a:r>
              <a:rPr lang="ru-RU" sz="1100" dirty="0" smtClean="0">
                <a:solidFill>
                  <a:schemeClr val="tx2">
                    <a:lumMod val="75000"/>
                  </a:schemeClr>
                </a:solidFill>
                <a:latin typeface="Century Gothic" pitchFamily="34" charset="0"/>
              </a:rPr>
              <a:t>1. Консультация «Игры в семейном кругу. Калмыцкие подвижные игры»</a:t>
            </a:r>
          </a:p>
          <a:p>
            <a:r>
              <a:rPr lang="ru-RU" sz="1100" b="1" dirty="0" smtClean="0">
                <a:solidFill>
                  <a:schemeClr val="tx2">
                    <a:lumMod val="75000"/>
                  </a:schemeClr>
                </a:solidFill>
                <a:latin typeface="Century Gothic" pitchFamily="34" charset="0"/>
              </a:rPr>
              <a:t>3.  Заключительный этап:</a:t>
            </a:r>
            <a:endParaRPr lang="ru-RU" sz="1100" dirty="0" smtClean="0">
              <a:solidFill>
                <a:schemeClr val="tx2">
                  <a:lumMod val="75000"/>
                </a:schemeClr>
              </a:solidFill>
              <a:latin typeface="Century Gothic" pitchFamily="34" charset="0"/>
            </a:endParaRPr>
          </a:p>
          <a:p>
            <a:pPr lvl="0"/>
            <a:r>
              <a:rPr lang="ru-RU" sz="1100" dirty="0" smtClean="0">
                <a:solidFill>
                  <a:schemeClr val="tx2">
                    <a:lumMod val="75000"/>
                  </a:schemeClr>
                </a:solidFill>
                <a:latin typeface="Century Gothic" pitchFamily="34" charset="0"/>
              </a:rPr>
              <a:t>Применение детьми народных игр в самостоятельной игровой деятельности в группе  и на прогулке.</a:t>
            </a:r>
          </a:p>
          <a:p>
            <a:pPr lvl="0"/>
            <a:r>
              <a:rPr lang="ru-RU" sz="1100" dirty="0" smtClean="0">
                <a:solidFill>
                  <a:schemeClr val="tx2">
                    <a:lumMod val="75000"/>
                  </a:schemeClr>
                </a:solidFill>
                <a:latin typeface="Century Gothic" pitchFamily="34" charset="0"/>
              </a:rPr>
              <a:t>Оформление картотеки  </a:t>
            </a:r>
          </a:p>
          <a:p>
            <a:pPr lvl="0"/>
            <a:r>
              <a:rPr lang="ru-RU" sz="1100" dirty="0" smtClean="0">
                <a:solidFill>
                  <a:schemeClr val="tx2">
                    <a:lumMod val="75000"/>
                  </a:schemeClr>
                </a:solidFill>
                <a:latin typeface="Century Gothic" pitchFamily="34" charset="0"/>
              </a:rPr>
              <a:t>  Досуг «</a:t>
            </a:r>
            <a:r>
              <a:rPr lang="ru-RU" sz="1100" dirty="0" err="1" smtClean="0">
                <a:solidFill>
                  <a:schemeClr val="tx2">
                    <a:lumMod val="75000"/>
                  </a:schemeClr>
                </a:solidFill>
                <a:latin typeface="Century Gothic" pitchFamily="34" charset="0"/>
              </a:rPr>
              <a:t>Цаган</a:t>
            </a:r>
            <a:r>
              <a:rPr lang="ru-RU" sz="1100" dirty="0" smtClean="0">
                <a:solidFill>
                  <a:schemeClr val="tx2">
                    <a:lumMod val="75000"/>
                  </a:schemeClr>
                </a:solidFill>
                <a:latin typeface="Century Gothic" pitchFamily="34" charset="0"/>
              </a:rPr>
              <a:t> </a:t>
            </a:r>
            <a:r>
              <a:rPr lang="ru-RU" sz="1100" dirty="0" err="1" smtClean="0">
                <a:solidFill>
                  <a:schemeClr val="tx2">
                    <a:lumMod val="75000"/>
                  </a:schemeClr>
                </a:solidFill>
                <a:latin typeface="Century Gothic" pitchFamily="34" charset="0"/>
              </a:rPr>
              <a:t>Сарин</a:t>
            </a:r>
            <a:r>
              <a:rPr lang="ru-RU" sz="1100" dirty="0" smtClean="0">
                <a:solidFill>
                  <a:schemeClr val="tx2">
                    <a:lumMod val="75000"/>
                  </a:schemeClr>
                </a:solidFill>
                <a:latin typeface="Century Gothic" pitchFamily="34" charset="0"/>
              </a:rPr>
              <a:t> </a:t>
            </a:r>
            <a:r>
              <a:rPr lang="ru-RU" sz="1100" dirty="0" err="1" smtClean="0">
                <a:solidFill>
                  <a:schemeClr val="tx2">
                    <a:lumMod val="75000"/>
                  </a:schemeClr>
                </a:solidFill>
                <a:latin typeface="Century Gothic" pitchFamily="34" charset="0"/>
              </a:rPr>
              <a:t>байр</a:t>
            </a:r>
            <a:r>
              <a:rPr lang="ru-RU" sz="1100" dirty="0" smtClean="0">
                <a:solidFill>
                  <a:schemeClr val="tx2">
                    <a:lumMod val="75000"/>
                  </a:schemeClr>
                </a:solidFill>
                <a:latin typeface="Century Gothic" pitchFamily="34" charset="0"/>
              </a:rPr>
              <a:t>»                                                                                             </a:t>
            </a:r>
            <a:r>
              <a:rPr lang="ru-RU" sz="1100" b="1" u="sng" dirty="0" smtClean="0">
                <a:solidFill>
                  <a:schemeClr val="tx2">
                    <a:lumMod val="75000"/>
                  </a:schemeClr>
                </a:solidFill>
                <a:latin typeface="Century Gothic" pitchFamily="34" charset="0"/>
              </a:rPr>
              <a:t> </a:t>
            </a:r>
            <a:endParaRPr lang="ru-RU" sz="1100" dirty="0">
              <a:solidFill>
                <a:schemeClr val="tx2">
                  <a:lumMod val="75000"/>
                </a:schemeClr>
              </a:solidFill>
              <a:latin typeface="Century Gothic" pitchFamily="34" charset="0"/>
            </a:endParaRPr>
          </a:p>
        </p:txBody>
      </p:sp>
      <p:sp>
        <p:nvSpPr>
          <p:cNvPr id="7" name="TextBox 6"/>
          <p:cNvSpPr txBox="1"/>
          <p:nvPr/>
        </p:nvSpPr>
        <p:spPr>
          <a:xfrm>
            <a:off x="4572000" y="4357694"/>
            <a:ext cx="4000528" cy="1785104"/>
          </a:xfrm>
          <a:prstGeom prst="rect">
            <a:avLst/>
          </a:prstGeom>
          <a:noFill/>
        </p:spPr>
        <p:txBody>
          <a:bodyPr wrap="square" rtlCol="0">
            <a:spAutoFit/>
          </a:bodyPr>
          <a:lstStyle/>
          <a:p>
            <a:pPr lvl="0"/>
            <a:r>
              <a:rPr lang="ru-RU" sz="1000" b="1" dirty="0" smtClean="0">
                <a:solidFill>
                  <a:schemeClr val="tx2">
                    <a:lumMod val="75000"/>
                  </a:schemeClr>
                </a:solidFill>
                <a:latin typeface="Century Gothic" pitchFamily="34" charset="0"/>
              </a:rPr>
              <a:t>Ожидаемый результат:</a:t>
            </a:r>
            <a:r>
              <a:rPr lang="ru-RU" sz="1000" dirty="0" smtClean="0">
                <a:solidFill>
                  <a:schemeClr val="tx2">
                    <a:lumMod val="75000"/>
                  </a:schemeClr>
                </a:solidFill>
                <a:latin typeface="Century Gothic" pitchFamily="34" charset="0"/>
              </a:rPr>
              <a:t> </a:t>
            </a:r>
          </a:p>
          <a:p>
            <a:pPr lvl="0"/>
            <a:r>
              <a:rPr lang="ru-RU" sz="1000" dirty="0" smtClean="0">
                <a:solidFill>
                  <a:schemeClr val="tx2">
                    <a:lumMod val="75000"/>
                  </a:schemeClr>
                </a:solidFill>
                <a:latin typeface="Century Gothic" pitchFamily="34" charset="0"/>
              </a:rPr>
              <a:t>Дети знают несколько подвижных игр, могут самостоятельно рассказать правила;</a:t>
            </a:r>
          </a:p>
          <a:p>
            <a:pPr lvl="0"/>
            <a:r>
              <a:rPr lang="ru-RU" sz="1000" dirty="0" smtClean="0">
                <a:solidFill>
                  <a:schemeClr val="tx2">
                    <a:lumMod val="75000"/>
                  </a:schemeClr>
                </a:solidFill>
                <a:latin typeface="Century Gothic" pitchFamily="34" charset="0"/>
              </a:rPr>
              <a:t>Дети с желанием и интересом организуют игры в свободной самостоятельной деятельности в группе и на прогулке</a:t>
            </a:r>
            <a:r>
              <a:rPr lang="ru-RU" sz="1000" dirty="0" smtClean="0">
                <a:solidFill>
                  <a:schemeClr val="tx2">
                    <a:lumMod val="75000"/>
                  </a:schemeClr>
                </a:solidFill>
                <a:latin typeface="Century Gothic" pitchFamily="34" charset="0"/>
              </a:rPr>
              <a:t>;</a:t>
            </a:r>
          </a:p>
          <a:p>
            <a:pPr lvl="0"/>
            <a:r>
              <a:rPr lang="ru-RU" sz="1000" dirty="0" smtClean="0">
                <a:solidFill>
                  <a:schemeClr val="tx2">
                    <a:lumMod val="75000"/>
                  </a:schemeClr>
                </a:solidFill>
                <a:latin typeface="Century Gothic" pitchFamily="34" charset="0"/>
              </a:rPr>
              <a:t>В играх используют считалки на калмыцком языке</a:t>
            </a:r>
            <a:endParaRPr lang="ru-RU" sz="1000" dirty="0" smtClean="0">
              <a:solidFill>
                <a:schemeClr val="tx2">
                  <a:lumMod val="75000"/>
                </a:schemeClr>
              </a:solidFill>
              <a:latin typeface="Century Gothic" pitchFamily="34" charset="0"/>
            </a:endParaRPr>
          </a:p>
          <a:p>
            <a:pPr lvl="0"/>
            <a:r>
              <a:rPr lang="ru-RU" sz="1000" dirty="0" smtClean="0">
                <a:solidFill>
                  <a:schemeClr val="tx2">
                    <a:lumMod val="75000"/>
                  </a:schemeClr>
                </a:solidFill>
                <a:latin typeface="Century Gothic" pitchFamily="34" charset="0"/>
              </a:rPr>
              <a:t>Дети стали более ловкими, быстрыми, сообразительными;</a:t>
            </a:r>
          </a:p>
          <a:p>
            <a:pPr lvl="0"/>
            <a:r>
              <a:rPr lang="ru-RU" sz="1000" dirty="0" smtClean="0">
                <a:solidFill>
                  <a:schemeClr val="tx2">
                    <a:lumMod val="75000"/>
                  </a:schemeClr>
                </a:solidFill>
                <a:latin typeface="Century Gothic" pitchFamily="34" charset="0"/>
              </a:rPr>
              <a:t>Дети знают историю возникновения подвижных игр.</a:t>
            </a:r>
          </a:p>
          <a:p>
            <a:endParaRPr lang="ru-RU" sz="1000" dirty="0" smtClean="0">
              <a:solidFill>
                <a:schemeClr val="tx2">
                  <a:lumMod val="75000"/>
                </a:schemeClr>
              </a:solidFill>
              <a:latin typeface="Century Gothic" pitchFamily="34" charset="0"/>
            </a:endParaRPr>
          </a:p>
          <a:p>
            <a:endParaRPr lang="ru-RU" sz="1000" dirty="0">
              <a:solidFill>
                <a:schemeClr val="tx2">
                  <a:lumMod val="75000"/>
                </a:schemeClr>
              </a:solidFill>
              <a:latin typeface="Century Gothic" pitchFamily="34" charset="0"/>
            </a:endParaRPr>
          </a:p>
        </p:txBody>
      </p:sp>
      <p:cxnSp>
        <p:nvCxnSpPr>
          <p:cNvPr id="8" name="Прямая соединительная линия 7"/>
          <p:cNvCxnSpPr/>
          <p:nvPr/>
        </p:nvCxnSpPr>
        <p:spPr>
          <a:xfrm rot="5400000">
            <a:off x="2143108" y="3571876"/>
            <a:ext cx="4572032" cy="0"/>
          </a:xfrm>
          <a:prstGeom prst="line">
            <a:avLst/>
          </a:prstGeom>
        </p:spPr>
        <p:style>
          <a:lnRef idx="1">
            <a:schemeClr val="dk1"/>
          </a:lnRef>
          <a:fillRef idx="0">
            <a:schemeClr val="dk1"/>
          </a:fillRef>
          <a:effectRef idx="0">
            <a:schemeClr val="dk1"/>
          </a:effectRef>
          <a:fontRef idx="minor">
            <a:schemeClr val="tx1"/>
          </a:fontRef>
        </p:style>
      </p:cxnSp>
      <p:pic>
        <p:nvPicPr>
          <p:cNvPr id="9" name="Содержимое 8" descr="IMG_3576.JPG"/>
          <p:cNvPicPr>
            <a:picLocks noGrp="1" noChangeAspect="1"/>
          </p:cNvPicPr>
          <p:nvPr>
            <p:ph idx="1"/>
          </p:nvPr>
        </p:nvPicPr>
        <p:blipFill>
          <a:blip r:embed="rId3" cstate="print">
            <a:lum bright="10000" contrast="10000"/>
          </a:blip>
          <a:srcRect l="28600" r="12210"/>
          <a:stretch>
            <a:fillRect/>
          </a:stretch>
        </p:blipFill>
        <p:spPr>
          <a:xfrm rot="5400000">
            <a:off x="5170317" y="901857"/>
            <a:ext cx="2875331" cy="3643338"/>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428596" y="1000108"/>
            <a:ext cx="8286808" cy="56692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169" name="Rectangle 1"/>
          <p:cNvSpPr>
            <a:spLocks noChangeArrowheads="1"/>
          </p:cNvSpPr>
          <p:nvPr/>
        </p:nvSpPr>
        <p:spPr bwMode="auto">
          <a:xfrm>
            <a:off x="251520" y="285728"/>
            <a:ext cx="856895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i="0" u="none" strike="noStrike" cap="none" normalizeH="0" baseline="0" dirty="0" smtClean="0">
                <a:ln>
                  <a:noFill/>
                </a:ln>
                <a:solidFill>
                  <a:schemeClr val="bg1"/>
                </a:solidFill>
                <a:effectLst/>
                <a:latin typeface="Century Gothic" pitchFamily="34" charset="0"/>
                <a:ea typeface="Times New Roman" pitchFamily="18" charset="0"/>
                <a:cs typeface="Times New Roman" pitchFamily="18" charset="0"/>
              </a:rPr>
              <a:t>2. Основной этап. План реализации проекта</a:t>
            </a:r>
            <a:endParaRPr kumimoji="0" lang="ru-RU" sz="3600" i="0" u="none" strike="noStrike" cap="none" normalizeH="0" baseline="0" dirty="0" smtClean="0">
              <a:ln>
                <a:noFill/>
              </a:ln>
              <a:solidFill>
                <a:schemeClr val="bg1"/>
              </a:solidFill>
              <a:effectLst/>
              <a:latin typeface="Century Gothic" pitchFamily="34" charset="0"/>
              <a:cs typeface="Arial" pitchFamily="34" charset="0"/>
            </a:endParaRPr>
          </a:p>
        </p:txBody>
      </p:sp>
      <p:graphicFrame>
        <p:nvGraphicFramePr>
          <p:cNvPr id="7" name="Содержимое 6"/>
          <p:cNvGraphicFramePr>
            <a:graphicFrameLocks noGrp="1"/>
          </p:cNvGraphicFramePr>
          <p:nvPr>
            <p:ph idx="1"/>
          </p:nvPr>
        </p:nvGraphicFramePr>
        <p:xfrm>
          <a:off x="571472" y="1142982"/>
          <a:ext cx="8001056" cy="5280956"/>
        </p:xfrm>
        <a:graphic>
          <a:graphicData uri="http://schemas.openxmlformats.org/drawingml/2006/table">
            <a:tbl>
              <a:tblPr/>
              <a:tblGrid>
                <a:gridCol w="721370"/>
                <a:gridCol w="3233507"/>
                <a:gridCol w="2760295"/>
                <a:gridCol w="1285884"/>
              </a:tblGrid>
              <a:tr h="238011">
                <a:tc>
                  <a:txBody>
                    <a:bodyPr/>
                    <a:lstStyle/>
                    <a:p>
                      <a:pPr algn="just">
                        <a:lnSpc>
                          <a:spcPct val="115000"/>
                        </a:lnSpc>
                        <a:spcAft>
                          <a:spcPts val="0"/>
                        </a:spcAft>
                      </a:pPr>
                      <a:r>
                        <a:rPr lang="ru-RU" sz="900" dirty="0">
                          <a:solidFill>
                            <a:schemeClr val="tx2">
                              <a:lumMod val="75000"/>
                            </a:schemeClr>
                          </a:solidFill>
                          <a:latin typeface="Century Gothic" pitchFamily="34" charset="0"/>
                          <a:ea typeface="Times New Roman"/>
                          <a:cs typeface="Times New Roman"/>
                        </a:rPr>
                        <a:t>№</a:t>
                      </a:r>
                      <a:endParaRPr lang="ru-RU" sz="900" dirty="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900">
                          <a:solidFill>
                            <a:schemeClr val="tx2">
                              <a:lumMod val="75000"/>
                            </a:schemeClr>
                          </a:solidFill>
                          <a:latin typeface="Century Gothic" pitchFamily="34" charset="0"/>
                          <a:ea typeface="Times New Roman"/>
                          <a:cs typeface="Times New Roman"/>
                        </a:rPr>
                        <a:t>Название мероприятия</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900">
                          <a:solidFill>
                            <a:schemeClr val="tx2">
                              <a:lumMod val="75000"/>
                            </a:schemeClr>
                          </a:solidFill>
                          <a:latin typeface="Century Gothic" pitchFamily="34" charset="0"/>
                          <a:ea typeface="Times New Roman"/>
                          <a:cs typeface="Times New Roman"/>
                        </a:rPr>
                        <a:t>Цель мероприятия</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900">
                          <a:solidFill>
                            <a:schemeClr val="tx2">
                              <a:lumMod val="75000"/>
                            </a:schemeClr>
                          </a:solidFill>
                          <a:latin typeface="Century Gothic" pitchFamily="34" charset="0"/>
                          <a:ea typeface="Times New Roman"/>
                          <a:cs typeface="Times New Roman"/>
                        </a:rPr>
                        <a:t>Сроки проведения</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247">
                <a:tc>
                  <a:txBody>
                    <a:bodyPr/>
                    <a:lstStyle/>
                    <a:p>
                      <a:pPr algn="just">
                        <a:lnSpc>
                          <a:spcPct val="115000"/>
                        </a:lnSpc>
                        <a:spcAft>
                          <a:spcPts val="0"/>
                        </a:spcAft>
                      </a:pPr>
                      <a:r>
                        <a:rPr lang="ru-RU" sz="900">
                          <a:solidFill>
                            <a:schemeClr val="tx2">
                              <a:lumMod val="75000"/>
                            </a:schemeClr>
                          </a:solidFill>
                          <a:latin typeface="Century Gothic" pitchFamily="34" charset="0"/>
                          <a:ea typeface="Times New Roman"/>
                          <a:cs typeface="Times New Roman"/>
                        </a:rPr>
                        <a:t>1.</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900">
                          <a:solidFill>
                            <a:schemeClr val="tx2">
                              <a:lumMod val="75000"/>
                            </a:schemeClr>
                          </a:solidFill>
                          <a:latin typeface="Century Gothic" pitchFamily="34" charset="0"/>
                          <a:ea typeface="Times New Roman"/>
                          <a:cs typeface="Times New Roman"/>
                        </a:rPr>
                        <a:t>Изучение литературы по теме проекта, подбор игр</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900" dirty="0">
                          <a:solidFill>
                            <a:schemeClr val="tx2">
                              <a:lumMod val="75000"/>
                            </a:schemeClr>
                          </a:solidFill>
                          <a:latin typeface="Century Gothic" pitchFamily="34" charset="0"/>
                          <a:ea typeface="Times New Roman"/>
                          <a:cs typeface="Times New Roman"/>
                        </a:rPr>
                        <a:t>Ознакомление с работами: </a:t>
                      </a:r>
                      <a:r>
                        <a:rPr lang="ru-RU" sz="900" dirty="0" err="1">
                          <a:solidFill>
                            <a:schemeClr val="tx2">
                              <a:lumMod val="75000"/>
                            </a:schemeClr>
                          </a:solidFill>
                          <a:latin typeface="Century Gothic" pitchFamily="34" charset="0"/>
                          <a:ea typeface="Times New Roman"/>
                          <a:cs typeface="Times New Roman"/>
                        </a:rPr>
                        <a:t>Хургуновой</a:t>
                      </a:r>
                      <a:r>
                        <a:rPr lang="ru-RU" sz="900" dirty="0">
                          <a:solidFill>
                            <a:schemeClr val="tx2">
                              <a:lumMod val="75000"/>
                            </a:schemeClr>
                          </a:solidFill>
                          <a:latin typeface="Century Gothic" pitchFamily="34" charset="0"/>
                          <a:ea typeface="Times New Roman"/>
                          <a:cs typeface="Times New Roman"/>
                        </a:rPr>
                        <a:t> О.Г. «Калмыцкие народные подвижные игры в детском саду»; Эрендженов К. «Народные игры / Золотой родник»                                                                        </a:t>
                      </a:r>
                      <a:r>
                        <a:rPr lang="ru-RU" sz="900" b="1" u="sng" dirty="0">
                          <a:solidFill>
                            <a:schemeClr val="tx2">
                              <a:lumMod val="75000"/>
                            </a:schemeClr>
                          </a:solidFill>
                          <a:latin typeface="Century Gothic" pitchFamily="34" charset="0"/>
                          <a:ea typeface="Times New Roman"/>
                          <a:cs typeface="Times New Roman"/>
                        </a:rPr>
                        <a:t> </a:t>
                      </a:r>
                      <a:endParaRPr lang="ru-RU" sz="900" dirty="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900" dirty="0" smtClean="0">
                          <a:solidFill>
                            <a:schemeClr val="tx2">
                              <a:lumMod val="75000"/>
                            </a:schemeClr>
                          </a:solidFill>
                          <a:latin typeface="Century Gothic" pitchFamily="34" charset="0"/>
                          <a:ea typeface="Times New Roman"/>
                          <a:cs typeface="Times New Roman"/>
                        </a:rPr>
                        <a:t> с 03.02.2020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Calibri"/>
                        </a:rPr>
                        <a:t>2.</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Беседа «Калмыцкие народные игры». П/и «Альчики» </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Знакомство с историей создания калмыцких народных игр,  о явлениях и трудовых действиях, которые в них отражены</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smtClean="0">
                          <a:solidFill>
                            <a:schemeClr val="tx2">
                              <a:lumMod val="75000"/>
                            </a:schemeClr>
                          </a:solidFill>
                          <a:latin typeface="Century Gothic" pitchFamily="34" charset="0"/>
                          <a:ea typeface="Times New Roman"/>
                          <a:cs typeface="Times New Roman"/>
                        </a:rPr>
                        <a:t>03.02.2020</a:t>
                      </a:r>
                      <a:endParaRPr lang="ru-RU" sz="900" dirty="0">
                        <a:solidFill>
                          <a:schemeClr val="tx2">
                            <a:lumMod val="75000"/>
                          </a:schemeClr>
                        </a:solidFill>
                        <a:latin typeface="Century Gothic" pitchFamily="34" charset="0"/>
                        <a:ea typeface="Times New Roman"/>
                        <a:cs typeface="Calibri"/>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738">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3.</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Разучивание считалок на калмыцком языке</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Calibri"/>
                          <a:cs typeface="Times New Roman"/>
                        </a:rPr>
                        <a:t>Показать разнообразие видов считалок, развивать активный словарь</a:t>
                      </a: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05.02.2020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819">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4.</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П/и  с альчиками: «Извилистой дорогой», «Целься вернее», «Сбей альчики»</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Развивать глазомер, меткость у детей, ориентировку в пространстве</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07.02.2020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15">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5.</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П/и «Бёк бяярлгн»</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Развивать упорство, выносливость, следовать правилам игры</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10.02.2020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09">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6.</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Беседа «Одежда наших предков»</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Знакомство с калмыцким национальным костюмом</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12.02.2020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15">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7.</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Разучивание скороговорок на калмыцком языке</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Знакомить с игровым фольклором, развивать активный словарь </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14.02.2020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498">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8.</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П/и «Загони овец в кошару»</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Calibri"/>
                          <a:cs typeface="Times New Roman"/>
                        </a:rPr>
                        <a:t>Развивать волевые качества: быстроту, выносливость, умение соблюдать заданный темп в ходьбе и беге.</a:t>
                      </a: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17.02.2020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9.</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П/и «Серебряный пояс»</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Calibri"/>
                          <a:cs typeface="Times New Roman"/>
                        </a:rPr>
                        <a:t>Развивать волевые качества, присущие коренным народам: выносливость, быстроту.</a:t>
                      </a: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19.02.2020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15">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10.</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П/и «Пальцами ног»</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Использовать для профилактики плоскостопия у детей</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19.02.2020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15">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11.</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Пополнение предметно – развиваюшей среды </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solidFill>
                            <a:schemeClr val="tx2">
                              <a:lumMod val="75000"/>
                            </a:schemeClr>
                          </a:solidFill>
                          <a:latin typeface="Century Gothic" pitchFamily="34" charset="0"/>
                          <a:ea typeface="Times New Roman"/>
                          <a:cs typeface="Times New Roman"/>
                        </a:rPr>
                        <a:t>Составление картотеки «Калмыцкие </a:t>
                      </a:r>
                      <a:r>
                        <a:rPr lang="ru-RU" sz="900" dirty="0" smtClean="0">
                          <a:solidFill>
                            <a:schemeClr val="tx2">
                              <a:lumMod val="75000"/>
                            </a:schemeClr>
                          </a:solidFill>
                          <a:latin typeface="Century Gothic" pitchFamily="34" charset="0"/>
                          <a:ea typeface="Times New Roman"/>
                          <a:cs typeface="Times New Roman"/>
                        </a:rPr>
                        <a:t>народные подвижные </a:t>
                      </a:r>
                      <a:r>
                        <a:rPr lang="ru-RU" sz="900" dirty="0">
                          <a:solidFill>
                            <a:schemeClr val="tx2">
                              <a:lumMod val="75000"/>
                            </a:schemeClr>
                          </a:solidFill>
                          <a:latin typeface="Century Gothic" pitchFamily="34" charset="0"/>
                          <a:ea typeface="Times New Roman"/>
                          <a:cs typeface="Times New Roman"/>
                        </a:rPr>
                        <a:t>игры»</a:t>
                      </a:r>
                      <a:endParaRPr lang="ru-RU" sz="900" dirty="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В течении осуществления проекта</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15">
                <a:tc>
                  <a:txBody>
                    <a:bodyPr/>
                    <a:lstStyle/>
                    <a:p>
                      <a:pPr>
                        <a:lnSpc>
                          <a:spcPct val="115000"/>
                        </a:lnSpc>
                        <a:spcAft>
                          <a:spcPts val="0"/>
                        </a:spcAft>
                      </a:pPr>
                      <a:r>
                        <a:rPr lang="ru-RU" sz="900">
                          <a:solidFill>
                            <a:schemeClr val="tx2">
                              <a:lumMod val="75000"/>
                            </a:schemeClr>
                          </a:solidFill>
                          <a:latin typeface="Century Gothic" pitchFamily="34" charset="0"/>
                          <a:ea typeface="Times New Roman"/>
                          <a:cs typeface="Times New Roman"/>
                        </a:rPr>
                        <a:t>12.</a:t>
                      </a:r>
                      <a:endParaRPr lang="ru-RU" sz="90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solidFill>
                            <a:schemeClr val="tx2">
                              <a:lumMod val="75000"/>
                            </a:schemeClr>
                          </a:solidFill>
                          <a:latin typeface="Century Gothic" pitchFamily="34" charset="0"/>
                          <a:ea typeface="Times New Roman"/>
                          <a:cs typeface="Times New Roman"/>
                        </a:rPr>
                        <a:t>Досуг  «</a:t>
                      </a:r>
                      <a:r>
                        <a:rPr lang="ru-RU" sz="900" dirty="0" err="1">
                          <a:solidFill>
                            <a:schemeClr val="tx2">
                              <a:lumMod val="75000"/>
                            </a:schemeClr>
                          </a:solidFill>
                          <a:latin typeface="Century Gothic" pitchFamily="34" charset="0"/>
                          <a:ea typeface="Times New Roman"/>
                          <a:cs typeface="Times New Roman"/>
                        </a:rPr>
                        <a:t>Цаган</a:t>
                      </a:r>
                      <a:r>
                        <a:rPr lang="ru-RU" sz="900" dirty="0">
                          <a:solidFill>
                            <a:schemeClr val="tx2">
                              <a:lumMod val="75000"/>
                            </a:schemeClr>
                          </a:solidFill>
                          <a:latin typeface="Century Gothic" pitchFamily="34" charset="0"/>
                          <a:ea typeface="Times New Roman"/>
                          <a:cs typeface="Times New Roman"/>
                        </a:rPr>
                        <a:t> </a:t>
                      </a:r>
                      <a:r>
                        <a:rPr lang="ru-RU" sz="900" dirty="0" err="1">
                          <a:solidFill>
                            <a:schemeClr val="tx2">
                              <a:lumMod val="75000"/>
                            </a:schemeClr>
                          </a:solidFill>
                          <a:latin typeface="Century Gothic" pitchFamily="34" charset="0"/>
                          <a:ea typeface="Times New Roman"/>
                          <a:cs typeface="Times New Roman"/>
                        </a:rPr>
                        <a:t>Сарин</a:t>
                      </a:r>
                      <a:r>
                        <a:rPr lang="ru-RU" sz="900" dirty="0">
                          <a:solidFill>
                            <a:schemeClr val="tx2">
                              <a:lumMod val="75000"/>
                            </a:schemeClr>
                          </a:solidFill>
                          <a:latin typeface="Century Gothic" pitchFamily="34" charset="0"/>
                          <a:ea typeface="Times New Roman"/>
                          <a:cs typeface="Times New Roman"/>
                        </a:rPr>
                        <a:t> </a:t>
                      </a:r>
                      <a:r>
                        <a:rPr lang="ru-RU" sz="900" dirty="0" err="1">
                          <a:solidFill>
                            <a:schemeClr val="tx2">
                              <a:lumMod val="75000"/>
                            </a:schemeClr>
                          </a:solidFill>
                          <a:latin typeface="Century Gothic" pitchFamily="34" charset="0"/>
                          <a:ea typeface="Times New Roman"/>
                          <a:cs typeface="Times New Roman"/>
                        </a:rPr>
                        <a:t>байр</a:t>
                      </a:r>
                      <a:r>
                        <a:rPr lang="ru-RU" sz="900" dirty="0">
                          <a:solidFill>
                            <a:schemeClr val="tx2">
                              <a:lumMod val="75000"/>
                            </a:schemeClr>
                          </a:solidFill>
                          <a:latin typeface="Century Gothic" pitchFamily="34" charset="0"/>
                          <a:ea typeface="Times New Roman"/>
                          <a:cs typeface="Times New Roman"/>
                        </a:rPr>
                        <a:t>»</a:t>
                      </a:r>
                      <a:endParaRPr lang="ru-RU" sz="900" dirty="0">
                        <a:solidFill>
                          <a:schemeClr val="tx2">
                            <a:lumMod val="75000"/>
                          </a:schemeClr>
                        </a:solidFill>
                        <a:latin typeface="Century Gothic" pitchFamily="34" charset="0"/>
                        <a:ea typeface="Calibri"/>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solidFill>
                            <a:schemeClr val="tx2">
                              <a:lumMod val="75000"/>
                            </a:schemeClr>
                          </a:solidFill>
                          <a:latin typeface="Century Gothic" pitchFamily="34" charset="0"/>
                          <a:ea typeface="Calibri"/>
                          <a:cs typeface="Times New Roman"/>
                        </a:rPr>
                        <a:t>Прививать  детям любовь и уважение к традициям калмыцкого народа</a:t>
                      </a: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kern="1200" dirty="0" smtClean="0">
                          <a:solidFill>
                            <a:schemeClr val="tx2">
                              <a:lumMod val="75000"/>
                            </a:schemeClr>
                          </a:solidFill>
                          <a:latin typeface="Century Gothic" pitchFamily="34" charset="0"/>
                          <a:ea typeface="+mn-ea"/>
                          <a:cs typeface="+mn-cs"/>
                        </a:rPr>
                        <a:t>21.02.2020</a:t>
                      </a:r>
                      <a:endParaRPr lang="ru-RU" sz="900" dirty="0">
                        <a:solidFill>
                          <a:schemeClr val="tx2">
                            <a:lumMod val="75000"/>
                          </a:schemeClr>
                        </a:solidFill>
                        <a:latin typeface="Century Gothic" pitchFamily="34" charset="0"/>
                        <a:ea typeface="Times New Roman"/>
                        <a:cs typeface="Times New Roman"/>
                      </a:endParaRPr>
                    </a:p>
                  </a:txBody>
                  <a:tcPr marL="29269" marR="29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15">
                <a:tc>
                  <a:txBody>
                    <a:bodyPr/>
                    <a:lstStyle/>
                    <a:p>
                      <a:pPr algn="l">
                        <a:lnSpc>
                          <a:spcPct val="115000"/>
                        </a:lnSpc>
                        <a:spcAft>
                          <a:spcPts val="0"/>
                        </a:spcAft>
                      </a:pPr>
                      <a:r>
                        <a:rPr lang="ru-RU" sz="900" dirty="0">
                          <a:solidFill>
                            <a:schemeClr val="tx2">
                              <a:lumMod val="75000"/>
                            </a:schemeClr>
                          </a:solidFill>
                          <a:latin typeface="Century Gothic" pitchFamily="34" charset="0"/>
                          <a:ea typeface="Times New Roman"/>
                          <a:cs typeface="Times New Roman"/>
                        </a:rPr>
                        <a:t>13.</a:t>
                      </a:r>
                      <a:endParaRPr lang="ru-RU" sz="900" dirty="0">
                        <a:solidFill>
                          <a:schemeClr val="tx2">
                            <a:lumMod val="75000"/>
                          </a:schemeClr>
                        </a:solidFill>
                        <a:latin typeface="Century Gothic"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900">
                          <a:solidFill>
                            <a:schemeClr val="tx2">
                              <a:lumMod val="75000"/>
                            </a:schemeClr>
                          </a:solidFill>
                          <a:latin typeface="Century Gothic" pitchFamily="34" charset="0"/>
                          <a:ea typeface="Times New Roman"/>
                          <a:cs typeface="Times New Roman"/>
                        </a:rPr>
                        <a:t>Работа с родителями. Консультация « Игры в семейном кругу. Калмыцкие подвижные игры»</a:t>
                      </a:r>
                      <a:endParaRPr lang="ru-RU" sz="900">
                        <a:solidFill>
                          <a:schemeClr val="tx2">
                            <a:lumMod val="75000"/>
                          </a:schemeClr>
                        </a:solidFill>
                        <a:latin typeface="Century Gothic"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900">
                          <a:solidFill>
                            <a:schemeClr val="tx2">
                              <a:lumMod val="75000"/>
                            </a:schemeClr>
                          </a:solidFill>
                          <a:latin typeface="Century Gothic" pitchFamily="34" charset="0"/>
                          <a:ea typeface="Calibri"/>
                          <a:cs typeface="Times New Roman"/>
                        </a:rPr>
                        <a:t>Развивать у детей интерес к калмыцким подвижным  играм. Развивать коммуникативные навыки и эмоциональную сферу ребенка.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ru-RU" sz="900" dirty="0">
                        <a:solidFill>
                          <a:schemeClr val="tx2">
                            <a:lumMod val="75000"/>
                          </a:schemeClr>
                        </a:solidFill>
                        <a:latin typeface="Century Gothic"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5" name="Прямоугольник 4"/>
          <p:cNvSpPr/>
          <p:nvPr/>
        </p:nvSpPr>
        <p:spPr>
          <a:xfrm>
            <a:off x="571472" y="642918"/>
            <a:ext cx="3286148" cy="2857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714348" y="714356"/>
            <a:ext cx="3073277" cy="400110"/>
          </a:xfrm>
          <a:prstGeom prst="rect">
            <a:avLst/>
          </a:prstGeom>
        </p:spPr>
        <p:txBody>
          <a:bodyPr wrap="none">
            <a:spAutoFit/>
          </a:bodyPr>
          <a:lstStyle/>
          <a:p>
            <a:r>
              <a:rPr lang="ru-RU" sz="2000" b="1" dirty="0" smtClean="0">
                <a:solidFill>
                  <a:schemeClr val="tx2">
                    <a:lumMod val="75000"/>
                  </a:schemeClr>
                </a:solidFill>
                <a:latin typeface="Century Gothic" pitchFamily="34" charset="0"/>
              </a:rPr>
              <a:t>«Извилистой дорогой»</a:t>
            </a:r>
            <a:endParaRPr lang="ru-RU" sz="2000" dirty="0">
              <a:solidFill>
                <a:schemeClr val="tx2">
                  <a:lumMod val="75000"/>
                </a:schemeClr>
              </a:solidFill>
              <a:latin typeface="Century Gothic" pitchFamily="34" charset="0"/>
            </a:endParaRPr>
          </a:p>
        </p:txBody>
      </p:sp>
      <p:sp>
        <p:nvSpPr>
          <p:cNvPr id="9" name="Минус 8"/>
          <p:cNvSpPr/>
          <p:nvPr/>
        </p:nvSpPr>
        <p:spPr>
          <a:xfrm>
            <a:off x="285720" y="1071546"/>
            <a:ext cx="3857652" cy="71438"/>
          </a:xfrm>
          <a:prstGeom prst="mathMinus">
            <a:avLst/>
          </a:prstGeom>
          <a:ln>
            <a:solidFill>
              <a:schemeClr val="tx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0" name="TextBox 9"/>
          <p:cNvSpPr txBox="1"/>
          <p:nvPr/>
        </p:nvSpPr>
        <p:spPr>
          <a:xfrm>
            <a:off x="714348" y="1142984"/>
            <a:ext cx="2928958" cy="2656112"/>
          </a:xfrm>
          <a:prstGeom prst="rect">
            <a:avLst/>
          </a:prstGeom>
          <a:noFill/>
        </p:spPr>
        <p:txBody>
          <a:bodyPr wrap="square" rtlCol="0">
            <a:spAutoFit/>
          </a:bodyPr>
          <a:lstStyle/>
          <a:p>
            <a:r>
              <a:rPr lang="ru-RU" sz="980" dirty="0" smtClean="0">
                <a:solidFill>
                  <a:schemeClr val="tx2">
                    <a:lumMod val="75000"/>
                  </a:schemeClr>
                </a:solidFill>
                <a:latin typeface="Century Gothic" pitchFamily="34" charset="0"/>
              </a:rPr>
              <a:t>1.        Для игры необходимы 15 </a:t>
            </a:r>
            <a:r>
              <a:rPr lang="ru-RU" sz="980" dirty="0" err="1" smtClean="0">
                <a:solidFill>
                  <a:schemeClr val="tx2">
                    <a:lumMod val="75000"/>
                  </a:schemeClr>
                </a:solidFill>
                <a:latin typeface="Century Gothic" pitchFamily="34" charset="0"/>
              </a:rPr>
              <a:t>альчиков</a:t>
            </a:r>
            <a:r>
              <a:rPr lang="ru-RU" sz="980" dirty="0" smtClean="0">
                <a:solidFill>
                  <a:schemeClr val="tx2">
                    <a:lumMod val="75000"/>
                  </a:schemeClr>
                </a:solidFill>
                <a:latin typeface="Century Gothic" pitchFamily="34" charset="0"/>
              </a:rPr>
              <a:t>, которые расставляют по прямой линии по 3 </a:t>
            </a:r>
            <a:r>
              <a:rPr lang="ru-RU" sz="980" dirty="0" err="1" smtClean="0">
                <a:solidFill>
                  <a:schemeClr val="tx2">
                    <a:lumMod val="75000"/>
                  </a:schemeClr>
                </a:solidFill>
                <a:latin typeface="Century Gothic" pitchFamily="34" charset="0"/>
              </a:rPr>
              <a:t>альчика</a:t>
            </a:r>
            <a:r>
              <a:rPr lang="ru-RU" sz="980" dirty="0" smtClean="0">
                <a:solidFill>
                  <a:schemeClr val="tx2">
                    <a:lumMod val="75000"/>
                  </a:schemeClr>
                </a:solidFill>
                <a:latin typeface="Century Gothic" pitchFamily="34" charset="0"/>
              </a:rPr>
              <a:t> один за другим в 80 см. друг от друга. Таким образом, получается как бы 5 башенок из </a:t>
            </a:r>
            <a:r>
              <a:rPr lang="ru-RU" sz="980" dirty="0" err="1" smtClean="0">
                <a:solidFill>
                  <a:schemeClr val="tx2">
                    <a:lumMod val="75000"/>
                  </a:schemeClr>
                </a:solidFill>
                <a:latin typeface="Century Gothic" pitchFamily="34" charset="0"/>
              </a:rPr>
              <a:t>альчиков</a:t>
            </a:r>
            <a:r>
              <a:rPr lang="ru-RU" sz="980" dirty="0" smtClean="0">
                <a:solidFill>
                  <a:schemeClr val="tx2">
                    <a:lumMod val="75000"/>
                  </a:schemeClr>
                </a:solidFill>
                <a:latin typeface="Century Gothic" pitchFamily="34" charset="0"/>
              </a:rPr>
              <a:t>. В двух шагах от первой башенки становится игрок, которому завязывают глаза. Он должен пройти в другой конец линии, поочередно огибая каждое препятствие. Поваливший хотя бы одну башенку, считается не выполнившим задание.</a:t>
            </a:r>
          </a:p>
          <a:p>
            <a:r>
              <a:rPr lang="ru-RU" sz="980" dirty="0" smtClean="0">
                <a:solidFill>
                  <a:schemeClr val="tx2">
                    <a:lumMod val="75000"/>
                  </a:schemeClr>
                </a:solidFill>
                <a:latin typeface="Century Gothic" pitchFamily="34" charset="0"/>
              </a:rPr>
              <a:t>2.        Можно сделать меньшее количество башенок (3-4).</a:t>
            </a:r>
          </a:p>
          <a:p>
            <a:r>
              <a:rPr lang="ru-RU" sz="980" dirty="0" smtClean="0">
                <a:solidFill>
                  <a:schemeClr val="tx2">
                    <a:lumMod val="75000"/>
                  </a:schemeClr>
                </a:solidFill>
                <a:latin typeface="Century Gothic" pitchFamily="34" charset="0"/>
              </a:rPr>
              <a:t>3.        Для младших групп можно провести игру, не завязывая глаза.</a:t>
            </a:r>
          </a:p>
          <a:p>
            <a:r>
              <a:rPr lang="ru-RU" sz="980" dirty="0" smtClean="0">
                <a:solidFill>
                  <a:schemeClr val="tx2">
                    <a:lumMod val="75000"/>
                  </a:schemeClr>
                </a:solidFill>
                <a:latin typeface="Century Gothic" pitchFamily="34" charset="0"/>
              </a:rPr>
              <a:t/>
            </a:r>
            <a:br>
              <a:rPr lang="ru-RU" sz="980" dirty="0" smtClean="0">
                <a:solidFill>
                  <a:schemeClr val="tx2">
                    <a:lumMod val="75000"/>
                  </a:schemeClr>
                </a:solidFill>
                <a:latin typeface="Century Gothic" pitchFamily="34" charset="0"/>
              </a:rPr>
            </a:br>
            <a:endParaRPr lang="ru-RU" sz="980" dirty="0">
              <a:solidFill>
                <a:schemeClr val="tx2">
                  <a:lumMod val="75000"/>
                </a:schemeClr>
              </a:solidFill>
              <a:latin typeface="Century Gothic" pitchFamily="34" charset="0"/>
            </a:endParaRPr>
          </a:p>
        </p:txBody>
      </p:sp>
      <p:sp>
        <p:nvSpPr>
          <p:cNvPr id="11" name="Прямоугольник 10"/>
          <p:cNvSpPr/>
          <p:nvPr/>
        </p:nvSpPr>
        <p:spPr>
          <a:xfrm>
            <a:off x="4786314" y="642918"/>
            <a:ext cx="3286148" cy="2857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5000628" y="714356"/>
            <a:ext cx="2369559" cy="400110"/>
          </a:xfrm>
          <a:prstGeom prst="rect">
            <a:avLst/>
          </a:prstGeom>
        </p:spPr>
        <p:txBody>
          <a:bodyPr wrap="none">
            <a:spAutoFit/>
          </a:bodyPr>
          <a:lstStyle/>
          <a:p>
            <a:r>
              <a:rPr lang="ru-RU" sz="2000" b="1" dirty="0" smtClean="0">
                <a:solidFill>
                  <a:schemeClr val="tx2">
                    <a:lumMod val="75000"/>
                  </a:schemeClr>
                </a:solidFill>
                <a:latin typeface="Century Gothic" pitchFamily="34" charset="0"/>
              </a:rPr>
              <a:t>«Целься вернее»</a:t>
            </a:r>
            <a:endParaRPr lang="ru-RU" sz="2000" dirty="0">
              <a:solidFill>
                <a:schemeClr val="tx2">
                  <a:lumMod val="75000"/>
                </a:schemeClr>
              </a:solidFill>
              <a:latin typeface="Century Gothic" pitchFamily="34" charset="0"/>
            </a:endParaRPr>
          </a:p>
        </p:txBody>
      </p:sp>
      <p:sp>
        <p:nvSpPr>
          <p:cNvPr id="14" name="TextBox 13"/>
          <p:cNvSpPr txBox="1"/>
          <p:nvPr/>
        </p:nvSpPr>
        <p:spPr>
          <a:xfrm>
            <a:off x="4929190" y="1142984"/>
            <a:ext cx="2928958" cy="2215991"/>
          </a:xfrm>
          <a:prstGeom prst="rect">
            <a:avLst/>
          </a:prstGeom>
          <a:noFill/>
        </p:spPr>
        <p:txBody>
          <a:bodyPr wrap="square" rtlCol="0">
            <a:spAutoFit/>
          </a:bodyPr>
          <a:lstStyle/>
          <a:p>
            <a:r>
              <a:rPr lang="ru-RU" sz="1150" dirty="0" smtClean="0">
                <a:solidFill>
                  <a:schemeClr val="tx2">
                    <a:lumMod val="75000"/>
                  </a:schemeClr>
                </a:solidFill>
                <a:latin typeface="Century Gothic" pitchFamily="34" charset="0"/>
              </a:rPr>
              <a:t>Дети становятся в круг. Каждый ребенок держит в руке </a:t>
            </a:r>
            <a:r>
              <a:rPr lang="ru-RU" sz="1150" dirty="0" err="1" smtClean="0">
                <a:solidFill>
                  <a:schemeClr val="tx2">
                    <a:lumMod val="75000"/>
                  </a:schemeClr>
                </a:solidFill>
                <a:latin typeface="Century Gothic" pitchFamily="34" charset="0"/>
              </a:rPr>
              <a:t>альчик</a:t>
            </a:r>
            <a:r>
              <a:rPr lang="ru-RU" sz="1150" dirty="0" smtClean="0">
                <a:solidFill>
                  <a:schemeClr val="tx2">
                    <a:lumMod val="75000"/>
                  </a:schemeClr>
                </a:solidFill>
                <a:latin typeface="Century Gothic" pitchFamily="34" charset="0"/>
              </a:rPr>
              <a:t>. В центре круга стоит ящик (в мл. группе расстояние до ящика не более 1,5-2м.). по сигналу воспитателя дети бросают </a:t>
            </a:r>
            <a:r>
              <a:rPr lang="ru-RU" sz="1150" dirty="0" err="1" smtClean="0">
                <a:solidFill>
                  <a:schemeClr val="tx2">
                    <a:lumMod val="75000"/>
                  </a:schemeClr>
                </a:solidFill>
                <a:latin typeface="Century Gothic" pitchFamily="34" charset="0"/>
              </a:rPr>
              <a:t>альчики</a:t>
            </a:r>
            <a:r>
              <a:rPr lang="ru-RU" sz="1150" dirty="0" smtClean="0">
                <a:solidFill>
                  <a:schemeClr val="tx2">
                    <a:lumMod val="75000"/>
                  </a:schemeClr>
                </a:solidFill>
                <a:latin typeface="Century Gothic" pitchFamily="34" charset="0"/>
              </a:rPr>
              <a:t> в ящик, затем достают их и возвращаются на свои места. Если ребенок не попал в цель, он поднимает </a:t>
            </a:r>
            <a:r>
              <a:rPr lang="ru-RU" sz="1150" dirty="0" err="1" smtClean="0">
                <a:solidFill>
                  <a:schemeClr val="tx2">
                    <a:lumMod val="75000"/>
                  </a:schemeClr>
                </a:solidFill>
                <a:latin typeface="Century Gothic" pitchFamily="34" charset="0"/>
              </a:rPr>
              <a:t>альчик</a:t>
            </a:r>
            <a:r>
              <a:rPr lang="ru-RU" sz="1150" dirty="0" smtClean="0">
                <a:solidFill>
                  <a:schemeClr val="tx2">
                    <a:lumMod val="75000"/>
                  </a:schemeClr>
                </a:solidFill>
                <a:latin typeface="Century Gothic" pitchFamily="34" charset="0"/>
              </a:rPr>
              <a:t> с пола и тоже встает в круг. Одновременно можно привлечь к игре 8-10 человек.</a:t>
            </a:r>
            <a:endParaRPr lang="ru-RU" sz="1150" dirty="0">
              <a:solidFill>
                <a:schemeClr val="tx2">
                  <a:lumMod val="75000"/>
                </a:schemeClr>
              </a:solidFill>
              <a:latin typeface="Century Gothic" pitchFamily="34" charset="0"/>
            </a:endParaRPr>
          </a:p>
        </p:txBody>
      </p:sp>
      <p:sp>
        <p:nvSpPr>
          <p:cNvPr id="15" name="Прямоугольник 14"/>
          <p:cNvSpPr/>
          <p:nvPr/>
        </p:nvSpPr>
        <p:spPr>
          <a:xfrm>
            <a:off x="2857488" y="3701822"/>
            <a:ext cx="3286148" cy="2857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Прямоугольник 15"/>
          <p:cNvSpPr/>
          <p:nvPr/>
        </p:nvSpPr>
        <p:spPr>
          <a:xfrm>
            <a:off x="3000364" y="3773260"/>
            <a:ext cx="2207656" cy="400110"/>
          </a:xfrm>
          <a:prstGeom prst="rect">
            <a:avLst/>
          </a:prstGeom>
        </p:spPr>
        <p:txBody>
          <a:bodyPr wrap="none">
            <a:spAutoFit/>
          </a:bodyPr>
          <a:lstStyle/>
          <a:p>
            <a:r>
              <a:rPr lang="ru-RU" sz="2000" b="1" dirty="0" smtClean="0">
                <a:solidFill>
                  <a:schemeClr val="tx2">
                    <a:lumMod val="75000"/>
                  </a:schemeClr>
                </a:solidFill>
                <a:latin typeface="Century Gothic" pitchFamily="34" charset="0"/>
              </a:rPr>
              <a:t>«Сбей </a:t>
            </a:r>
            <a:r>
              <a:rPr lang="ru-RU" sz="2000" b="1" dirty="0" err="1" smtClean="0">
                <a:solidFill>
                  <a:schemeClr val="tx2">
                    <a:lumMod val="75000"/>
                  </a:schemeClr>
                </a:solidFill>
                <a:latin typeface="Century Gothic" pitchFamily="34" charset="0"/>
              </a:rPr>
              <a:t>альчики</a:t>
            </a:r>
            <a:r>
              <a:rPr lang="ru-RU" sz="2000" b="1" dirty="0" smtClean="0">
                <a:solidFill>
                  <a:schemeClr val="tx2">
                    <a:lumMod val="75000"/>
                  </a:schemeClr>
                </a:solidFill>
                <a:latin typeface="Century Gothic" pitchFamily="34" charset="0"/>
              </a:rPr>
              <a:t>»</a:t>
            </a:r>
            <a:endParaRPr lang="ru-RU" sz="2000" dirty="0">
              <a:solidFill>
                <a:schemeClr val="tx2">
                  <a:lumMod val="75000"/>
                </a:schemeClr>
              </a:solidFill>
              <a:latin typeface="Century Gothic" pitchFamily="34" charset="0"/>
            </a:endParaRPr>
          </a:p>
        </p:txBody>
      </p:sp>
      <p:sp>
        <p:nvSpPr>
          <p:cNvPr id="18" name="TextBox 17"/>
          <p:cNvSpPr txBox="1"/>
          <p:nvPr/>
        </p:nvSpPr>
        <p:spPr>
          <a:xfrm>
            <a:off x="3000364" y="4214818"/>
            <a:ext cx="3000396" cy="2215991"/>
          </a:xfrm>
          <a:prstGeom prst="rect">
            <a:avLst/>
          </a:prstGeom>
          <a:noFill/>
        </p:spPr>
        <p:txBody>
          <a:bodyPr wrap="square" rtlCol="0">
            <a:spAutoFit/>
          </a:bodyPr>
          <a:lstStyle/>
          <a:p>
            <a:r>
              <a:rPr lang="ru-RU" sz="1150" dirty="0" smtClean="0">
                <a:solidFill>
                  <a:schemeClr val="tx2">
                    <a:lumMod val="75000"/>
                  </a:schemeClr>
                </a:solidFill>
                <a:latin typeface="Century Gothic" pitchFamily="34" charset="0"/>
              </a:rPr>
              <a:t>На ровном утрамбованном месте чертят круг. В центре круга ставят на кон рядами </a:t>
            </a:r>
            <a:r>
              <a:rPr lang="ru-RU" sz="1150" dirty="0" err="1" smtClean="0">
                <a:solidFill>
                  <a:schemeClr val="tx2">
                    <a:lumMod val="75000"/>
                  </a:schemeClr>
                </a:solidFill>
                <a:latin typeface="Century Gothic" pitchFamily="34" charset="0"/>
              </a:rPr>
              <a:t>альчики</a:t>
            </a:r>
            <a:r>
              <a:rPr lang="ru-RU" sz="1150" dirty="0" smtClean="0">
                <a:solidFill>
                  <a:schemeClr val="tx2">
                    <a:lumMod val="75000"/>
                  </a:schemeClr>
                </a:solidFill>
                <a:latin typeface="Century Gothic" pitchFamily="34" charset="0"/>
              </a:rPr>
              <a:t>, каждый играющий – по одной или две штуки, как договорятся. Отойдя от круга на 5-10 шагов, играющие по очереди битой бьют по </a:t>
            </a:r>
            <a:r>
              <a:rPr lang="ru-RU" sz="1150" dirty="0" err="1" smtClean="0">
                <a:solidFill>
                  <a:schemeClr val="tx2">
                    <a:lumMod val="75000"/>
                  </a:schemeClr>
                </a:solidFill>
                <a:latin typeface="Century Gothic" pitchFamily="34" charset="0"/>
              </a:rPr>
              <a:t>альчикам</a:t>
            </a:r>
            <a:r>
              <a:rPr lang="ru-RU" sz="1150" dirty="0" smtClean="0">
                <a:solidFill>
                  <a:schemeClr val="tx2">
                    <a:lumMod val="75000"/>
                  </a:schemeClr>
                </a:solidFill>
                <a:latin typeface="Century Gothic" pitchFamily="34" charset="0"/>
              </a:rPr>
              <a:t>. У каждого по 2 биты. Тот, кто выбьет из круга 2-3 </a:t>
            </a:r>
            <a:r>
              <a:rPr lang="ru-RU" sz="1150" dirty="0" err="1" smtClean="0">
                <a:solidFill>
                  <a:schemeClr val="tx2">
                    <a:lumMod val="75000"/>
                  </a:schemeClr>
                </a:solidFill>
                <a:latin typeface="Century Gothic" pitchFamily="34" charset="0"/>
              </a:rPr>
              <a:t>альчика</a:t>
            </a:r>
            <a:r>
              <a:rPr lang="ru-RU" sz="1150" dirty="0" smtClean="0">
                <a:solidFill>
                  <a:schemeClr val="tx2">
                    <a:lumMod val="75000"/>
                  </a:schemeClr>
                </a:solidFill>
                <a:latin typeface="Century Gothic" pitchFamily="34" charset="0"/>
              </a:rPr>
              <a:t>, имеет право продолжить игру дальше и может с места падения биты выбить из круга все остальные бабки и выиграть весь кон.</a:t>
            </a:r>
            <a:endParaRPr lang="ru-RU" sz="1150" dirty="0">
              <a:solidFill>
                <a:schemeClr val="tx2">
                  <a:lumMod val="75000"/>
                </a:schemeClr>
              </a:solidFill>
              <a:latin typeface="Century Gothic" pitchFamily="34" charset="0"/>
            </a:endParaRPr>
          </a:p>
        </p:txBody>
      </p:sp>
      <p:sp>
        <p:nvSpPr>
          <p:cNvPr id="19" name="Минус 18"/>
          <p:cNvSpPr/>
          <p:nvPr/>
        </p:nvSpPr>
        <p:spPr>
          <a:xfrm>
            <a:off x="4500562" y="1071546"/>
            <a:ext cx="3857652" cy="71438"/>
          </a:xfrm>
          <a:prstGeom prst="mathMinus">
            <a:avLst/>
          </a:prstGeom>
          <a:ln>
            <a:solidFill>
              <a:schemeClr val="tx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20" name="Минус 19"/>
          <p:cNvSpPr/>
          <p:nvPr/>
        </p:nvSpPr>
        <p:spPr>
          <a:xfrm>
            <a:off x="2571736" y="4143380"/>
            <a:ext cx="3857652" cy="71438"/>
          </a:xfrm>
          <a:prstGeom prst="mathMinus">
            <a:avLst/>
          </a:prstGeom>
          <a:ln>
            <a:solidFill>
              <a:schemeClr val="tx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6" name="Прямоугольник 5"/>
          <p:cNvSpPr/>
          <p:nvPr/>
        </p:nvSpPr>
        <p:spPr>
          <a:xfrm>
            <a:off x="4929190" y="642918"/>
            <a:ext cx="3286148" cy="280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smtClean="0"/>
          </a:p>
          <a:p>
            <a:pPr algn="ctr"/>
            <a:endParaRPr lang="ru-RU" dirty="0"/>
          </a:p>
        </p:txBody>
      </p:sp>
      <p:sp>
        <p:nvSpPr>
          <p:cNvPr id="7" name="Прямоугольник 6"/>
          <p:cNvSpPr/>
          <p:nvPr/>
        </p:nvSpPr>
        <p:spPr>
          <a:xfrm>
            <a:off x="5072066" y="714356"/>
            <a:ext cx="2226892" cy="400110"/>
          </a:xfrm>
          <a:prstGeom prst="rect">
            <a:avLst/>
          </a:prstGeom>
        </p:spPr>
        <p:txBody>
          <a:bodyPr wrap="none">
            <a:spAutoFit/>
          </a:bodyPr>
          <a:lstStyle/>
          <a:p>
            <a:r>
              <a:rPr lang="ru-RU" sz="2000" b="1" dirty="0" smtClean="0">
                <a:solidFill>
                  <a:schemeClr val="tx2">
                    <a:lumMod val="75000"/>
                  </a:schemeClr>
                </a:solidFill>
                <a:latin typeface="Century Gothic" pitchFamily="34" charset="0"/>
              </a:rPr>
              <a:t>«Пальцами ног»</a:t>
            </a:r>
            <a:endParaRPr lang="ru-RU" sz="2000" dirty="0" smtClean="0">
              <a:solidFill>
                <a:schemeClr val="tx2">
                  <a:lumMod val="75000"/>
                </a:schemeClr>
              </a:solidFill>
              <a:latin typeface="Century Gothic" pitchFamily="34" charset="0"/>
            </a:endParaRPr>
          </a:p>
        </p:txBody>
      </p:sp>
      <p:sp>
        <p:nvSpPr>
          <p:cNvPr id="8" name="Минус 7"/>
          <p:cNvSpPr/>
          <p:nvPr/>
        </p:nvSpPr>
        <p:spPr>
          <a:xfrm>
            <a:off x="4786314" y="1071546"/>
            <a:ext cx="3500430" cy="71438"/>
          </a:xfrm>
          <a:prstGeom prst="mathMinus">
            <a:avLst/>
          </a:prstGeom>
          <a:solidFill>
            <a:schemeClr val="tx2">
              <a:lumMod val="75000"/>
            </a:schemeClr>
          </a:solidFill>
          <a:ln>
            <a:solidFill>
              <a:schemeClr val="tx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9" name="TextBox 8"/>
          <p:cNvSpPr txBox="1"/>
          <p:nvPr/>
        </p:nvSpPr>
        <p:spPr>
          <a:xfrm>
            <a:off x="5072066" y="1142984"/>
            <a:ext cx="2928958" cy="2246769"/>
          </a:xfrm>
          <a:prstGeom prst="rect">
            <a:avLst/>
          </a:prstGeom>
          <a:noFill/>
        </p:spPr>
        <p:txBody>
          <a:bodyPr wrap="square" rtlCol="0">
            <a:spAutoFit/>
          </a:bodyPr>
          <a:lstStyle/>
          <a:p>
            <a:r>
              <a:rPr lang="ru-RU" sz="1000" dirty="0" smtClean="0">
                <a:solidFill>
                  <a:schemeClr val="tx2">
                    <a:lumMod val="75000"/>
                  </a:schemeClr>
                </a:solidFill>
                <a:latin typeface="Century Gothic" pitchFamily="34" charset="0"/>
              </a:rPr>
              <a:t>В этой игре участвуют двое детей, оба босиком. Они сидят недалеко друг от друга на стульях так, чтобы стулья касались пола. Около каждого играющего на полу около ног стоят неглубокие тарелки. Около каждой тарелки лежат горкой  по 5 </a:t>
            </a:r>
            <a:r>
              <a:rPr lang="ru-RU" sz="1000" dirty="0" err="1" smtClean="0">
                <a:solidFill>
                  <a:schemeClr val="tx2">
                    <a:lumMod val="75000"/>
                  </a:schemeClr>
                </a:solidFill>
                <a:latin typeface="Century Gothic" pitchFamily="34" charset="0"/>
              </a:rPr>
              <a:t>альчиков</a:t>
            </a:r>
            <a:r>
              <a:rPr lang="ru-RU" sz="1000" dirty="0" smtClean="0">
                <a:solidFill>
                  <a:schemeClr val="tx2">
                    <a:lumMod val="75000"/>
                  </a:schemeClr>
                </a:solidFill>
                <a:latin typeface="Century Gothic" pitchFamily="34" charset="0"/>
              </a:rPr>
              <a:t>. Участники игры пальцами правой ноги должны перенести </a:t>
            </a:r>
            <a:r>
              <a:rPr lang="ru-RU" sz="1000" dirty="0" err="1" smtClean="0">
                <a:solidFill>
                  <a:schemeClr val="tx2">
                    <a:lumMod val="75000"/>
                  </a:schemeClr>
                </a:solidFill>
                <a:latin typeface="Century Gothic" pitchFamily="34" charset="0"/>
              </a:rPr>
              <a:t>альчики</a:t>
            </a:r>
            <a:r>
              <a:rPr lang="ru-RU" sz="1000" dirty="0" smtClean="0">
                <a:solidFill>
                  <a:schemeClr val="tx2">
                    <a:lumMod val="75000"/>
                  </a:schemeClr>
                </a:solidFill>
                <a:latin typeface="Century Gothic" pitchFamily="34" charset="0"/>
              </a:rPr>
              <a:t>, лежащие около правой ноги, в тарелку у левой ноги и наоборот. При этом нельзя приподнимать, наклонять и двигать с места корпус тела, разрешается двигать только ноги.</a:t>
            </a:r>
            <a:endParaRPr lang="ru-RU" sz="1000" dirty="0">
              <a:solidFill>
                <a:schemeClr val="tx2">
                  <a:lumMod val="75000"/>
                </a:schemeClr>
              </a:solidFill>
              <a:latin typeface="Century Gothic" pitchFamily="34" charset="0"/>
            </a:endParaRPr>
          </a:p>
        </p:txBody>
      </p:sp>
      <p:sp>
        <p:nvSpPr>
          <p:cNvPr id="10" name="Прямоугольник 9"/>
          <p:cNvSpPr/>
          <p:nvPr/>
        </p:nvSpPr>
        <p:spPr>
          <a:xfrm>
            <a:off x="714348" y="3701822"/>
            <a:ext cx="3286148" cy="2857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000100" y="3786190"/>
            <a:ext cx="2779928" cy="400110"/>
          </a:xfrm>
          <a:prstGeom prst="rect">
            <a:avLst/>
          </a:prstGeom>
        </p:spPr>
        <p:txBody>
          <a:bodyPr wrap="none">
            <a:spAutoFit/>
          </a:bodyPr>
          <a:lstStyle/>
          <a:p>
            <a:pPr algn="r"/>
            <a:r>
              <a:rPr lang="ru-RU" sz="2000" b="1" dirty="0" smtClean="0">
                <a:solidFill>
                  <a:schemeClr val="tx2">
                    <a:lumMod val="75000"/>
                  </a:schemeClr>
                </a:solidFill>
                <a:latin typeface="Century Gothic" pitchFamily="34" charset="0"/>
              </a:rPr>
              <a:t>«Серебряный пояс»</a:t>
            </a:r>
            <a:endParaRPr lang="ru-RU" sz="2000" dirty="0" smtClean="0">
              <a:solidFill>
                <a:schemeClr val="tx2">
                  <a:lumMod val="75000"/>
                </a:schemeClr>
              </a:solidFill>
              <a:latin typeface="Century Gothic" pitchFamily="34" charset="0"/>
            </a:endParaRPr>
          </a:p>
        </p:txBody>
      </p:sp>
      <p:sp>
        <p:nvSpPr>
          <p:cNvPr id="12" name="Минус 11"/>
          <p:cNvSpPr/>
          <p:nvPr/>
        </p:nvSpPr>
        <p:spPr>
          <a:xfrm>
            <a:off x="571472" y="4130450"/>
            <a:ext cx="3500430" cy="71438"/>
          </a:xfrm>
          <a:prstGeom prst="mathMinus">
            <a:avLst/>
          </a:prstGeom>
          <a:solidFill>
            <a:schemeClr val="tx2">
              <a:lumMod val="75000"/>
            </a:schemeClr>
          </a:solidFill>
          <a:ln>
            <a:solidFill>
              <a:schemeClr val="tx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3" name="TextBox 12"/>
          <p:cNvSpPr txBox="1"/>
          <p:nvPr/>
        </p:nvSpPr>
        <p:spPr>
          <a:xfrm>
            <a:off x="857224" y="4201888"/>
            <a:ext cx="2928958" cy="2246769"/>
          </a:xfrm>
          <a:prstGeom prst="rect">
            <a:avLst/>
          </a:prstGeom>
          <a:noFill/>
        </p:spPr>
        <p:txBody>
          <a:bodyPr wrap="square" rtlCol="0">
            <a:spAutoFit/>
          </a:bodyPr>
          <a:lstStyle/>
          <a:p>
            <a:pPr algn="r"/>
            <a:r>
              <a:rPr lang="ru-RU" sz="1000" dirty="0" smtClean="0">
                <a:solidFill>
                  <a:schemeClr val="tx2">
                    <a:lumMod val="75000"/>
                  </a:schemeClr>
                </a:solidFill>
                <a:latin typeface="Century Gothic" pitchFamily="34" charset="0"/>
              </a:rPr>
              <a:t>Дети садятся на траву  или пол по кругу так, чтобы им было легко подняться. Жеребьевкой определяется тот, кто должен начать игру. Водящий, взяв серебряный пояс, ходит по кругу за спинами сидящих. Затем незаметно кладет этот пояс за кем-либо из сидящих и бежит по кругу. Тот за чьей спиной оставлен пояс, мгновенно вскакивает и пытается догнать и дотронуться до ведущего этим поясом. Если за три круга он не сможет этого сделать, он начинает вести игру, а убегающий занимает его место в кругу.</a:t>
            </a:r>
            <a:endParaRPr lang="ru-RU" sz="1000" dirty="0">
              <a:solidFill>
                <a:schemeClr val="tx2">
                  <a:lumMod val="75000"/>
                </a:schemeClr>
              </a:solidFill>
              <a:latin typeface="Century Gothic" pitchFamily="34" charset="0"/>
            </a:endParaRPr>
          </a:p>
        </p:txBody>
      </p:sp>
      <p:pic>
        <p:nvPicPr>
          <p:cNvPr id="3074" name="Picture 2" descr="C:\Users\999\Desktop\Новая папка (9)\IMG_7031.JPG"/>
          <p:cNvPicPr>
            <a:picLocks noChangeAspect="1" noChangeArrowheads="1"/>
          </p:cNvPicPr>
          <p:nvPr/>
        </p:nvPicPr>
        <p:blipFill>
          <a:blip r:embed="rId3" cstate="print"/>
          <a:srcRect l="11606" r="7143"/>
          <a:stretch>
            <a:fillRect/>
          </a:stretch>
        </p:blipFill>
        <p:spPr bwMode="auto">
          <a:xfrm rot="5400000">
            <a:off x="2214546" y="785794"/>
            <a:ext cx="2857520" cy="2571768"/>
          </a:xfrm>
          <a:prstGeom prst="rect">
            <a:avLst/>
          </a:prstGeom>
          <a:noFill/>
        </p:spPr>
      </p:pic>
      <p:pic>
        <p:nvPicPr>
          <p:cNvPr id="16" name="Рисунок 15" descr="IMG_3721.JPG"/>
          <p:cNvPicPr>
            <a:picLocks noChangeAspect="1"/>
          </p:cNvPicPr>
          <p:nvPr/>
        </p:nvPicPr>
        <p:blipFill>
          <a:blip r:embed="rId4" cstate="print"/>
          <a:srcRect l="8993"/>
          <a:stretch>
            <a:fillRect/>
          </a:stretch>
        </p:blipFill>
        <p:spPr>
          <a:xfrm rot="5400000">
            <a:off x="3663955" y="4051293"/>
            <a:ext cx="2890682" cy="2217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e68db50ed294cecc0feb7d42e3eb891.jpg"/>
          <p:cNvPicPr>
            <a:picLocks noChangeAspect="1"/>
          </p:cNvPicPr>
          <p:nvPr/>
        </p:nvPicPr>
        <p:blipFill>
          <a:blip r:embed="rId2" cstate="print">
            <a:lum bright="-10000" contrast="-10000"/>
          </a:blip>
          <a:stretch>
            <a:fillRect/>
          </a:stretch>
        </p:blipFill>
        <p:spPr>
          <a:xfrm>
            <a:off x="0" y="0"/>
            <a:ext cx="9144000" cy="6858000"/>
          </a:xfrm>
          <a:prstGeom prst="rect">
            <a:avLst/>
          </a:prstGeom>
        </p:spPr>
      </p:pic>
      <p:sp>
        <p:nvSpPr>
          <p:cNvPr id="6" name="Прямоугольник 5"/>
          <p:cNvSpPr/>
          <p:nvPr/>
        </p:nvSpPr>
        <p:spPr>
          <a:xfrm>
            <a:off x="571472" y="642918"/>
            <a:ext cx="3286148" cy="2857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857224" y="785794"/>
            <a:ext cx="2928958" cy="707886"/>
          </a:xfrm>
          <a:prstGeom prst="rect">
            <a:avLst/>
          </a:prstGeom>
        </p:spPr>
        <p:txBody>
          <a:bodyPr wrap="square">
            <a:spAutoFit/>
          </a:bodyPr>
          <a:lstStyle/>
          <a:p>
            <a:pPr algn="r"/>
            <a:r>
              <a:rPr lang="ru-RU" sz="2000" b="1" dirty="0" smtClean="0">
                <a:solidFill>
                  <a:schemeClr val="tx2">
                    <a:lumMod val="75000"/>
                  </a:schemeClr>
                </a:solidFill>
                <a:latin typeface="Century Gothic" pitchFamily="34" charset="0"/>
              </a:rPr>
              <a:t>«Загони овец в кошару»</a:t>
            </a:r>
            <a:endParaRPr lang="ru-RU" sz="2000" dirty="0" smtClean="0">
              <a:solidFill>
                <a:schemeClr val="tx2">
                  <a:lumMod val="75000"/>
                </a:schemeClr>
              </a:solidFill>
              <a:latin typeface="Century Gothic" pitchFamily="34" charset="0"/>
            </a:endParaRPr>
          </a:p>
        </p:txBody>
      </p:sp>
      <p:sp>
        <p:nvSpPr>
          <p:cNvPr id="8" name="Минус 7"/>
          <p:cNvSpPr/>
          <p:nvPr/>
        </p:nvSpPr>
        <p:spPr>
          <a:xfrm>
            <a:off x="428596" y="1500174"/>
            <a:ext cx="3500430" cy="71438"/>
          </a:xfrm>
          <a:prstGeom prst="mathMinus">
            <a:avLst/>
          </a:prstGeom>
          <a:ln>
            <a:solidFill>
              <a:schemeClr val="tx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9" name="TextBox 8"/>
          <p:cNvSpPr txBox="1"/>
          <p:nvPr/>
        </p:nvSpPr>
        <p:spPr>
          <a:xfrm>
            <a:off x="714348" y="1643050"/>
            <a:ext cx="3071834" cy="1569660"/>
          </a:xfrm>
          <a:prstGeom prst="rect">
            <a:avLst/>
          </a:prstGeom>
          <a:noFill/>
        </p:spPr>
        <p:txBody>
          <a:bodyPr wrap="square" rtlCol="0">
            <a:spAutoFit/>
          </a:bodyPr>
          <a:lstStyle/>
          <a:p>
            <a:pPr algn="r"/>
            <a:r>
              <a:rPr lang="ru-RU" sz="1200" dirty="0" smtClean="0">
                <a:solidFill>
                  <a:schemeClr val="tx2">
                    <a:lumMod val="75000"/>
                  </a:schemeClr>
                </a:solidFill>
                <a:latin typeface="Century Gothic" pitchFamily="34" charset="0"/>
              </a:rPr>
              <a:t>Играют двое детей, в руке каждого </a:t>
            </a:r>
            <a:r>
              <a:rPr lang="ru-RU" sz="1200" dirty="0" err="1" smtClean="0">
                <a:solidFill>
                  <a:schemeClr val="tx2">
                    <a:lumMod val="75000"/>
                  </a:schemeClr>
                </a:solidFill>
                <a:latin typeface="Century Gothic" pitchFamily="34" charset="0"/>
              </a:rPr>
              <a:t>герлыга</a:t>
            </a:r>
            <a:r>
              <a:rPr lang="ru-RU" sz="1200" dirty="0" smtClean="0">
                <a:solidFill>
                  <a:schemeClr val="tx2">
                    <a:lumMod val="75000"/>
                  </a:schemeClr>
                </a:solidFill>
                <a:latin typeface="Century Gothic" pitchFamily="34" charset="0"/>
              </a:rPr>
              <a:t> (гимн. палка). Перед каждым по 5-7 «овец» (мячи или надувные шары). Задача игроков: загнать своих «овец» в «кошару» (обруч),  лежащий на расстоянии 3-4-5 м. от игроков. Кто загонит быстрее своих «овец», тот и победит.</a:t>
            </a:r>
            <a:endParaRPr lang="ru-RU" sz="1200" dirty="0">
              <a:solidFill>
                <a:schemeClr val="tx2">
                  <a:lumMod val="75000"/>
                </a:schemeClr>
              </a:solidFill>
              <a:latin typeface="Century Gothic" pitchFamily="34" charset="0"/>
            </a:endParaRPr>
          </a:p>
        </p:txBody>
      </p:sp>
      <p:sp>
        <p:nvSpPr>
          <p:cNvPr id="10" name="Прямоугольник 9"/>
          <p:cNvSpPr/>
          <p:nvPr/>
        </p:nvSpPr>
        <p:spPr>
          <a:xfrm>
            <a:off x="4857752" y="3714752"/>
            <a:ext cx="3286148" cy="2857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5000628" y="3857628"/>
            <a:ext cx="3175869" cy="400110"/>
          </a:xfrm>
          <a:prstGeom prst="rect">
            <a:avLst/>
          </a:prstGeom>
        </p:spPr>
        <p:txBody>
          <a:bodyPr wrap="none">
            <a:spAutoFit/>
          </a:bodyPr>
          <a:lstStyle/>
          <a:p>
            <a:r>
              <a:rPr lang="ru-RU" sz="2000" b="1" dirty="0" smtClean="0">
                <a:solidFill>
                  <a:schemeClr val="tx2">
                    <a:lumMod val="75000"/>
                  </a:schemeClr>
                </a:solidFill>
                <a:latin typeface="Century Gothic" pitchFamily="34" charset="0"/>
              </a:rPr>
              <a:t>«Бёк </a:t>
            </a:r>
            <a:r>
              <a:rPr lang="ru-RU" sz="2000" b="1" dirty="0" err="1" smtClean="0">
                <a:solidFill>
                  <a:schemeClr val="tx2">
                    <a:lumMod val="75000"/>
                  </a:schemeClr>
                </a:solidFill>
                <a:latin typeface="Century Gothic" pitchFamily="34" charset="0"/>
              </a:rPr>
              <a:t>бяярлгн</a:t>
            </a:r>
            <a:r>
              <a:rPr lang="ru-RU" sz="2000" b="1" dirty="0" smtClean="0">
                <a:solidFill>
                  <a:schemeClr val="tx2">
                    <a:lumMod val="75000"/>
                  </a:schemeClr>
                </a:solidFill>
                <a:latin typeface="Century Gothic" pitchFamily="34" charset="0"/>
              </a:rPr>
              <a:t>» (борьба)</a:t>
            </a:r>
            <a:endParaRPr lang="ru-RU" sz="2000" b="1" dirty="0">
              <a:solidFill>
                <a:schemeClr val="tx2">
                  <a:lumMod val="75000"/>
                </a:schemeClr>
              </a:solidFill>
              <a:latin typeface="Century Gothic" pitchFamily="34" charset="0"/>
            </a:endParaRPr>
          </a:p>
        </p:txBody>
      </p:sp>
      <p:sp>
        <p:nvSpPr>
          <p:cNvPr id="12" name="Минус 11"/>
          <p:cNvSpPr/>
          <p:nvPr/>
        </p:nvSpPr>
        <p:spPr>
          <a:xfrm>
            <a:off x="4572000" y="4286256"/>
            <a:ext cx="3857652" cy="71438"/>
          </a:xfrm>
          <a:prstGeom prst="mathMinus">
            <a:avLst/>
          </a:prstGeom>
          <a:ln>
            <a:solidFill>
              <a:schemeClr val="tx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3" name="TextBox 12"/>
          <p:cNvSpPr txBox="1"/>
          <p:nvPr/>
        </p:nvSpPr>
        <p:spPr>
          <a:xfrm>
            <a:off x="5000628" y="4429132"/>
            <a:ext cx="2928958" cy="1892826"/>
          </a:xfrm>
          <a:prstGeom prst="rect">
            <a:avLst/>
          </a:prstGeom>
          <a:noFill/>
        </p:spPr>
        <p:txBody>
          <a:bodyPr wrap="square" rtlCol="0">
            <a:spAutoFit/>
          </a:bodyPr>
          <a:lstStyle/>
          <a:p>
            <a:r>
              <a:rPr lang="ru-RU" sz="1300" dirty="0" smtClean="0">
                <a:solidFill>
                  <a:schemeClr val="tx2">
                    <a:lumMod val="75000"/>
                  </a:schemeClr>
                </a:solidFill>
                <a:latin typeface="Century Gothic" pitchFamily="34" charset="0"/>
              </a:rPr>
              <a:t>Двое мальчиков становятся лицом друг к другу в начерченном кругу, кладут друг другу руки на плечи, упираются ногами в землю и пытаются вытолкнуть друг друга из круга. Кто вытолкнет соперника из круга, удержавшись в кругу сам -  тот и победитель.</a:t>
            </a:r>
            <a:endParaRPr lang="ru-RU" sz="1300" dirty="0">
              <a:solidFill>
                <a:schemeClr val="tx2">
                  <a:lumMod val="75000"/>
                </a:schemeClr>
              </a:solidFill>
              <a:latin typeface="Century Gothic" pitchFamily="34" charset="0"/>
            </a:endParaRPr>
          </a:p>
        </p:txBody>
      </p:sp>
      <p:pic>
        <p:nvPicPr>
          <p:cNvPr id="14" name="Содержимое 13" descr="IMG_3681.jpg"/>
          <p:cNvPicPr>
            <a:picLocks noGrp="1" noChangeAspect="1"/>
          </p:cNvPicPr>
          <p:nvPr>
            <p:ph idx="1"/>
          </p:nvPr>
        </p:nvPicPr>
        <p:blipFill>
          <a:blip r:embed="rId3" cstate="print">
            <a:lum bright="10000"/>
          </a:blip>
          <a:srcRect t="26201"/>
          <a:stretch>
            <a:fillRect/>
          </a:stretch>
        </p:blipFill>
        <p:spPr>
          <a:xfrm>
            <a:off x="3857620" y="642918"/>
            <a:ext cx="2714644" cy="2865507"/>
          </a:xfrm>
        </p:spPr>
      </p:pic>
      <p:pic>
        <p:nvPicPr>
          <p:cNvPr id="15" name="Рисунок 14" descr="IMG_7028.JPG"/>
          <p:cNvPicPr>
            <a:picLocks noChangeAspect="1"/>
          </p:cNvPicPr>
          <p:nvPr/>
        </p:nvPicPr>
        <p:blipFill>
          <a:blip r:embed="rId4" cstate="print"/>
          <a:srcRect l="10592" r="5453"/>
          <a:stretch>
            <a:fillRect/>
          </a:stretch>
        </p:blipFill>
        <p:spPr>
          <a:xfrm rot="5400000">
            <a:off x="2131142" y="3869594"/>
            <a:ext cx="2903369" cy="259368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1041</Words>
  <Application>Microsoft Office PowerPoint</Application>
  <PresentationFormat>Экран (4:3)</PresentationFormat>
  <Paragraphs>139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999</dc:creator>
  <cp:lastModifiedBy>Михаил</cp:lastModifiedBy>
  <cp:revision>12</cp:revision>
  <dcterms:created xsi:type="dcterms:W3CDTF">2020-10-18T10:56:36Z</dcterms:created>
  <dcterms:modified xsi:type="dcterms:W3CDTF">2020-10-19T09:44:15Z</dcterms:modified>
</cp:coreProperties>
</file>