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1" r:id="rId2"/>
    <p:sldId id="257" r:id="rId3"/>
    <p:sldId id="264" r:id="rId4"/>
    <p:sldId id="258" r:id="rId5"/>
    <p:sldId id="259" r:id="rId6"/>
    <p:sldId id="260" r:id="rId7"/>
    <p:sldId id="261" r:id="rId8"/>
    <p:sldId id="262" r:id="rId9"/>
    <p:sldId id="263" r:id="rId10"/>
    <p:sldId id="265" r:id="rId11"/>
    <p:sldId id="266" r:id="rId12"/>
    <p:sldId id="269" r:id="rId13"/>
    <p:sldId id="268" r:id="rId14"/>
    <p:sldId id="267"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00A336-ADBC-4ADE-A711-0F3E00FFACFB}" type="datetimeFigureOut">
              <a:rPr lang="ru-RU" smtClean="0"/>
              <a:t>03.04.2022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B8797D-E8E1-435B-B314-8987C4CF8F28}" type="slidenum">
              <a:rPr lang="ru-RU" smtClean="0"/>
              <a:t>‹#›</a:t>
            </a:fld>
            <a:endParaRPr lang="ru-RU"/>
          </a:p>
        </p:txBody>
      </p:sp>
    </p:spTree>
    <p:extLst>
      <p:ext uri="{BB962C8B-B14F-4D97-AF65-F5344CB8AC3E}">
        <p14:creationId xmlns:p14="http://schemas.microsoft.com/office/powerpoint/2010/main" val="4081425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0B8797D-E8E1-435B-B314-8987C4CF8F28}" type="slidenum">
              <a:rPr lang="ru-RU" smtClean="0"/>
              <a:t>8</a:t>
            </a:fld>
            <a:endParaRPr lang="ru-RU"/>
          </a:p>
        </p:txBody>
      </p:sp>
    </p:spTree>
    <p:extLst>
      <p:ext uri="{BB962C8B-B14F-4D97-AF65-F5344CB8AC3E}">
        <p14:creationId xmlns:p14="http://schemas.microsoft.com/office/powerpoint/2010/main" val="1472670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03.04.2022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03.04.2022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03.04.2022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2860" y="0"/>
            <a:ext cx="9144000" cy="6812280"/>
          </a:xfrm>
        </p:spPr>
        <p:txBody>
          <a:bodyPr/>
          <a:lstStyle/>
          <a:p>
            <a:endParaRPr lang="ru-RU" dirty="0"/>
          </a:p>
        </p:txBody>
      </p:sp>
      <p:pic>
        <p:nvPicPr>
          <p:cNvPr id="1035" name="Picture 11" descr="C:\ШНЯГЯ МОЯ\ПРЕЗЕНТАЦИИ\_1308-78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56"/>
            <a:ext cx="9144000" cy="706963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835696" y="908721"/>
            <a:ext cx="5400600" cy="4896543"/>
          </a:xfrm>
        </p:spPr>
        <p:txBody>
          <a:bodyPr>
            <a:normAutofit fontScale="90000"/>
          </a:bodyPr>
          <a:lstStyle/>
          <a:p>
            <a:r>
              <a:rPr lang="ru-RU" dirty="0" smtClean="0">
                <a:solidFill>
                  <a:srgbClr val="00B0F0"/>
                </a:solidFill>
              </a:rPr>
              <a:t/>
            </a:r>
            <a:br>
              <a:rPr lang="ru-RU" dirty="0" smtClean="0">
                <a:solidFill>
                  <a:srgbClr val="00B0F0"/>
                </a:solidFill>
              </a:rPr>
            </a:br>
            <a:r>
              <a:rPr lang="ru-RU" dirty="0">
                <a:solidFill>
                  <a:srgbClr val="00B0F0"/>
                </a:solidFill>
              </a:rPr>
              <a:t/>
            </a:r>
            <a:br>
              <a:rPr lang="ru-RU" dirty="0">
                <a:solidFill>
                  <a:srgbClr val="00B0F0"/>
                </a:solidFill>
              </a:rPr>
            </a:br>
            <a:r>
              <a:rPr lang="ru-RU" dirty="0" smtClean="0"/>
              <a:t>Речевые игры с палочками</a:t>
            </a:r>
            <a:br>
              <a:rPr lang="ru-RU" dirty="0" smtClean="0"/>
            </a:br>
            <a:r>
              <a:rPr lang="ru-RU" sz="1800" dirty="0" smtClean="0"/>
              <a:t>Подготовила: </a:t>
            </a:r>
            <a:r>
              <a:rPr lang="ru-RU" sz="1800" dirty="0" smtClean="0"/>
              <a:t>Бирюкова Я.А.</a:t>
            </a:r>
            <a:r>
              <a:rPr lang="ru-RU" sz="1800" dirty="0" smtClean="0"/>
              <a:t/>
            </a:r>
            <a:br>
              <a:rPr lang="ru-RU" sz="1800" dirty="0" smtClean="0"/>
            </a:br>
            <a:r>
              <a:rPr lang="ru-RU" sz="1800" dirty="0" smtClean="0"/>
              <a:t> музыкальный </a:t>
            </a:r>
            <a:r>
              <a:rPr lang="ru-RU" sz="1800" dirty="0" smtClean="0"/>
              <a:t>руководитель </a:t>
            </a: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smtClean="0"/>
              <a:t/>
            </a:r>
            <a:br>
              <a:rPr lang="ru-RU" sz="1800" dirty="0" smtClean="0"/>
            </a:br>
            <a:r>
              <a:rPr lang="ru-RU" sz="1800" dirty="0" smtClean="0"/>
              <a:t>Елань-Колено 2021</a:t>
            </a:r>
            <a:endParaRPr lang="ru-RU" dirty="0"/>
          </a:p>
        </p:txBody>
      </p:sp>
    </p:spTree>
    <p:extLst>
      <p:ext uri="{BB962C8B-B14F-4D97-AF65-F5344CB8AC3E}">
        <p14:creationId xmlns:p14="http://schemas.microsoft.com/office/powerpoint/2010/main" val="7417512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699792" y="274638"/>
            <a:ext cx="5987008" cy="6394722"/>
          </a:xfrm>
        </p:spPr>
        <p:txBody>
          <a:bodyPr>
            <a:normAutofit fontScale="90000"/>
          </a:bodyPr>
          <a:lstStyle/>
          <a:p>
            <a:pPr algn="l"/>
            <a:r>
              <a:rPr lang="ru-RU" sz="2000" b="1" dirty="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cs typeface="Times New Roman" panose="02020603050405020304" pitchFamily="18" charset="0"/>
              </a:rPr>
              <a:t>           Речевые </a:t>
            </a:r>
            <a:r>
              <a:rPr lang="ru-RU" sz="2000" b="1" dirty="0">
                <a:solidFill>
                  <a:prstClr val="black"/>
                </a:solidFill>
                <a:latin typeface="Times New Roman" panose="02020603050405020304" pitchFamily="18" charset="0"/>
                <a:cs typeface="Times New Roman" panose="02020603050405020304" pitchFamily="18" charset="0"/>
              </a:rPr>
              <a:t>игры с палочками для детей </a:t>
            </a:r>
            <a:r>
              <a:rPr lang="ru-RU" sz="2000" b="1" dirty="0" smtClean="0">
                <a:solidFill>
                  <a:prstClr val="black"/>
                </a:solidFill>
                <a:latin typeface="Times New Roman" panose="02020603050405020304" pitchFamily="18" charset="0"/>
                <a:cs typeface="Times New Roman" panose="02020603050405020304" pitchFamily="18" charset="0"/>
              </a:rPr>
              <a:t>старшего</a:t>
            </a:r>
            <a:br>
              <a:rPr lang="ru-RU" sz="2000" b="1" dirty="0" smtClean="0">
                <a:solidFill>
                  <a:prstClr val="black"/>
                </a:solidFill>
                <a:latin typeface="Times New Roman" panose="02020603050405020304" pitchFamily="18" charset="0"/>
                <a:cs typeface="Times New Roman" panose="02020603050405020304" pitchFamily="18" charset="0"/>
              </a:rPr>
            </a:br>
            <a:r>
              <a:rPr lang="ru-RU" sz="2000" b="1" dirty="0" smtClean="0">
                <a:solidFill>
                  <a:prstClr val="black"/>
                </a:solidFill>
                <a:latin typeface="Times New Roman" panose="02020603050405020304" pitchFamily="18" charset="0"/>
                <a:cs typeface="Times New Roman" panose="02020603050405020304" pitchFamily="18" charset="0"/>
              </a:rPr>
              <a:t>                               дошкольного возраста</a:t>
            </a:r>
            <a:br>
              <a:rPr lang="ru-RU" sz="2000" b="1" dirty="0" smtClean="0">
                <a:solidFill>
                  <a:prstClr val="black"/>
                </a:solidFill>
                <a:latin typeface="Times New Roman" panose="02020603050405020304" pitchFamily="18" charset="0"/>
                <a:cs typeface="Times New Roman" panose="02020603050405020304" pitchFamily="18" charset="0"/>
              </a:rPr>
            </a:br>
            <a:r>
              <a:rPr lang="ru-RU" sz="2000" b="1" dirty="0" smtClean="0">
                <a:solidFill>
                  <a:prstClr val="black"/>
                </a:solidFill>
                <a:latin typeface="Times New Roman" panose="02020603050405020304" pitchFamily="18" charset="0"/>
                <a:cs typeface="Times New Roman" panose="02020603050405020304" pitchFamily="18" charset="0"/>
              </a:rPr>
              <a:t>                         </a:t>
            </a:r>
            <a:r>
              <a:rPr lang="ru-RU" sz="1600" b="1" dirty="0" smtClean="0">
                <a:solidFill>
                  <a:prstClr val="black"/>
                </a:solidFill>
                <a:latin typeface="Times New Roman" panose="02020603050405020304" pitchFamily="18" charset="0"/>
                <a:cs typeface="Times New Roman" panose="02020603050405020304" pitchFamily="18" charset="0"/>
              </a:rPr>
              <a:t>Про башмачок (автор стихов </a:t>
            </a:r>
            <a:r>
              <a:rPr lang="ru-RU" sz="1600" b="1" dirty="0" err="1" smtClean="0">
                <a:solidFill>
                  <a:prstClr val="black"/>
                </a:solidFill>
                <a:latin typeface="Times New Roman" panose="02020603050405020304" pitchFamily="18" charset="0"/>
                <a:cs typeface="Times New Roman" panose="02020603050405020304" pitchFamily="18" charset="0"/>
              </a:rPr>
              <a:t>М.Яснов</a:t>
            </a:r>
            <a:r>
              <a:rPr lang="ru-RU" sz="1600" b="1" dirty="0" smtClean="0">
                <a:solidFill>
                  <a:prstClr val="black"/>
                </a:solidFill>
                <a:latin typeface="Times New Roman" panose="02020603050405020304" pitchFamily="18" charset="0"/>
                <a:cs typeface="Times New Roman" panose="02020603050405020304" pitchFamily="18" charset="0"/>
              </a:rPr>
              <a:t>)</a:t>
            </a:r>
            <a:r>
              <a:rPr lang="ru-RU" sz="2000" b="1" dirty="0" smtClean="0">
                <a:solidFill>
                  <a:prstClr val="black"/>
                </a:solidFill>
                <a:latin typeface="Times New Roman" panose="02020603050405020304" pitchFamily="18" charset="0"/>
                <a:cs typeface="Times New Roman" panose="02020603050405020304" pitchFamily="18" charset="0"/>
              </a:rPr>
              <a:t/>
            </a:r>
            <a:br>
              <a:rPr lang="ru-RU" sz="2000" b="1"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Раз, два, три, четыре!  </a:t>
            </a:r>
            <a:r>
              <a:rPr lang="ru-RU" sz="1400" dirty="0" smtClean="0">
                <a:solidFill>
                  <a:prstClr val="black"/>
                </a:solidFill>
                <a:latin typeface="Times New Roman" panose="02020603050405020304" pitchFamily="18" charset="0"/>
                <a:cs typeface="Times New Roman" panose="02020603050405020304" pitchFamily="18" charset="0"/>
              </a:rPr>
              <a:t>Ритмичные удары палочкой о палочку на каждый счет.</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По дорожке я скачу</a:t>
            </a:r>
            <a:r>
              <a:rPr lang="ru-RU" sz="1400" dirty="0" smtClean="0">
                <a:solidFill>
                  <a:prstClr val="black"/>
                </a:solidFill>
                <a:latin typeface="Times New Roman" panose="02020603050405020304" pitchFamily="18" charset="0"/>
                <a:cs typeface="Times New Roman" panose="02020603050405020304" pitchFamily="18" charset="0"/>
              </a:rPr>
              <a:t>. Стучать поочередно палочками об пол.</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Раз, два, три, четыре! </a:t>
            </a:r>
            <a:r>
              <a:rPr lang="ru-RU" sz="1400" dirty="0">
                <a:solidFill>
                  <a:prstClr val="black"/>
                </a:solidFill>
                <a:latin typeface="Times New Roman" panose="02020603050405020304" pitchFamily="18" charset="0"/>
                <a:cs typeface="Times New Roman" panose="02020603050405020304" pitchFamily="18" charset="0"/>
              </a:rPr>
              <a:t>Ритмичные удары палочкой о палочку на каждый </a:t>
            </a:r>
            <a:r>
              <a:rPr lang="ru-RU" sz="1400" dirty="0" smtClean="0">
                <a:solidFill>
                  <a:prstClr val="black"/>
                </a:solidFill>
                <a:latin typeface="Times New Roman" panose="02020603050405020304" pitchFamily="18" charset="0"/>
                <a:cs typeface="Times New Roman" panose="02020603050405020304" pitchFamily="18" charset="0"/>
              </a:rPr>
              <a:t>счет.</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Башмачок скакать учу</a:t>
            </a:r>
            <a:r>
              <a:rPr lang="ru-RU" sz="1400" dirty="0" smtClean="0">
                <a:solidFill>
                  <a:prstClr val="black"/>
                </a:solidFill>
                <a:latin typeface="Times New Roman" panose="02020603050405020304" pitchFamily="18" charset="0"/>
                <a:cs typeface="Times New Roman" panose="02020603050405020304" pitchFamily="18" charset="0"/>
              </a:rPr>
              <a:t>. Стучать об пол</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поочередно каждой палочкой: 2 </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восьмые, четвертная.</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 </a:t>
            </a:r>
            <a:r>
              <a:rPr lang="ru-RU" sz="1400" b="1" dirty="0">
                <a:solidFill>
                  <a:prstClr val="black"/>
                </a:solidFill>
                <a:latin typeface="Times New Roman" panose="02020603050405020304" pitchFamily="18" charset="0"/>
                <a:cs typeface="Times New Roman" panose="02020603050405020304" pitchFamily="18" charset="0"/>
              </a:rPr>
              <a:t>Раз, два, три, четыре!  </a:t>
            </a:r>
            <a:r>
              <a:rPr lang="ru-RU" sz="1400" dirty="0">
                <a:solidFill>
                  <a:prstClr val="black"/>
                </a:solidFill>
                <a:latin typeface="Times New Roman" panose="02020603050405020304" pitchFamily="18" charset="0"/>
                <a:cs typeface="Times New Roman" panose="02020603050405020304" pitchFamily="18" charset="0"/>
              </a:rPr>
              <a:t>Ритмичные удары палочкой о палочку на каждый </a:t>
            </a:r>
            <a:r>
              <a:rPr lang="ru-RU" sz="1400" dirty="0" smtClean="0">
                <a:solidFill>
                  <a:prstClr val="black"/>
                </a:solidFill>
                <a:latin typeface="Times New Roman" panose="02020603050405020304" pitchFamily="18" charset="0"/>
                <a:cs typeface="Times New Roman" panose="02020603050405020304" pitchFamily="18" charset="0"/>
              </a:rPr>
              <a:t>счет.</a:t>
            </a:r>
            <a:r>
              <a:rPr lang="ru-RU" sz="1400" dirty="0">
                <a:solidFill>
                  <a:prstClr val="black"/>
                </a:solidFill>
                <a:latin typeface="Times New Roman" panose="02020603050405020304" pitchFamily="18" charset="0"/>
                <a:cs typeface="Times New Roman" panose="02020603050405020304" pitchFamily="18" charset="0"/>
              </a:rPr>
              <a:t/>
            </a:r>
            <a:br>
              <a:rPr lang="ru-RU" sz="1400" dirty="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Обломился каблучок. </a:t>
            </a:r>
            <a:r>
              <a:rPr lang="ru-RU" sz="1400" dirty="0" smtClean="0">
                <a:solidFill>
                  <a:prstClr val="black"/>
                </a:solidFill>
                <a:latin typeface="Times New Roman" panose="02020603050405020304" pitchFamily="18" charset="0"/>
                <a:cs typeface="Times New Roman" panose="02020603050405020304" pitchFamily="18" charset="0"/>
              </a:rPr>
              <a:t>Держа левую палочку за середину, стучать правой</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smtClean="0">
                <a:solidFill>
                  <a:prstClr val="black"/>
                </a:solidFill>
                <a:latin typeface="Times New Roman" panose="02020603050405020304" pitchFamily="18" charset="0"/>
                <a:cs typeface="Times New Roman" panose="02020603050405020304" pitchFamily="18" charset="0"/>
              </a:rPr>
              <a:t>                                       палочкой то по одному концу левой, то по другому.</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a:solidFill>
                  <a:prstClr val="black"/>
                </a:solidFill>
                <a:latin typeface="Times New Roman" panose="02020603050405020304" pitchFamily="18" charset="0"/>
                <a:cs typeface="Times New Roman" panose="02020603050405020304" pitchFamily="18" charset="0"/>
              </a:rPr>
              <a:t>Раз, два, три, четыре!  </a:t>
            </a:r>
            <a:r>
              <a:rPr lang="ru-RU" sz="1400" dirty="0">
                <a:solidFill>
                  <a:prstClr val="black"/>
                </a:solidFill>
                <a:latin typeface="Times New Roman" panose="02020603050405020304" pitchFamily="18" charset="0"/>
                <a:cs typeface="Times New Roman" panose="02020603050405020304" pitchFamily="18" charset="0"/>
              </a:rPr>
              <a:t>Ритмичные удары палочкой о палочку на каждый счет.</a:t>
            </a:r>
            <a:br>
              <a:rPr lang="ru-RU" sz="1400" dirty="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Заблудился башмачок</a:t>
            </a:r>
            <a:r>
              <a:rPr lang="ru-RU" sz="1400" dirty="0" smtClean="0">
                <a:solidFill>
                  <a:prstClr val="black"/>
                </a:solidFill>
                <a:latin typeface="Times New Roman" panose="02020603050405020304" pitchFamily="18" charset="0"/>
                <a:cs typeface="Times New Roman" panose="02020603050405020304" pitchFamily="18" charset="0"/>
              </a:rPr>
              <a:t>. Стучать концами палочек друг о друга, держа их в </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горизонтальном положении</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r>
            <a:br>
              <a:rPr lang="ru-RU" sz="1400" dirty="0">
                <a:solidFill>
                  <a:prstClr val="black"/>
                </a:solidFill>
                <a:latin typeface="Times New Roman" panose="02020603050405020304" pitchFamily="18" charset="0"/>
                <a:cs typeface="Times New Roman" panose="02020603050405020304" pitchFamily="18" charset="0"/>
              </a:rPr>
            </a:br>
            <a:r>
              <a:rPr lang="ru-RU" sz="1600" dirty="0" smtClean="0">
                <a:solidFill>
                  <a:prstClr val="black"/>
                </a:solidFill>
                <a:latin typeface="Times New Roman" panose="02020603050405020304" pitchFamily="18" charset="0"/>
                <a:cs typeface="Times New Roman" panose="02020603050405020304" pitchFamily="18" charset="0"/>
              </a:rPr>
              <a:t>                                   </a:t>
            </a:r>
            <a:r>
              <a:rPr lang="ru-RU" sz="1600" b="1" dirty="0" smtClean="0">
                <a:solidFill>
                  <a:prstClr val="black"/>
                </a:solidFill>
                <a:latin typeface="Times New Roman" panose="02020603050405020304" pitchFamily="18" charset="0"/>
                <a:cs typeface="Times New Roman" panose="02020603050405020304" pitchFamily="18" charset="0"/>
              </a:rPr>
              <a:t>Рыбка (автор стихов А. Тетивкин</a:t>
            </a:r>
            <a:r>
              <a:rPr lang="ru-RU" sz="1600" dirty="0" smtClean="0">
                <a:solidFill>
                  <a:prstClr val="black"/>
                </a:solidFill>
                <a:latin typeface="Times New Roman" panose="02020603050405020304" pitchFamily="18" charset="0"/>
                <a:cs typeface="Times New Roman" panose="02020603050405020304" pitchFamily="18" charset="0"/>
              </a:rPr>
              <a:t>)</a:t>
            </a:r>
            <a:br>
              <a:rPr lang="ru-RU" sz="16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 Рыбка</a:t>
            </a:r>
            <a:r>
              <a:rPr lang="ru-RU" sz="1400" dirty="0" smtClean="0">
                <a:solidFill>
                  <a:prstClr val="black"/>
                </a:solidFill>
                <a:latin typeface="Times New Roman" panose="02020603050405020304" pitchFamily="18" charset="0"/>
                <a:cs typeface="Times New Roman" panose="02020603050405020304" pitchFamily="18" charset="0"/>
              </a:rPr>
              <a:t>!        Держа палочку двумя руками, ударить ею об пол один раз.</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Рыбка!          </a:t>
            </a:r>
            <a:r>
              <a:rPr lang="ru-RU" sz="1400" dirty="0" smtClean="0">
                <a:solidFill>
                  <a:prstClr val="black"/>
                </a:solidFill>
                <a:latin typeface="Times New Roman" panose="02020603050405020304" pitchFamily="18" charset="0"/>
                <a:cs typeface="Times New Roman" panose="02020603050405020304" pitchFamily="18" charset="0"/>
              </a:rPr>
              <a:t>Повторить движение и сразу взять палочку в правую руку.</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Вот  червяк!  </a:t>
            </a:r>
            <a:r>
              <a:rPr lang="ru-RU" sz="1400" dirty="0" smtClean="0">
                <a:solidFill>
                  <a:prstClr val="black"/>
                </a:solidFill>
                <a:latin typeface="Times New Roman" panose="02020603050405020304" pitchFamily="18" charset="0"/>
                <a:cs typeface="Times New Roman" panose="02020603050405020304" pitchFamily="18" charset="0"/>
              </a:rPr>
              <a:t>Развести руки в стороны и вложить палочку в левую руку соседа </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справа</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Откуси хоть чуточку</a:t>
            </a:r>
            <a:r>
              <a:rPr lang="ru-RU" sz="1400" dirty="0" smtClean="0">
                <a:solidFill>
                  <a:prstClr val="black"/>
                </a:solidFill>
                <a:latin typeface="Times New Roman" panose="02020603050405020304" pitchFamily="18" charset="0"/>
                <a:cs typeface="Times New Roman" panose="02020603050405020304" pitchFamily="18" charset="0"/>
              </a:rPr>
              <a:t>. Взяв палочку у соседа слева и держа её двумя руками,</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ударить об пол 2 раза и передать соседу справа.</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 Не проси меня, рыбак</a:t>
            </a:r>
            <a:r>
              <a:rPr lang="ru-RU" sz="1400" dirty="0" smtClean="0">
                <a:solidFill>
                  <a:prstClr val="black"/>
                </a:solidFill>
                <a:latin typeface="Times New Roman" panose="02020603050405020304" pitchFamily="18" charset="0"/>
                <a:cs typeface="Times New Roman" panose="02020603050405020304" pitchFamily="18" charset="0"/>
              </a:rPr>
              <a:t>, Снова взять палочку у соседа слева, ударить 2 раза об </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пол и передать соседу справа.</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Попаду на удочку!   </a:t>
            </a:r>
            <a:r>
              <a:rPr lang="ru-RU" sz="1400" dirty="0" smtClean="0">
                <a:solidFill>
                  <a:prstClr val="black"/>
                </a:solidFill>
                <a:latin typeface="Times New Roman" panose="02020603050405020304" pitchFamily="18" charset="0"/>
                <a:cs typeface="Times New Roman" panose="02020603050405020304" pitchFamily="18" charset="0"/>
              </a:rPr>
              <a:t>Ещё раз взять палочку у соседа слева, ударить об пол 2 раза</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и передать соседу справа</a:t>
            </a:r>
            <a:br>
              <a:rPr lang="ru-RU" sz="1400" dirty="0" smtClean="0">
                <a:solidFill>
                  <a:prstClr val="black"/>
                </a:solidFill>
                <a:latin typeface="Times New Roman" panose="02020603050405020304" pitchFamily="18" charset="0"/>
                <a:cs typeface="Times New Roman" panose="02020603050405020304" pitchFamily="18" charset="0"/>
              </a:rPr>
            </a:br>
            <a:r>
              <a:rPr lang="ru-RU" sz="1600" b="1" dirty="0" smtClean="0">
                <a:solidFill>
                  <a:prstClr val="black"/>
                </a:solidFill>
                <a:latin typeface="Times New Roman" panose="02020603050405020304" pitchFamily="18" charset="0"/>
                <a:cs typeface="Times New Roman" panose="02020603050405020304" pitchFamily="18" charset="0"/>
              </a:rPr>
              <a:t/>
            </a:r>
            <a:br>
              <a:rPr lang="ru-RU" sz="1600" b="1"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r>
            <a:br>
              <a:rPr lang="ru-RU" sz="1400" dirty="0">
                <a:solidFill>
                  <a:prstClr val="black"/>
                </a:solidFill>
                <a:latin typeface="Times New Roman" panose="02020603050405020304" pitchFamily="18" charset="0"/>
                <a:cs typeface="Times New Roman" panose="02020603050405020304" pitchFamily="18" charset="0"/>
              </a:rPr>
            </a:br>
            <a:endParaRPr lang="ru-RU" sz="1400" dirty="0"/>
          </a:p>
        </p:txBody>
      </p:sp>
    </p:spTree>
    <p:extLst>
      <p:ext uri="{BB962C8B-B14F-4D97-AF65-F5344CB8AC3E}">
        <p14:creationId xmlns:p14="http://schemas.microsoft.com/office/powerpoint/2010/main" val="2830872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483768" y="274638"/>
            <a:ext cx="6480720" cy="6466730"/>
          </a:xfrm>
        </p:spPr>
        <p:txBody>
          <a:bodyPr>
            <a:normAutofit fontScale="90000"/>
          </a:bodyPr>
          <a:lstStyle/>
          <a:p>
            <a:pPr algn="l"/>
            <a:r>
              <a:rPr lang="ru-RU" sz="1600" b="1" dirty="0" smtClean="0">
                <a:latin typeface="Times New Roman" panose="02020603050405020304" pitchFamily="18" charset="0"/>
                <a:cs typeface="Times New Roman" panose="02020603050405020304" pitchFamily="18" charset="0"/>
              </a:rPr>
              <a:t>                                       </a:t>
            </a:r>
            <a:br>
              <a:rPr lang="ru-RU" sz="1600" b="1" dirty="0" smtClean="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
            </a:r>
            <a:br>
              <a:rPr lang="ru-RU" sz="1600" b="1" dirty="0" smtClean="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cs typeface="Times New Roman" panose="02020603050405020304" pitchFamily="18" charset="0"/>
              </a:rPr>
              <a:t>                                       Петушок </a:t>
            </a:r>
            <a:r>
              <a:rPr lang="ru-RU" sz="1600" dirty="0" smtClean="0">
                <a:latin typeface="Times New Roman" panose="02020603050405020304" pitchFamily="18" charset="0"/>
                <a:cs typeface="Times New Roman" panose="02020603050405020304" pitchFamily="18" charset="0"/>
              </a:rPr>
              <a:t>(автор стихов Г. </a:t>
            </a:r>
            <a:r>
              <a:rPr lang="ru-RU" sz="1600" dirty="0" err="1" smtClean="0">
                <a:latin typeface="Times New Roman" panose="02020603050405020304" pitchFamily="18" charset="0"/>
                <a:cs typeface="Times New Roman" panose="02020603050405020304" pitchFamily="18" charset="0"/>
              </a:rPr>
              <a:t>Лагздынь</a:t>
            </a:r>
            <a:r>
              <a:rPr lang="ru-RU" sz="1600" dirty="0" smtClean="0">
                <a:latin typeface="Times New Roman" panose="02020603050405020304" pitchFamily="18" charset="0"/>
                <a:cs typeface="Times New Roman" panose="02020603050405020304" pitchFamily="18" charset="0"/>
              </a:rPr>
              <a:t>)</a:t>
            </a:r>
            <a:br>
              <a:rPr lang="ru-RU" sz="1600" dirty="0" smtClean="0">
                <a:latin typeface="Times New Roman" panose="02020603050405020304" pitchFamily="18" charset="0"/>
                <a:cs typeface="Times New Roman" panose="02020603050405020304" pitchFamily="18" charset="0"/>
              </a:rPr>
            </a:br>
            <a:r>
              <a:rPr lang="ru-RU" sz="1600" dirty="0" smtClean="0">
                <a:latin typeface="Times New Roman" panose="02020603050405020304" pitchFamily="18" charset="0"/>
                <a:cs typeface="Times New Roman" panose="02020603050405020304" pitchFamily="18" charset="0"/>
              </a:rPr>
              <a:t/>
            </a:r>
            <a:br>
              <a:rPr lang="ru-RU" sz="16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 Петушок, петушок,      </a:t>
            </a:r>
            <a:r>
              <a:rPr lang="ru-RU" sz="1400" dirty="0" smtClean="0">
                <a:latin typeface="Times New Roman" panose="02020603050405020304" pitchFamily="18" charset="0"/>
                <a:cs typeface="Times New Roman" panose="02020603050405020304" pitchFamily="18" charset="0"/>
              </a:rPr>
              <a:t>Стучать палочками поочерёдно об пол, меняя руки на каждую</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                                          длительность.</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Подари мне гребешок</a:t>
            </a:r>
            <a:r>
              <a:rPr lang="ru-RU" sz="1400" dirty="0" smtClean="0">
                <a:latin typeface="Times New Roman" panose="02020603050405020304" pitchFamily="18" charset="0"/>
                <a:cs typeface="Times New Roman" panose="02020603050405020304" pitchFamily="18" charset="0"/>
              </a:rPr>
              <a:t>.  Одновременные удары двумя палочками, разными их концами.            </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                                         Взять обе  палочки в одну руку.</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Ну, пожалуйста</a:t>
            </a:r>
            <a:r>
              <a:rPr lang="ru-RU" sz="1400" dirty="0" smtClean="0">
                <a:latin typeface="Times New Roman" panose="02020603050405020304" pitchFamily="18" charset="0"/>
                <a:cs typeface="Times New Roman" panose="02020603050405020304" pitchFamily="18" charset="0"/>
              </a:rPr>
              <a:t>,             Передать палочки соседу справа, одновременно левой рукой</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                                        взять  палочки у соседа слева.</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Прошу,                            </a:t>
            </a:r>
            <a:r>
              <a:rPr lang="ru-RU" sz="1400" dirty="0" smtClean="0">
                <a:latin typeface="Times New Roman" panose="02020603050405020304" pitchFamily="18" charset="0"/>
                <a:cs typeface="Times New Roman" panose="02020603050405020304" pitchFamily="18" charset="0"/>
              </a:rPr>
              <a:t>Переложить палочки из левой руки в правую.</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Я кудряшки                   </a:t>
            </a:r>
            <a:r>
              <a:rPr lang="ru-RU" sz="1400" dirty="0" smtClean="0">
                <a:latin typeface="Times New Roman" panose="02020603050405020304" pitchFamily="18" charset="0"/>
                <a:cs typeface="Times New Roman" panose="02020603050405020304" pitchFamily="18" charset="0"/>
              </a:rPr>
              <a:t>Передать палочки соседу справа, одновременно левой рукой  </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                                         взять    палочки у соседа слева.</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Расчешу!             </a:t>
            </a:r>
            <a:r>
              <a:rPr lang="ru-RU" sz="1400" dirty="0" smtClean="0">
                <a:latin typeface="Times New Roman" panose="02020603050405020304" pitchFamily="18" charset="0"/>
                <a:cs typeface="Times New Roman" panose="02020603050405020304" pitchFamily="18" charset="0"/>
              </a:rPr>
              <a:t>            Переложить палочки из левой руки в правую.</a:t>
            </a:r>
            <a:br>
              <a:rPr lang="ru-RU" sz="1400" dirty="0" smtClean="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При повторении стихотворения передавать палочки влево.</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cs typeface="Times New Roman" panose="02020603050405020304" pitchFamily="18" charset="0"/>
              </a:rPr>
              <a:t>Под солнышком…</a:t>
            </a:r>
            <a:r>
              <a:rPr lang="ru-RU" sz="1600" dirty="0" smtClean="0">
                <a:latin typeface="Times New Roman" panose="02020603050405020304" pitchFamily="18" charset="0"/>
                <a:cs typeface="Times New Roman" panose="02020603050405020304" pitchFamily="18" charset="0"/>
              </a:rPr>
              <a:t>( автор стихов </a:t>
            </a:r>
            <a:r>
              <a:rPr lang="ru-RU" sz="1600" dirty="0" err="1" smtClean="0">
                <a:latin typeface="Times New Roman" panose="02020603050405020304" pitchFamily="18" charset="0"/>
                <a:cs typeface="Times New Roman" panose="02020603050405020304" pitchFamily="18" charset="0"/>
              </a:rPr>
              <a:t>М.Пляцковский</a:t>
            </a:r>
            <a:r>
              <a:rPr lang="ru-RU" sz="1600" dirty="0" smtClean="0">
                <a:latin typeface="Times New Roman" panose="02020603050405020304" pitchFamily="18" charset="0"/>
                <a:cs typeface="Times New Roman" panose="02020603050405020304" pitchFamily="18" charset="0"/>
              </a:rPr>
              <a:t>)</a:t>
            </a:r>
            <a:br>
              <a:rPr lang="ru-RU" sz="1600" dirty="0" smtClean="0">
                <a:latin typeface="Times New Roman" panose="02020603050405020304" pitchFamily="18" charset="0"/>
                <a:cs typeface="Times New Roman" panose="02020603050405020304" pitchFamily="18" charset="0"/>
              </a:rPr>
            </a:br>
            <a:r>
              <a:rPr lang="ru-RU" sz="1600" dirty="0" smtClean="0">
                <a:latin typeface="Times New Roman" panose="02020603050405020304" pitchFamily="18" charset="0"/>
                <a:cs typeface="Times New Roman" panose="02020603050405020304" pitchFamily="18" charset="0"/>
              </a:rPr>
              <a:t/>
            </a:r>
            <a:br>
              <a:rPr lang="ru-RU" sz="16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Под солнышком, под солнышком</a:t>
            </a:r>
            <a:r>
              <a:rPr lang="ru-RU" sz="1400" dirty="0" smtClean="0">
                <a:latin typeface="Times New Roman" panose="02020603050405020304" pitchFamily="18" charset="0"/>
                <a:cs typeface="Times New Roman" panose="02020603050405020304" pitchFamily="18" charset="0"/>
              </a:rPr>
              <a:t>,   Четыре удара обеими палочками по полу.</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Прямо у дорожки</a:t>
            </a:r>
            <a:r>
              <a:rPr lang="ru-RU" sz="1400" dirty="0" smtClean="0">
                <a:latin typeface="Times New Roman" panose="02020603050405020304" pitchFamily="18" charset="0"/>
                <a:cs typeface="Times New Roman" panose="02020603050405020304" pitchFamily="18" charset="0"/>
              </a:rPr>
              <a:t>,                                 Палочкой о палочку в ритме слов.</a:t>
            </a:r>
            <a:br>
              <a:rPr lang="ru-RU" sz="1400" dirty="0" smtClean="0">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Золотой подсолнушек                           </a:t>
            </a:r>
            <a:r>
              <a:rPr lang="ru-RU" sz="1400" dirty="0" smtClean="0">
                <a:solidFill>
                  <a:prstClr val="black"/>
                </a:solidFill>
                <a:latin typeface="Times New Roman" panose="02020603050405020304" pitchFamily="18" charset="0"/>
                <a:cs typeface="Times New Roman" panose="02020603050405020304" pitchFamily="18" charset="0"/>
              </a:rPr>
              <a:t>Четыре </a:t>
            </a:r>
            <a:r>
              <a:rPr lang="ru-RU" sz="1400" dirty="0">
                <a:solidFill>
                  <a:prstClr val="black"/>
                </a:solidFill>
                <a:latin typeface="Times New Roman" panose="02020603050405020304" pitchFamily="18" charset="0"/>
                <a:cs typeface="Times New Roman" panose="02020603050405020304" pitchFamily="18" charset="0"/>
              </a:rPr>
              <a:t>удара обеими палочками по полу</a:t>
            </a:r>
            <a:r>
              <a:rPr lang="ru-RU" sz="1400" dirty="0" smtClean="0">
                <a:solidFill>
                  <a:prstClr val="black"/>
                </a:solidFill>
                <a:latin typeface="Times New Roman" panose="02020603050405020304" pitchFamily="18" charset="0"/>
                <a:cs typeface="Times New Roman" panose="02020603050405020304" pitchFamily="18" charset="0"/>
              </a:rPr>
              <a:t>.</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Застыл на тонкой ножке .                    </a:t>
            </a:r>
            <a:r>
              <a:rPr lang="ru-RU" sz="1400" dirty="0" smtClean="0">
                <a:solidFill>
                  <a:prstClr val="black"/>
                </a:solidFill>
                <a:latin typeface="Times New Roman" panose="02020603050405020304" pitchFamily="18" charset="0"/>
                <a:cs typeface="Times New Roman" panose="02020603050405020304" pitchFamily="18" charset="0"/>
              </a:rPr>
              <a:t>Палочкой </a:t>
            </a:r>
            <a:r>
              <a:rPr lang="ru-RU" sz="1400" dirty="0">
                <a:solidFill>
                  <a:prstClr val="black"/>
                </a:solidFill>
                <a:latin typeface="Times New Roman" panose="02020603050405020304" pitchFamily="18" charset="0"/>
                <a:cs typeface="Times New Roman" panose="02020603050405020304" pitchFamily="18" charset="0"/>
              </a:rPr>
              <a:t>о палочку в ритме слов</a:t>
            </a:r>
            <a:r>
              <a:rPr lang="ru-RU" sz="1400" dirty="0" smtClean="0">
                <a:solidFill>
                  <a:prstClr val="black"/>
                </a:solidFill>
                <a:latin typeface="Times New Roman" panose="02020603050405020304" pitchFamily="18" charset="0"/>
                <a:cs typeface="Times New Roman" panose="02020603050405020304" pitchFamily="18" charset="0"/>
              </a:rPr>
              <a:t>.</a:t>
            </a:r>
            <a:r>
              <a:rPr lang="ru-RU" sz="1400" dirty="0">
                <a:solidFill>
                  <a:prstClr val="black"/>
                </a:solidFill>
                <a:latin typeface="Times New Roman" panose="02020603050405020304" pitchFamily="18" charset="0"/>
                <a:cs typeface="Times New Roman" panose="02020603050405020304" pitchFamily="18" charset="0"/>
              </a:rPr>
              <a:t/>
            </a:r>
            <a:br>
              <a:rPr lang="ru-RU" sz="1400" dirty="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Наверно,  важный генерал</a:t>
            </a:r>
            <a:r>
              <a:rPr lang="ru-RU" sz="1400" dirty="0" smtClean="0">
                <a:solidFill>
                  <a:prstClr val="black"/>
                </a:solidFill>
                <a:latin typeface="Times New Roman" panose="02020603050405020304" pitchFamily="18" charset="0"/>
                <a:cs typeface="Times New Roman" panose="02020603050405020304" pitchFamily="18" charset="0"/>
              </a:rPr>
              <a:t>,                 Поочерёдно ударять палочками об пол</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четвертными.</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Прославленный всемирно, </a:t>
            </a:r>
            <a:br>
              <a:rPr lang="ru-RU" sz="1400" b="1"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Ему однажды приказал           </a:t>
            </a:r>
            <a:r>
              <a:rPr lang="ru-RU" sz="1400" dirty="0" smtClean="0">
                <a:solidFill>
                  <a:prstClr val="black"/>
                </a:solidFill>
                <a:latin typeface="Times New Roman" panose="02020603050405020304" pitchFamily="18" charset="0"/>
                <a:cs typeface="Times New Roman" panose="02020603050405020304" pitchFamily="18" charset="0"/>
              </a:rPr>
              <a:t>Широко расставив руки, 2 раза стукнуть палочками об </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пол с   каждым разом сближая руки.</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b="1" dirty="0" smtClean="0">
                <a:solidFill>
                  <a:prstClr val="black"/>
                </a:solidFill>
                <a:latin typeface="Times New Roman" panose="02020603050405020304" pitchFamily="18" charset="0"/>
                <a:cs typeface="Times New Roman" panose="02020603050405020304" pitchFamily="18" charset="0"/>
              </a:rPr>
              <a:t>Стоять по стойке «смирно»   </a:t>
            </a:r>
            <a:r>
              <a:rPr lang="ru-RU" sz="1400" dirty="0" smtClean="0">
                <a:solidFill>
                  <a:prstClr val="black"/>
                </a:solidFill>
                <a:latin typeface="Times New Roman" panose="02020603050405020304" pitchFamily="18" charset="0"/>
                <a:cs typeface="Times New Roman" panose="02020603050405020304" pitchFamily="18" charset="0"/>
              </a:rPr>
              <a:t>Один раз ударить палочками об пол и поставить палочку</a:t>
            </a:r>
            <a:br>
              <a:rPr lang="ru-RU" sz="1400"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на     палочку</a:t>
            </a:r>
            <a:r>
              <a:rPr lang="ru-RU" sz="1400" b="1" dirty="0" smtClean="0">
                <a:solidFill>
                  <a:prstClr val="black"/>
                </a:solidFill>
                <a:latin typeface="Times New Roman" panose="02020603050405020304" pitchFamily="18" charset="0"/>
                <a:cs typeface="Times New Roman" panose="02020603050405020304" pitchFamily="18" charset="0"/>
              </a:rPr>
              <a:t/>
            </a:r>
            <a:br>
              <a:rPr lang="ru-RU" sz="1400" b="1" dirty="0" smtClean="0">
                <a:solidFill>
                  <a:prstClr val="black"/>
                </a:solidFill>
                <a:latin typeface="Times New Roman" panose="02020603050405020304" pitchFamily="18" charset="0"/>
                <a:cs typeface="Times New Roman" panose="02020603050405020304" pitchFamily="18" charset="0"/>
              </a:rPr>
            </a:br>
            <a:r>
              <a:rPr lang="ru-RU" sz="1400" dirty="0">
                <a:solidFill>
                  <a:prstClr val="black"/>
                </a:solidFill>
                <a:latin typeface="Times New Roman" panose="02020603050405020304" pitchFamily="18" charset="0"/>
                <a:cs typeface="Times New Roman" panose="02020603050405020304" pitchFamily="18" charset="0"/>
              </a:rPr>
              <a:t/>
            </a:r>
            <a:br>
              <a:rPr lang="ru-RU" sz="1400" dirty="0">
                <a:solidFill>
                  <a:prstClr val="black"/>
                </a:solidFill>
                <a:latin typeface="Times New Roman" panose="02020603050405020304" pitchFamily="18" charset="0"/>
                <a:cs typeface="Times New Roman" panose="02020603050405020304" pitchFamily="18" charset="0"/>
              </a:rPr>
            </a:br>
            <a:r>
              <a:rPr lang="ru-RU" sz="1400" b="1" dirty="0">
                <a:solidFill>
                  <a:prstClr val="black"/>
                </a:solidFill>
                <a:latin typeface="Times New Roman" panose="02020603050405020304" pitchFamily="18" charset="0"/>
                <a:cs typeface="Times New Roman" panose="02020603050405020304" pitchFamily="18" charset="0"/>
              </a:rPr>
              <a:t/>
            </a:r>
            <a:br>
              <a:rPr lang="ru-RU" sz="1400" b="1" dirty="0">
                <a:solidFill>
                  <a:prstClr val="black"/>
                </a:solidFill>
                <a:latin typeface="Times New Roman" panose="02020603050405020304" pitchFamily="18" charset="0"/>
                <a:cs typeface="Times New Roman" panose="02020603050405020304" pitchFamily="18" charset="0"/>
              </a:rPr>
            </a:br>
            <a:r>
              <a:rPr lang="ru-RU" sz="1400" b="1" dirty="0" smtClean="0">
                <a:latin typeface="Times New Roman" panose="02020603050405020304" pitchFamily="18" charset="0"/>
                <a:cs typeface="Times New Roman" panose="02020603050405020304" pitchFamily="18" charset="0"/>
              </a:rPr>
              <a:t/>
            </a:r>
            <a:br>
              <a:rPr lang="ru-RU" sz="1400" b="1" dirty="0" smtClean="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
            </a:r>
            <a:br>
              <a:rPr lang="ru-RU" sz="1600" b="1" dirty="0" smtClean="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endParaRPr lang="ru-RU"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3146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267744" y="274638"/>
            <a:ext cx="6696744" cy="6394722"/>
          </a:xfrm>
        </p:spPr>
        <p:txBody>
          <a:bodyPr>
            <a:normAutofit/>
          </a:bodyPr>
          <a:lstStyle/>
          <a:p>
            <a:pPr algn="l"/>
            <a:r>
              <a:rPr lang="ru-RU" sz="1600" b="1" dirty="0" smtClean="0">
                <a:latin typeface="Times New Roman" panose="02020603050405020304" pitchFamily="18" charset="0"/>
                <a:cs typeface="Times New Roman" panose="02020603050405020304" pitchFamily="18" charset="0"/>
              </a:rPr>
              <a:t>                           Зонт и дождик </a:t>
            </a:r>
            <a:r>
              <a:rPr lang="ru-RU" sz="1600" dirty="0" smtClean="0">
                <a:latin typeface="Times New Roman" panose="02020603050405020304" pitchFamily="18" charset="0"/>
                <a:cs typeface="Times New Roman" panose="02020603050405020304" pitchFamily="18" charset="0"/>
              </a:rPr>
              <a:t>(сборник «Палочки-скакалочки. Игры,    </a:t>
            </a:r>
            <a:br>
              <a:rPr lang="ru-RU" sz="1600" dirty="0" smtClean="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          песенки и танцы для малышей, веселой   компании и всей семьи»)</a:t>
            </a:r>
            <a:r>
              <a:rPr lang="ru-RU" sz="1600" b="1" dirty="0" smtClean="0">
                <a:latin typeface="Times New Roman" panose="02020603050405020304" pitchFamily="18" charset="0"/>
                <a:cs typeface="Times New Roman" panose="02020603050405020304" pitchFamily="18" charset="0"/>
              </a:rPr>
              <a:t/>
            </a:r>
            <a:br>
              <a:rPr lang="ru-RU" sz="1600" b="1" dirty="0" smtClean="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1.</a:t>
            </a:r>
            <a:r>
              <a:rPr lang="ru-RU" sz="1400" dirty="0" smtClean="0">
                <a:solidFill>
                  <a:srgbClr val="0A0A0A"/>
                </a:solidFill>
                <a:latin typeface="Times New Roman" panose="02020603050405020304" pitchFamily="18" charset="0"/>
                <a:cs typeface="Times New Roman" panose="02020603050405020304" pitchFamily="18" charset="0"/>
              </a:rPr>
              <a:t>Светило </a:t>
            </a:r>
            <a:r>
              <a:rPr lang="ru-RU" sz="1400" dirty="0">
                <a:solidFill>
                  <a:srgbClr val="0A0A0A"/>
                </a:solidFill>
                <a:latin typeface="Times New Roman" panose="02020603050405020304" pitchFamily="18" charset="0"/>
                <a:cs typeface="Times New Roman" panose="02020603050405020304" pitchFamily="18" charset="0"/>
              </a:rPr>
              <a:t>в небе солнце,</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Бродил </a:t>
            </a:r>
            <a:r>
              <a:rPr lang="ru-RU" sz="1400" dirty="0" err="1">
                <a:solidFill>
                  <a:srgbClr val="0A0A0A"/>
                </a:solidFill>
                <a:latin typeface="Times New Roman" panose="02020603050405020304" pitchFamily="18" charset="0"/>
                <a:cs typeface="Times New Roman" panose="02020603050405020304" pitchFamily="18" charset="0"/>
              </a:rPr>
              <a:t>цод</a:t>
            </a:r>
            <a:r>
              <a:rPr lang="ru-RU" sz="1400" dirty="0">
                <a:solidFill>
                  <a:srgbClr val="0A0A0A"/>
                </a:solidFill>
                <a:latin typeface="Times New Roman" panose="02020603050405020304" pitchFamily="18" charset="0"/>
                <a:cs typeface="Times New Roman" panose="02020603050405020304" pitchFamily="18" charset="0"/>
              </a:rPr>
              <a:t> солнцем Зонтик.</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И ни один прохожий</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Его не замечал.</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Но прилетела тучка,</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И вместе с нею Дождик.</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Обрадовался Зонтик,</a:t>
            </a:r>
            <a:br>
              <a:rPr lang="ru-RU" sz="1400" dirty="0">
                <a:solidFill>
                  <a:srgbClr val="0A0A0A"/>
                </a:solidFill>
                <a:latin typeface="Times New Roman" panose="02020603050405020304" pitchFamily="18" charset="0"/>
                <a:cs typeface="Times New Roman" panose="02020603050405020304" pitchFamily="18" charset="0"/>
              </a:rPr>
            </a:br>
            <a:r>
              <a:rPr lang="ru-RU" sz="1400" dirty="0">
                <a:solidFill>
                  <a:srgbClr val="0A0A0A"/>
                </a:solidFill>
                <a:latin typeface="Times New Roman" panose="02020603050405020304" pitchFamily="18" charset="0"/>
                <a:cs typeface="Times New Roman" panose="02020603050405020304" pitchFamily="18" charset="0"/>
              </a:rPr>
              <a:t>А Дождик </a:t>
            </a:r>
            <a:r>
              <a:rPr lang="ru-RU" sz="1400" dirty="0" smtClean="0">
                <a:solidFill>
                  <a:srgbClr val="0A0A0A"/>
                </a:solidFill>
                <a:latin typeface="Times New Roman" panose="02020603050405020304" pitchFamily="18" charset="0"/>
                <a:cs typeface="Times New Roman" panose="02020603050405020304" pitchFamily="18" charset="0"/>
              </a:rPr>
              <a:t>застучал:</a:t>
            </a:r>
            <a:br>
              <a:rPr lang="ru-RU" sz="1400" dirty="0" smtClean="0">
                <a:solidFill>
                  <a:srgbClr val="0A0A0A"/>
                </a:solidFill>
                <a:latin typeface="Times New Roman" panose="02020603050405020304" pitchFamily="18" charset="0"/>
                <a:cs typeface="Times New Roman" panose="02020603050405020304" pitchFamily="18" charset="0"/>
              </a:rPr>
            </a:br>
            <a:r>
              <a:rPr lang="ru-RU" sz="1400" dirty="0" smtClean="0">
                <a:solidFill>
                  <a:srgbClr val="0A0A0A"/>
                </a:solidFill>
                <a:latin typeface="Times New Roman" panose="02020603050405020304" pitchFamily="18" charset="0"/>
                <a:cs typeface="Times New Roman" panose="02020603050405020304" pitchFamily="18" charset="0"/>
              </a:rPr>
              <a:t>ля-ля-ля….</a:t>
            </a:r>
            <a:br>
              <a:rPr lang="ru-RU" sz="1400" dirty="0" smtClean="0">
                <a:solidFill>
                  <a:srgbClr val="0A0A0A"/>
                </a:solidFill>
                <a:latin typeface="Times New Roman" panose="02020603050405020304" pitchFamily="18" charset="0"/>
                <a:cs typeface="Times New Roman" panose="02020603050405020304" pitchFamily="18" charset="0"/>
              </a:rPr>
            </a:br>
            <a:r>
              <a:rPr lang="ru-RU" sz="1400" dirty="0" smtClean="0">
                <a:solidFill>
                  <a:srgbClr val="0A0A0A"/>
                </a:solidFill>
                <a:latin typeface="Times New Roman" panose="02020603050405020304" pitchFamily="18" charset="0"/>
                <a:cs typeface="Times New Roman" panose="02020603050405020304" pitchFamily="18" charset="0"/>
              </a:rPr>
              <a:t>2.</a:t>
            </a:r>
            <a:r>
              <a:rPr lang="ru-RU" sz="1400" dirty="0" smtClean="0">
                <a:solidFill>
                  <a:srgbClr val="030303"/>
                </a:solidFill>
                <a:latin typeface="Times New Roman" panose="02020603050405020304" pitchFamily="18" charset="0"/>
                <a:cs typeface="Times New Roman" panose="02020603050405020304" pitchFamily="18" charset="0"/>
              </a:rPr>
              <a:t>По </a:t>
            </a:r>
            <a:r>
              <a:rPr lang="ru-RU" sz="1400" dirty="0">
                <a:solidFill>
                  <a:srgbClr val="030303"/>
                </a:solidFill>
                <a:latin typeface="Times New Roman" panose="02020603050405020304" pitchFamily="18" charset="0"/>
                <a:cs typeface="Times New Roman" panose="02020603050405020304" pitchFamily="18" charset="0"/>
              </a:rPr>
              <a:t>крышам, по асфальту,</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По лепесткам цветочным</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Гуляли Дождь и Зонтик</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Вприпрыжку и бегом.</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И так они плясали,</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Шутили и смеялись,</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Что разрезвился даже</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Охрипший дядя Гром.</a:t>
            </a:r>
            <a:br>
              <a:rPr lang="ru-RU" sz="1400" dirty="0">
                <a:solidFill>
                  <a:srgbClr val="030303"/>
                </a:solidFill>
                <a:latin typeface="Times New Roman" panose="02020603050405020304" pitchFamily="18" charset="0"/>
                <a:cs typeface="Times New Roman" panose="02020603050405020304" pitchFamily="18" charset="0"/>
              </a:rPr>
            </a:br>
            <a:r>
              <a:rPr lang="ru-RU" sz="1400" dirty="0">
                <a:solidFill>
                  <a:srgbClr val="030303"/>
                </a:solidFill>
                <a:latin typeface="Times New Roman" panose="02020603050405020304" pitchFamily="18" charset="0"/>
                <a:cs typeface="Times New Roman" panose="02020603050405020304" pitchFamily="18" charset="0"/>
              </a:rPr>
              <a:t>Ля-ля-ля </a:t>
            </a:r>
            <a:r>
              <a:rPr lang="ru-RU" sz="1400" dirty="0" smtClean="0">
                <a:solidFill>
                  <a:srgbClr val="030303"/>
                </a:solidFill>
                <a:latin typeface="Times New Roman" panose="02020603050405020304" pitchFamily="18" charset="0"/>
                <a:cs typeface="Times New Roman" panose="02020603050405020304" pitchFamily="18" charset="0"/>
              </a:rPr>
              <a:t>...</a:t>
            </a:r>
            <a:br>
              <a:rPr lang="ru-RU" sz="1400" dirty="0" smtClean="0">
                <a:solidFill>
                  <a:srgbClr val="030303"/>
                </a:solidFill>
                <a:latin typeface="Times New Roman" panose="02020603050405020304" pitchFamily="18" charset="0"/>
                <a:cs typeface="Times New Roman" panose="02020603050405020304" pitchFamily="18" charset="0"/>
              </a:rPr>
            </a:br>
            <a:r>
              <a:rPr lang="ru-RU" sz="1400" dirty="0" smtClean="0">
                <a:solidFill>
                  <a:srgbClr val="030303"/>
                </a:solidFill>
                <a:latin typeface="Times New Roman" panose="02020603050405020304" pitchFamily="18" charset="0"/>
                <a:cs typeface="Times New Roman" panose="02020603050405020304" pitchFamily="18" charset="0"/>
              </a:rPr>
              <a:t>             </a:t>
            </a:r>
            <a:r>
              <a:rPr lang="ru-RU" sz="1400" dirty="0">
                <a:solidFill>
                  <a:srgbClr val="030303"/>
                </a:solidFill>
                <a:latin typeface="Times New Roman" panose="02020603050405020304" pitchFamily="18" charset="0"/>
                <a:cs typeface="Times New Roman" panose="02020603050405020304" pitchFamily="18" charset="0"/>
              </a:rPr>
              <a:t>Во время звучания первых </a:t>
            </a:r>
            <a:r>
              <a:rPr lang="ru-RU" sz="1400" dirty="0" smtClean="0">
                <a:solidFill>
                  <a:srgbClr val="030303"/>
                </a:solidFill>
                <a:latin typeface="Times New Roman" panose="02020603050405020304" pitchFamily="18" charset="0"/>
                <a:cs typeface="Times New Roman" panose="02020603050405020304" pitchFamily="18" charset="0"/>
              </a:rPr>
              <a:t>четырёх строчек </a:t>
            </a:r>
            <a:r>
              <a:rPr lang="ru-RU" sz="1400" dirty="0">
                <a:solidFill>
                  <a:srgbClr val="030303"/>
                </a:solidFill>
                <a:latin typeface="Times New Roman" panose="02020603050405020304" pitchFamily="18" charset="0"/>
                <a:cs typeface="Times New Roman" panose="02020603050405020304" pitchFamily="18" charset="0"/>
              </a:rPr>
              <a:t>палочки медленно «шагают» по коленям ребёнка. Затем </a:t>
            </a:r>
            <a:r>
              <a:rPr lang="ru-RU" sz="1400" dirty="0" smtClean="0">
                <a:solidFill>
                  <a:srgbClr val="030303"/>
                </a:solidFill>
                <a:latin typeface="Times New Roman" panose="02020603050405020304" pitchFamily="18" charset="0"/>
                <a:cs typeface="Times New Roman" panose="02020603050405020304" pitchFamily="18" charset="0"/>
              </a:rPr>
              <a:t>ребёнок поднимает руки </a:t>
            </a:r>
            <a:r>
              <a:rPr lang="ru-RU" sz="1400" dirty="0">
                <a:solidFill>
                  <a:srgbClr val="030303"/>
                </a:solidFill>
                <a:latin typeface="Times New Roman" panose="02020603050405020304" pitchFamily="18" charset="0"/>
                <a:cs typeface="Times New Roman" panose="02020603050405020304" pitchFamily="18" charset="0"/>
              </a:rPr>
              <a:t>вверх, и покачивает ими из стороны в сторону. Так сопровождаются </a:t>
            </a:r>
            <a:r>
              <a:rPr lang="ru-RU" sz="1400" dirty="0" smtClean="0">
                <a:solidFill>
                  <a:srgbClr val="030303"/>
                </a:solidFill>
                <a:latin typeface="Times New Roman" panose="02020603050405020304" pitchFamily="18" charset="0"/>
                <a:cs typeface="Times New Roman" panose="02020603050405020304" pitchFamily="18" charset="0"/>
              </a:rPr>
              <a:t>следующие четыре </a:t>
            </a:r>
            <a:r>
              <a:rPr lang="ru-RU" sz="1400" dirty="0">
                <a:solidFill>
                  <a:srgbClr val="030303"/>
                </a:solidFill>
                <a:latin typeface="Times New Roman" panose="02020603050405020304" pitchFamily="18" charset="0"/>
                <a:cs typeface="Times New Roman" panose="02020603050405020304" pitchFamily="18" charset="0"/>
              </a:rPr>
              <a:t>строчки. На «ля-ля-ля </a:t>
            </a:r>
            <a:r>
              <a:rPr lang="ru-RU" sz="1400" i="1" dirty="0">
                <a:solidFill>
                  <a:srgbClr val="030303"/>
                </a:solidFill>
                <a:latin typeface="Times New Roman" panose="02020603050405020304" pitchFamily="18" charset="0"/>
                <a:cs typeface="Times New Roman" panose="02020603050405020304" pitchFamily="18" charset="0"/>
              </a:rPr>
              <a:t>... » </a:t>
            </a:r>
            <a:r>
              <a:rPr lang="ru-RU" sz="1400" i="1" dirty="0" smtClean="0">
                <a:solidFill>
                  <a:srgbClr val="030303"/>
                </a:solidFill>
                <a:latin typeface="Times New Roman" panose="02020603050405020304" pitchFamily="18" charset="0"/>
                <a:cs typeface="Times New Roman" panose="02020603050405020304" pitchFamily="18" charset="0"/>
              </a:rPr>
              <a:t> </a:t>
            </a:r>
            <a:r>
              <a:rPr lang="ru-RU" sz="1400" dirty="0" smtClean="0">
                <a:solidFill>
                  <a:srgbClr val="030303"/>
                </a:solidFill>
                <a:latin typeface="Times New Roman" panose="02020603050405020304" pitchFamily="18" charset="0"/>
                <a:cs typeface="Times New Roman" panose="02020603050405020304" pitchFamily="18" charset="0"/>
              </a:rPr>
              <a:t>палочки </a:t>
            </a:r>
            <a:r>
              <a:rPr lang="ru-RU" sz="1400" dirty="0">
                <a:solidFill>
                  <a:srgbClr val="030303"/>
                </a:solidFill>
                <a:latin typeface="Times New Roman" panose="02020603050405020304" pitchFamily="18" charset="0"/>
                <a:cs typeface="Times New Roman" panose="02020603050405020304" pitchFamily="18" charset="0"/>
              </a:rPr>
              <a:t>стучат в такт музыки</a:t>
            </a:r>
            <a:r>
              <a:rPr lang="ru-RU" sz="1400" dirty="0" smtClean="0">
                <a:solidFill>
                  <a:srgbClr val="030303"/>
                </a:solidFill>
                <a:latin typeface="Times New Roman" panose="02020603050405020304" pitchFamily="18" charset="0"/>
                <a:cs typeface="Times New Roman" panose="02020603050405020304" pitchFamily="18" charset="0"/>
              </a:rPr>
              <a:t>. Второй </a:t>
            </a:r>
            <a:r>
              <a:rPr lang="ru-RU" sz="1400" dirty="0">
                <a:solidFill>
                  <a:srgbClr val="030303"/>
                </a:solidFill>
                <a:latin typeface="Times New Roman" panose="02020603050405020304" pitchFamily="18" charset="0"/>
                <a:cs typeface="Times New Roman" panose="02020603050405020304" pitchFamily="18" charset="0"/>
              </a:rPr>
              <a:t>куплет начинается с радостных быстрых «шагов» (первые </a:t>
            </a:r>
            <a:r>
              <a:rPr lang="ru-RU" sz="1400" dirty="0" smtClean="0">
                <a:solidFill>
                  <a:srgbClr val="030303"/>
                </a:solidFill>
                <a:latin typeface="Times New Roman" panose="02020603050405020304" pitchFamily="18" charset="0"/>
                <a:cs typeface="Times New Roman" panose="02020603050405020304" pitchFamily="18" charset="0"/>
              </a:rPr>
              <a:t>четыре строчки</a:t>
            </a:r>
            <a:r>
              <a:rPr lang="ru-RU" sz="1400" dirty="0">
                <a:solidFill>
                  <a:srgbClr val="030303"/>
                </a:solidFill>
                <a:latin typeface="Times New Roman" panose="02020603050405020304" pitchFamily="18" charset="0"/>
                <a:cs typeface="Times New Roman" panose="02020603050405020304" pitchFamily="18" charset="0"/>
              </a:rPr>
              <a:t>). Затем палочки «</a:t>
            </a:r>
            <a:r>
              <a:rPr lang="ru-RU" sz="1400" dirty="0" err="1">
                <a:solidFill>
                  <a:srgbClr val="030303"/>
                </a:solidFill>
                <a:latin typeface="Times New Roman" panose="02020603050405020304" pitchFamily="18" charset="0"/>
                <a:cs typeface="Times New Roman" panose="02020603050405020304" pitchFamily="18" charset="0"/>
              </a:rPr>
              <a:t>nодпрыгивают</a:t>
            </a:r>
            <a:r>
              <a:rPr lang="ru-RU" sz="1400" dirty="0">
                <a:solidFill>
                  <a:srgbClr val="030303"/>
                </a:solidFill>
                <a:latin typeface="Times New Roman" panose="02020603050405020304" pitchFamily="18" charset="0"/>
                <a:cs typeface="Times New Roman" panose="02020603050405020304" pitchFamily="18" charset="0"/>
              </a:rPr>
              <a:t>» под музыку. Заканчивается </a:t>
            </a:r>
            <a:r>
              <a:rPr lang="ru-RU" sz="1400" dirty="0" smtClean="0">
                <a:solidFill>
                  <a:srgbClr val="030303"/>
                </a:solidFill>
                <a:latin typeface="Times New Roman" panose="02020603050405020304" pitchFamily="18" charset="0"/>
                <a:cs typeface="Times New Roman" panose="02020603050405020304" pitchFamily="18" charset="0"/>
              </a:rPr>
              <a:t>песенка весёлым </a:t>
            </a:r>
            <a:r>
              <a:rPr lang="ru-RU" sz="1400" dirty="0">
                <a:solidFill>
                  <a:srgbClr val="030303"/>
                </a:solidFill>
                <a:latin typeface="Times New Roman" panose="02020603050405020304" pitchFamily="18" charset="0"/>
                <a:cs typeface="Times New Roman" panose="02020603050405020304" pitchFamily="18" charset="0"/>
              </a:rPr>
              <a:t>постукиванием палочек.</a:t>
            </a:r>
            <a:endParaRPr lang="ru-RU"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5457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55776" y="274638"/>
            <a:ext cx="6408712" cy="6394722"/>
          </a:xfrm>
        </p:spPr>
        <p:txBody>
          <a:bodyPr numCol="2">
            <a:normAutofit/>
          </a:bodyPr>
          <a:lstStyle/>
          <a:p>
            <a:pPr algn="l"/>
            <a:r>
              <a:rPr lang="ru-RU" sz="1600" b="1" dirty="0" smtClean="0">
                <a:solidFill>
                  <a:srgbClr val="0F0F0F"/>
                </a:solidFill>
                <a:latin typeface="Times New Roman" panose="02020603050405020304" pitchFamily="18" charset="0"/>
                <a:cs typeface="Times New Roman" panose="02020603050405020304" pitchFamily="18" charset="0"/>
              </a:rPr>
              <a:t>          «Шла коза на </a:t>
            </a:r>
            <a:br>
              <a:rPr lang="ru-RU" sz="1600" b="1" dirty="0" smtClean="0">
                <a:solidFill>
                  <a:srgbClr val="0F0F0F"/>
                </a:solidFill>
                <a:latin typeface="Times New Roman" panose="02020603050405020304" pitchFamily="18" charset="0"/>
                <a:cs typeface="Times New Roman" panose="02020603050405020304" pitchFamily="18" charset="0"/>
              </a:rPr>
            </a:br>
            <a:r>
              <a:rPr lang="ru-RU" sz="1600" b="1" dirty="0" smtClean="0">
                <a:solidFill>
                  <a:srgbClr val="0F0F0F"/>
                </a:solidFill>
                <a:latin typeface="Times New Roman" panose="02020603050405020304" pitchFamily="18" charset="0"/>
                <a:cs typeface="Times New Roman" panose="02020603050405020304" pitchFamily="18" charset="0"/>
              </a:rPr>
              <a:t>каблуках» (слова рус. нар)</a:t>
            </a:r>
            <a:br>
              <a:rPr lang="ru-RU" sz="1600" b="1" dirty="0" smtClean="0">
                <a:solidFill>
                  <a:srgbClr val="0F0F0F"/>
                </a:solidFill>
                <a:latin typeface="Times New Roman" panose="02020603050405020304" pitchFamily="18" charset="0"/>
                <a:cs typeface="Times New Roman" panose="02020603050405020304" pitchFamily="18" charset="0"/>
              </a:rPr>
            </a:br>
            <a:r>
              <a:rPr lang="en-US" sz="1400" dirty="0" smtClean="0">
                <a:solidFill>
                  <a:srgbClr val="0F0F0F"/>
                </a:solidFill>
                <a:latin typeface="Times New Roman" panose="02020603050405020304" pitchFamily="18" charset="0"/>
                <a:cs typeface="Times New Roman" panose="02020603050405020304" pitchFamily="18" charset="0"/>
              </a:rPr>
              <a:t>l.</a:t>
            </a:r>
            <a:r>
              <a:rPr lang="ru-RU" sz="1400" dirty="0">
                <a:solidFill>
                  <a:srgbClr val="0F0F0F"/>
                </a:solidFill>
                <a:latin typeface="Times New Roman" panose="02020603050405020304" pitchFamily="18" charset="0"/>
                <a:cs typeface="Times New Roman" panose="02020603050405020304" pitchFamily="18" charset="0"/>
              </a:rPr>
              <a:t>Шла коза на каблуках.</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Ах! Ах! Ах! Ах!</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В модных красных сапогах </a:t>
            </a:r>
            <a:r>
              <a:rPr lang="ru-RU" sz="1400" dirty="0">
                <a:solidFill>
                  <a:srgbClr val="3D3D3D"/>
                </a:solidFill>
                <a:latin typeface="Times New Roman" panose="02020603050405020304" pitchFamily="18" charset="0"/>
                <a:cs typeface="Times New Roman" panose="02020603050405020304" pitchFamily="18" charset="0"/>
              </a:rPr>
              <a:t>.</a:t>
            </a:r>
            <a:br>
              <a:rPr lang="ru-RU" sz="1400" dirty="0">
                <a:solidFill>
                  <a:srgbClr val="3D3D3D"/>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Ах! Ах! Ах! Ах!</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По дорожке: цок-цок-цок,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err="1">
                <a:solidFill>
                  <a:srgbClr val="0F0F0F"/>
                </a:solidFill>
                <a:latin typeface="Times New Roman" panose="02020603050405020304" pitchFamily="18" charset="0"/>
                <a:cs typeface="Times New Roman" panose="02020603050405020304" pitchFamily="18" charset="0"/>
              </a:rPr>
              <a:t>Чок</a:t>
            </a:r>
            <a:r>
              <a:rPr lang="ru-RU" sz="1400" dirty="0">
                <a:solidFill>
                  <a:srgbClr val="0F0F0F"/>
                </a:solidFill>
                <a:latin typeface="Times New Roman" panose="02020603050405020304" pitchFamily="18" charset="0"/>
                <a:cs typeface="Times New Roman" panose="02020603050405020304" pitchFamily="18" charset="0"/>
              </a:rPr>
              <a:t>, </a:t>
            </a:r>
            <a:r>
              <a:rPr lang="ru-RU" sz="1400" dirty="0" err="1">
                <a:solidFill>
                  <a:srgbClr val="0F0F0F"/>
                </a:solidFill>
                <a:latin typeface="Times New Roman" panose="02020603050405020304" pitchFamily="18" charset="0"/>
                <a:cs typeface="Times New Roman" panose="02020603050405020304" pitchFamily="18" charset="0"/>
              </a:rPr>
              <a:t>чок</a:t>
            </a:r>
            <a:r>
              <a:rPr lang="ru-RU" sz="1400" dirty="0">
                <a:solidFill>
                  <a:srgbClr val="0F0F0F"/>
                </a:solidFill>
                <a:latin typeface="Times New Roman" panose="02020603050405020304" pitchFamily="18" charset="0"/>
                <a:cs typeface="Times New Roman" panose="02020603050405020304" pitchFamily="18" charset="0"/>
              </a:rPr>
              <a:t>, </a:t>
            </a:r>
            <a:r>
              <a:rPr lang="ru-RU" sz="1400" dirty="0" err="1">
                <a:solidFill>
                  <a:srgbClr val="0F0F0F"/>
                </a:solidFill>
                <a:latin typeface="Times New Roman" panose="02020603050405020304" pitchFamily="18" charset="0"/>
                <a:cs typeface="Times New Roman" panose="02020603050405020304" pitchFamily="18" charset="0"/>
              </a:rPr>
              <a:t>чок</a:t>
            </a:r>
            <a:r>
              <a:rPr lang="ru-RU" sz="1400" dirty="0">
                <a:solidFill>
                  <a:srgbClr val="0F0F0F"/>
                </a:solidFill>
                <a:latin typeface="Times New Roman" panose="02020603050405020304" pitchFamily="18" charset="0"/>
                <a:cs typeface="Times New Roman" panose="02020603050405020304" pitchFamily="18" charset="0"/>
              </a:rPr>
              <a:t>, </a:t>
            </a:r>
            <a:r>
              <a:rPr lang="ru-RU" sz="1400" dirty="0" err="1">
                <a:solidFill>
                  <a:srgbClr val="0F0F0F"/>
                </a:solidFill>
                <a:latin typeface="Times New Roman" panose="02020603050405020304" pitchFamily="18" charset="0"/>
                <a:cs typeface="Times New Roman" panose="02020603050405020304" pitchFamily="18" charset="0"/>
              </a:rPr>
              <a:t>чок</a:t>
            </a:r>
            <a:r>
              <a:rPr lang="ru-RU" sz="1400" dirty="0">
                <a:solidFill>
                  <a:srgbClr val="0F0F0F"/>
                </a:solidFill>
                <a:latin typeface="Times New Roman" panose="02020603050405020304" pitchFamily="18" charset="0"/>
                <a:cs typeface="Times New Roman" panose="02020603050405020304" pitchFamily="18" charset="0"/>
              </a:rPr>
              <a:t>.</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Поломала каблучок.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Ох!</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2.Вот коза на одной ножке</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Прыг-скок, прыг-скок,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Поскакала по дорожке,</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Прыг-скок, прыг-скок.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Зацепилась за сучок,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err="1">
                <a:solidFill>
                  <a:srgbClr val="0F0F0F"/>
                </a:solidFill>
                <a:latin typeface="Times New Roman" panose="02020603050405020304" pitchFamily="18" charset="0"/>
                <a:cs typeface="Times New Roman" panose="02020603050405020304" pitchFamily="18" charset="0"/>
              </a:rPr>
              <a:t>Чок,чок</a:t>
            </a:r>
            <a:r>
              <a:rPr lang="ru-RU" sz="1400" dirty="0">
                <a:solidFill>
                  <a:srgbClr val="0F0F0F"/>
                </a:solidFill>
                <a:latin typeface="Times New Roman" panose="02020603050405020304" pitchFamily="18" charset="0"/>
                <a:cs typeface="Times New Roman" panose="02020603050405020304" pitchFamily="18" charset="0"/>
              </a:rPr>
              <a:t>, </a:t>
            </a:r>
            <a:r>
              <a:rPr lang="ru-RU" sz="1400" dirty="0" err="1">
                <a:solidFill>
                  <a:srgbClr val="0F0F0F"/>
                </a:solidFill>
                <a:latin typeface="Times New Roman" panose="02020603050405020304" pitchFamily="18" charset="0"/>
                <a:cs typeface="Times New Roman" panose="02020603050405020304" pitchFamily="18" charset="0"/>
              </a:rPr>
              <a:t>чок</a:t>
            </a:r>
            <a:r>
              <a:rPr lang="ru-RU" sz="1400" dirty="0">
                <a:solidFill>
                  <a:srgbClr val="0F0F0F"/>
                </a:solidFill>
                <a:latin typeface="Times New Roman" panose="02020603050405020304" pitchFamily="18" charset="0"/>
                <a:cs typeface="Times New Roman" panose="02020603050405020304" pitchFamily="18" charset="0"/>
              </a:rPr>
              <a:t>, </a:t>
            </a:r>
            <a:r>
              <a:rPr lang="ru-RU" sz="1400" dirty="0" err="1">
                <a:solidFill>
                  <a:srgbClr val="0F0F0F"/>
                </a:solidFill>
                <a:latin typeface="Times New Roman" panose="02020603050405020304" pitchFamily="18" charset="0"/>
                <a:cs typeface="Times New Roman" panose="02020603050405020304" pitchFamily="18" charset="0"/>
              </a:rPr>
              <a:t>чок</a:t>
            </a:r>
            <a:r>
              <a:rPr lang="ru-RU" sz="1400" dirty="0">
                <a:solidFill>
                  <a:srgbClr val="0F0F0F"/>
                </a:solidFill>
                <a:latin typeface="Times New Roman" panose="02020603050405020304" pitchFamily="18" charset="0"/>
                <a:cs typeface="Times New Roman" panose="02020603050405020304" pitchFamily="18" charset="0"/>
              </a:rPr>
              <a:t> .</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Вновь сломала каблучок.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Ох!</a:t>
            </a:r>
            <a:br>
              <a:rPr lang="ru-RU" sz="1400" dirty="0">
                <a:solidFill>
                  <a:srgbClr val="0F0F0F"/>
                </a:solidFill>
                <a:latin typeface="Times New Roman" panose="02020603050405020304" pitchFamily="18" charset="0"/>
                <a:cs typeface="Times New Roman" panose="02020603050405020304" pitchFamily="18" charset="0"/>
              </a:rPr>
            </a:br>
            <a:r>
              <a:rPr lang="ru-RU" sz="1400" dirty="0" err="1">
                <a:solidFill>
                  <a:srgbClr val="0F0F0F"/>
                </a:solidFill>
                <a:latin typeface="Times New Roman" panose="02020603050405020304" pitchFamily="18" charset="0"/>
                <a:cs typeface="Times New Roman" panose="02020603050405020304" pitchFamily="18" charset="0"/>
              </a:rPr>
              <a:t>З.Вот</a:t>
            </a:r>
            <a:r>
              <a:rPr lang="ru-RU" sz="1400" dirty="0">
                <a:solidFill>
                  <a:srgbClr val="0F0F0F"/>
                </a:solidFill>
                <a:latin typeface="Times New Roman" panose="02020603050405020304" pitchFamily="18" charset="0"/>
                <a:cs typeface="Times New Roman" panose="02020603050405020304" pitchFamily="18" charset="0"/>
              </a:rPr>
              <a:t> коза сняла сапожки,</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Так-так, так-так.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Побежала по дорожке.</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Так-так, так-так.</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Стала прыгать высоко .</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Их-</a:t>
            </a:r>
            <a:r>
              <a:rPr lang="ru-RU" sz="1400" dirty="0" err="1">
                <a:solidFill>
                  <a:srgbClr val="0F0F0F"/>
                </a:solidFill>
                <a:latin typeface="Times New Roman" panose="02020603050405020304" pitchFamily="18" charset="0"/>
                <a:cs typeface="Times New Roman" panose="02020603050405020304" pitchFamily="18" charset="0"/>
              </a:rPr>
              <a:t>вох</a:t>
            </a:r>
            <a:r>
              <a:rPr lang="ru-RU" sz="1400" dirty="0">
                <a:solidFill>
                  <a:srgbClr val="0F0F0F"/>
                </a:solidFill>
                <a:latin typeface="Times New Roman" panose="02020603050405020304" pitchFamily="18" charset="0"/>
                <a:cs typeface="Times New Roman" panose="02020603050405020304" pitchFamily="18" charset="0"/>
              </a:rPr>
              <a:t>! Их-</a:t>
            </a:r>
            <a:r>
              <a:rPr lang="ru-RU" sz="1400" dirty="0" err="1">
                <a:solidFill>
                  <a:srgbClr val="0F0F0F"/>
                </a:solidFill>
                <a:latin typeface="Times New Roman" panose="02020603050405020304" pitchFamily="18" charset="0"/>
                <a:cs typeface="Times New Roman" panose="02020603050405020304" pitchFamily="18" charset="0"/>
              </a:rPr>
              <a:t>вох</a:t>
            </a:r>
            <a:r>
              <a:rPr lang="ru-RU" sz="1400" dirty="0">
                <a:solidFill>
                  <a:srgbClr val="0F0F0F"/>
                </a:solidFill>
                <a:latin typeface="Times New Roman" panose="02020603050405020304" pitchFamily="18" charset="0"/>
                <a:cs typeface="Times New Roman" panose="02020603050405020304" pitchFamily="18" charset="0"/>
              </a:rPr>
              <a:t>!</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Как без каблуков легко!</a:t>
            </a:r>
            <a:br>
              <a:rPr lang="ru-RU" sz="1400" dirty="0">
                <a:solidFill>
                  <a:srgbClr val="0F0F0F"/>
                </a:solidFill>
                <a:latin typeface="Times New Roman" panose="02020603050405020304" pitchFamily="18" charset="0"/>
                <a:cs typeface="Times New Roman" panose="02020603050405020304" pitchFamily="18" charset="0"/>
              </a:rPr>
            </a:br>
            <a:r>
              <a:rPr lang="ru-RU" sz="1400" dirty="0">
                <a:solidFill>
                  <a:srgbClr val="0F0F0F"/>
                </a:solidFill>
                <a:latin typeface="Times New Roman" panose="02020603050405020304" pitchFamily="18" charset="0"/>
                <a:cs typeface="Times New Roman" panose="02020603050405020304" pitchFamily="18" charset="0"/>
              </a:rPr>
              <a:t>Их-</a:t>
            </a:r>
            <a:r>
              <a:rPr lang="ru-RU" sz="1400" dirty="0" err="1">
                <a:solidFill>
                  <a:srgbClr val="0F0F0F"/>
                </a:solidFill>
                <a:latin typeface="Times New Roman" panose="02020603050405020304" pitchFamily="18" charset="0"/>
                <a:cs typeface="Times New Roman" panose="02020603050405020304" pitchFamily="18" charset="0"/>
              </a:rPr>
              <a:t>вох</a:t>
            </a:r>
            <a:r>
              <a:rPr lang="ru-RU" sz="1400" dirty="0">
                <a:solidFill>
                  <a:srgbClr val="0F0F0F"/>
                </a:solidFill>
                <a:latin typeface="Times New Roman" panose="02020603050405020304" pitchFamily="18" charset="0"/>
                <a:cs typeface="Times New Roman" panose="02020603050405020304" pitchFamily="18" charset="0"/>
              </a:rPr>
              <a:t>! Их-</a:t>
            </a:r>
            <a:r>
              <a:rPr lang="ru-RU" sz="1400" dirty="0" err="1">
                <a:solidFill>
                  <a:srgbClr val="0F0F0F"/>
                </a:solidFill>
                <a:latin typeface="Times New Roman" panose="02020603050405020304" pitchFamily="18" charset="0"/>
                <a:cs typeface="Times New Roman" panose="02020603050405020304" pitchFamily="18" charset="0"/>
              </a:rPr>
              <a:t>вох</a:t>
            </a:r>
            <a:r>
              <a:rPr lang="ru-RU" sz="800" dirty="0" smtClean="0">
                <a:solidFill>
                  <a:srgbClr val="0F0F0F"/>
                </a:solidFill>
                <a:latin typeface="HiddenHorzOCR"/>
              </a:rPr>
              <a:t>!</a:t>
            </a:r>
            <a:br>
              <a:rPr lang="ru-RU" sz="800" dirty="0" smtClean="0">
                <a:solidFill>
                  <a:srgbClr val="0F0F0F"/>
                </a:solidFill>
                <a:latin typeface="HiddenHorzOCR"/>
              </a:rPr>
            </a:br>
            <a:r>
              <a:rPr lang="ru-RU" sz="800" dirty="0">
                <a:solidFill>
                  <a:srgbClr val="0F0F0F"/>
                </a:solidFill>
                <a:latin typeface="HiddenHorzOCR"/>
              </a:rPr>
              <a:t/>
            </a:r>
            <a:br>
              <a:rPr lang="ru-RU" sz="800" dirty="0">
                <a:solidFill>
                  <a:srgbClr val="0F0F0F"/>
                </a:solidFill>
                <a:latin typeface="HiddenHorzOCR"/>
              </a:rPr>
            </a:br>
            <a:r>
              <a:rPr lang="ru-RU" sz="800" dirty="0" smtClean="0">
                <a:solidFill>
                  <a:srgbClr val="0F0F0F"/>
                </a:solidFill>
                <a:latin typeface="HiddenHorzOCR"/>
              </a:rPr>
              <a:t/>
            </a:r>
            <a:br>
              <a:rPr lang="ru-RU" sz="800" dirty="0" smtClean="0">
                <a:solidFill>
                  <a:srgbClr val="0F0F0F"/>
                </a:solidFill>
                <a:latin typeface="HiddenHorzOCR"/>
              </a:rPr>
            </a:br>
            <a:r>
              <a:rPr lang="ru-RU" sz="800" dirty="0">
                <a:solidFill>
                  <a:srgbClr val="0F0F0F"/>
                </a:solidFill>
                <a:latin typeface="HiddenHorzOCR"/>
              </a:rPr>
              <a:t/>
            </a:r>
            <a:br>
              <a:rPr lang="ru-RU" sz="800" dirty="0">
                <a:solidFill>
                  <a:srgbClr val="0F0F0F"/>
                </a:solidFill>
                <a:latin typeface="HiddenHorzOCR"/>
              </a:rPr>
            </a:br>
            <a:r>
              <a:rPr lang="ru-RU" sz="800" dirty="0" smtClean="0">
                <a:solidFill>
                  <a:srgbClr val="0F0F0F"/>
                </a:solidFill>
                <a:latin typeface="HiddenHorzOCR"/>
              </a:rPr>
              <a:t/>
            </a:r>
            <a:br>
              <a:rPr lang="ru-RU" sz="800" dirty="0" smtClean="0">
                <a:solidFill>
                  <a:srgbClr val="0F0F0F"/>
                </a:solidFill>
                <a:latin typeface="HiddenHorzOCR"/>
              </a:rPr>
            </a:br>
            <a:r>
              <a:rPr lang="ru-RU" sz="800" dirty="0" smtClean="0">
                <a:solidFill>
                  <a:srgbClr val="0F0F0F"/>
                </a:solidFill>
                <a:latin typeface="HiddenHorzOCR"/>
              </a:rPr>
              <a:t/>
            </a:r>
            <a:br>
              <a:rPr lang="ru-RU" sz="800" dirty="0" smtClean="0">
                <a:solidFill>
                  <a:srgbClr val="0F0F0F"/>
                </a:solidFill>
                <a:latin typeface="HiddenHorzOCR"/>
              </a:rPr>
            </a:br>
            <a:r>
              <a:rPr lang="ru-RU" sz="1300" dirty="0">
                <a:solidFill>
                  <a:srgbClr val="0F0F0F"/>
                </a:solidFill>
                <a:latin typeface="Times New Roman" panose="02020603050405020304" pitchFamily="18" charset="0"/>
                <a:cs typeface="Times New Roman" panose="02020603050405020304" pitchFamily="18" charset="0"/>
              </a:rPr>
              <a:t>Вариантов этой игры может быть несколько и для разного возраста. </a:t>
            </a:r>
            <a:r>
              <a:rPr lang="ru-RU" sz="1300" dirty="0" smtClean="0">
                <a:solidFill>
                  <a:srgbClr val="0F0F0F"/>
                </a:solidFill>
                <a:latin typeface="Times New Roman" panose="02020603050405020304" pitchFamily="18" charset="0"/>
                <a:cs typeface="Times New Roman" panose="02020603050405020304" pitchFamily="18" charset="0"/>
              </a:rPr>
              <a:t>Первый с</a:t>
            </a:r>
            <a:r>
              <a:rPr lang="ru-RU" sz="1300" dirty="0">
                <a:solidFill>
                  <a:srgbClr val="0F0F0F"/>
                </a:solidFill>
                <a:latin typeface="Times New Roman" panose="02020603050405020304" pitchFamily="18" charset="0"/>
                <a:cs typeface="Times New Roman" panose="02020603050405020304" pitchFamily="18" charset="0"/>
              </a:rPr>
              <a:t/>
            </a:r>
            <a:br>
              <a:rPr lang="ru-RU" sz="1300" dirty="0">
                <a:solidFill>
                  <a:srgbClr val="0F0F0F"/>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палочками, </a:t>
            </a:r>
            <a:r>
              <a:rPr lang="ru-RU" sz="1300" dirty="0">
                <a:solidFill>
                  <a:srgbClr val="212121"/>
                </a:solidFill>
                <a:latin typeface="Times New Roman" panose="02020603050405020304" pitchFamily="18" charset="0"/>
                <a:cs typeface="Times New Roman" panose="02020603050405020304" pitchFamily="18" charset="0"/>
              </a:rPr>
              <a:t>в сопровождении </a:t>
            </a:r>
            <a:r>
              <a:rPr lang="ru-RU" sz="1300" dirty="0">
                <a:solidFill>
                  <a:srgbClr val="0F0F0F"/>
                </a:solidFill>
                <a:latin typeface="Times New Roman" panose="02020603050405020304" pitchFamily="18" charset="0"/>
                <a:cs typeface="Times New Roman" panose="02020603050405020304" pitchFamily="18" charset="0"/>
              </a:rPr>
              <a:t>стихов. Начальные четыре строчки исполняются</a:t>
            </a:r>
            <a:br>
              <a:rPr lang="ru-RU" sz="1300" dirty="0">
                <a:solidFill>
                  <a:srgbClr val="0F0F0F"/>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вместе с </a:t>
            </a:r>
            <a:r>
              <a:rPr lang="ru-RU" sz="1300" dirty="0">
                <a:solidFill>
                  <a:srgbClr val="212121"/>
                </a:solidFill>
                <a:latin typeface="Times New Roman" panose="02020603050405020304" pitchFamily="18" charset="0"/>
                <a:cs typeface="Times New Roman" panose="02020603050405020304" pitchFamily="18" charset="0"/>
              </a:rPr>
              <a:t>«шагами» </a:t>
            </a:r>
            <a:r>
              <a:rPr lang="ru-RU" sz="1300" dirty="0">
                <a:solidFill>
                  <a:srgbClr val="0F0F0F"/>
                </a:solidFill>
                <a:latin typeface="Times New Roman" panose="02020603050405020304" pitchFamily="18" charset="0"/>
                <a:cs typeface="Times New Roman" panose="02020603050405020304" pitchFamily="18" charset="0"/>
              </a:rPr>
              <a:t>палочек (по четыре </a:t>
            </a:r>
            <a:r>
              <a:rPr lang="ru-RU" sz="1300" dirty="0">
                <a:solidFill>
                  <a:srgbClr val="212121"/>
                </a:solidFill>
                <a:latin typeface="Times New Roman" panose="02020603050405020304" pitchFamily="18" charset="0"/>
                <a:cs typeface="Times New Roman" panose="02020603050405020304" pitchFamily="18" charset="0"/>
              </a:rPr>
              <a:t>«шага» </a:t>
            </a:r>
            <a:r>
              <a:rPr lang="ru-RU" sz="1300" dirty="0">
                <a:solidFill>
                  <a:srgbClr val="0F0F0F"/>
                </a:solidFill>
                <a:latin typeface="Times New Roman" panose="02020603050405020304" pitchFamily="18" charset="0"/>
                <a:cs typeface="Times New Roman" panose="02020603050405020304" pitchFamily="18" charset="0"/>
              </a:rPr>
              <a:t>на одну строчку)</a:t>
            </a:r>
            <a:r>
              <a:rPr lang="ru-RU" sz="1300" dirty="0">
                <a:solidFill>
                  <a:srgbClr val="3D3D3D"/>
                </a:solidFill>
                <a:latin typeface="Times New Roman" panose="02020603050405020304" pitchFamily="18" charset="0"/>
                <a:cs typeface="Times New Roman" panose="02020603050405020304" pitchFamily="18" charset="0"/>
              </a:rPr>
              <a:t>. </a:t>
            </a:r>
            <a:r>
              <a:rPr lang="ru-RU" sz="1300" dirty="0">
                <a:solidFill>
                  <a:srgbClr val="0F0F0F"/>
                </a:solidFill>
                <a:latin typeface="Times New Roman" panose="02020603050405020304" pitchFamily="18" charset="0"/>
                <a:cs typeface="Times New Roman" panose="02020603050405020304" pitchFamily="18" charset="0"/>
              </a:rPr>
              <a:t>В </a:t>
            </a:r>
            <a:r>
              <a:rPr lang="ru-RU" sz="1300" dirty="0">
                <a:solidFill>
                  <a:srgbClr val="212121"/>
                </a:solidFill>
                <a:latin typeface="Times New Roman" panose="02020603050405020304" pitchFamily="18" charset="0"/>
                <a:cs typeface="Times New Roman" panose="02020603050405020304" pitchFamily="18" charset="0"/>
              </a:rPr>
              <a:t>следующих </a:t>
            </a:r>
            <a:r>
              <a:rPr lang="ru-RU" sz="1300" dirty="0" smtClean="0">
                <a:solidFill>
                  <a:srgbClr val="0F0F0F"/>
                </a:solidFill>
                <a:latin typeface="Times New Roman" panose="02020603050405020304" pitchFamily="18" charset="0"/>
                <a:cs typeface="Times New Roman" panose="02020603050405020304" pitchFamily="18" charset="0"/>
              </a:rPr>
              <a:t>трёх строчках </a:t>
            </a:r>
            <a:r>
              <a:rPr lang="ru-RU" sz="1300" dirty="0">
                <a:solidFill>
                  <a:srgbClr val="0F0F0F"/>
                </a:solidFill>
                <a:latin typeface="Times New Roman" panose="02020603050405020304" pitchFamily="18" charset="0"/>
                <a:cs typeface="Times New Roman" panose="02020603050405020304" pitchFamily="18" charset="0"/>
              </a:rPr>
              <a:t>ускоряется ритм шагов в два раза (по восемь </a:t>
            </a:r>
            <a:r>
              <a:rPr lang="ru-RU" sz="1300" dirty="0">
                <a:solidFill>
                  <a:srgbClr val="212121"/>
                </a:solidFill>
                <a:latin typeface="Times New Roman" panose="02020603050405020304" pitchFamily="18" charset="0"/>
                <a:cs typeface="Times New Roman" panose="02020603050405020304" pitchFamily="18" charset="0"/>
              </a:rPr>
              <a:t>«шагов» </a:t>
            </a:r>
            <a:r>
              <a:rPr lang="ru-RU" sz="1300" dirty="0">
                <a:solidFill>
                  <a:srgbClr val="0F0F0F"/>
                </a:solidFill>
                <a:latin typeface="Times New Roman" panose="02020603050405020304" pitchFamily="18" charset="0"/>
                <a:cs typeface="Times New Roman" panose="02020603050405020304" pitchFamily="18" charset="0"/>
              </a:rPr>
              <a:t>на одну строчку) </a:t>
            </a:r>
            <a:r>
              <a:rPr lang="ru-RU" sz="1300" i="1" dirty="0">
                <a:solidFill>
                  <a:srgbClr val="212121"/>
                </a:solidFill>
                <a:latin typeface="Times New Roman" panose="02020603050405020304" pitchFamily="18" charset="0"/>
                <a:cs typeface="Times New Roman" panose="02020603050405020304" pitchFamily="18" charset="0"/>
              </a:rPr>
              <a:t>.</a:t>
            </a:r>
            <a:br>
              <a:rPr lang="ru-RU" sz="1300" i="1" dirty="0">
                <a:solidFill>
                  <a:srgbClr val="212121"/>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Вместе с возгласом «Ох!»- удар палочками и остановка. Несколько мгновений </a:t>
            </a:r>
            <a:r>
              <a:rPr lang="ru-RU" sz="1300" dirty="0">
                <a:solidFill>
                  <a:srgbClr val="212121"/>
                </a:solidFill>
                <a:latin typeface="Times New Roman" panose="02020603050405020304" pitchFamily="18" charset="0"/>
                <a:cs typeface="Times New Roman" panose="02020603050405020304" pitchFamily="18" charset="0"/>
              </a:rPr>
              <a:t>«Коза</a:t>
            </a:r>
            <a:br>
              <a:rPr lang="ru-RU" sz="1300" dirty="0">
                <a:solidFill>
                  <a:srgbClr val="212121"/>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переживает трагедию», а затем снова продолжает. </a:t>
            </a:r>
            <a:r>
              <a:rPr lang="ru-RU" sz="1300" dirty="0" smtClean="0">
                <a:solidFill>
                  <a:srgbClr val="0F0F0F"/>
                </a:solidFill>
                <a:latin typeface="Times New Roman" panose="02020603050405020304" pitchFamily="18" charset="0"/>
                <a:cs typeface="Times New Roman" panose="02020603050405020304" pitchFamily="18" charset="0"/>
              </a:rPr>
              <a:t>следующие </a:t>
            </a:r>
            <a:r>
              <a:rPr lang="ru-RU" sz="1300" dirty="0">
                <a:solidFill>
                  <a:srgbClr val="0F0F0F"/>
                </a:solidFill>
                <a:latin typeface="Times New Roman" panose="02020603050405020304" pitchFamily="18" charset="0"/>
                <a:cs typeface="Times New Roman" panose="02020603050405020304" pitchFamily="18" charset="0"/>
              </a:rPr>
              <a:t>четыре строчки</a:t>
            </a:r>
            <a:br>
              <a:rPr lang="ru-RU" sz="1300" dirty="0">
                <a:solidFill>
                  <a:srgbClr val="0F0F0F"/>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сопровождаются «</a:t>
            </a:r>
            <a:r>
              <a:rPr lang="ru-RU" sz="1300" dirty="0" err="1">
                <a:solidFill>
                  <a:srgbClr val="0F0F0F"/>
                </a:solidFill>
                <a:latin typeface="Times New Roman" panose="02020603050405020304" pitchFamily="18" charset="0"/>
                <a:cs typeface="Times New Roman" panose="02020603050405020304" pitchFamily="18" charset="0"/>
              </a:rPr>
              <a:t>nрыжками</a:t>
            </a:r>
            <a:r>
              <a:rPr lang="ru-RU" sz="1300" dirty="0">
                <a:solidFill>
                  <a:srgbClr val="0F0F0F"/>
                </a:solidFill>
                <a:latin typeface="Times New Roman" panose="02020603050405020304" pitchFamily="18" charset="0"/>
                <a:cs typeface="Times New Roman" panose="02020603050405020304" pitchFamily="18" charset="0"/>
              </a:rPr>
              <a:t>» </a:t>
            </a:r>
            <a:r>
              <a:rPr lang="ru-RU" sz="1300" dirty="0">
                <a:solidFill>
                  <a:srgbClr val="212121"/>
                </a:solidFill>
                <a:latin typeface="Times New Roman" panose="02020603050405020304" pitchFamily="18" charset="0"/>
                <a:cs typeface="Times New Roman" panose="02020603050405020304" pitchFamily="18" charset="0"/>
              </a:rPr>
              <a:t>одной </a:t>
            </a:r>
            <a:r>
              <a:rPr lang="ru-RU" sz="1300" dirty="0">
                <a:solidFill>
                  <a:srgbClr val="0F0F0F"/>
                </a:solidFill>
                <a:latin typeface="Times New Roman" panose="02020603050405020304" pitchFamily="18" charset="0"/>
                <a:cs typeface="Times New Roman" panose="02020603050405020304" pitchFamily="18" charset="0"/>
              </a:rPr>
              <a:t>из палочек</a:t>
            </a:r>
            <a:r>
              <a:rPr lang="ru-RU" sz="1300" dirty="0">
                <a:solidFill>
                  <a:srgbClr val="3D3D3D"/>
                </a:solidFill>
                <a:latin typeface="Times New Roman" panose="02020603050405020304" pitchFamily="18" charset="0"/>
                <a:cs typeface="Times New Roman" panose="02020603050405020304" pitchFamily="18" charset="0"/>
              </a:rPr>
              <a:t>. </a:t>
            </a:r>
            <a:r>
              <a:rPr lang="ru-RU" sz="1300" dirty="0">
                <a:solidFill>
                  <a:srgbClr val="0F0F0F"/>
                </a:solidFill>
                <a:latin typeface="Times New Roman" panose="02020603050405020304" pitchFamily="18" charset="0"/>
                <a:cs typeface="Times New Roman" panose="02020603050405020304" pitchFamily="18" charset="0"/>
              </a:rPr>
              <a:t>Затем три строчки читаются со</a:t>
            </a:r>
            <a:br>
              <a:rPr lang="ru-RU" sz="1300" dirty="0">
                <a:solidFill>
                  <a:srgbClr val="0F0F0F"/>
                </a:solidFill>
                <a:latin typeface="Times New Roman" panose="02020603050405020304" pitchFamily="18" charset="0"/>
                <a:cs typeface="Times New Roman" panose="02020603050405020304" pitchFamily="18" charset="0"/>
              </a:rPr>
            </a:br>
            <a:r>
              <a:rPr lang="ru-RU" sz="1300" dirty="0" smtClean="0">
                <a:solidFill>
                  <a:srgbClr val="0F0F0F"/>
                </a:solidFill>
                <a:latin typeface="Times New Roman" panose="02020603050405020304" pitchFamily="18" charset="0"/>
                <a:cs typeface="Times New Roman" panose="02020603050405020304" pitchFamily="18" charset="0"/>
              </a:rPr>
              <a:t>скользящим </a:t>
            </a:r>
            <a:r>
              <a:rPr lang="ru-RU" sz="1300" dirty="0">
                <a:solidFill>
                  <a:srgbClr val="0F0F0F"/>
                </a:solidFill>
                <a:latin typeface="Times New Roman" panose="02020603050405020304" pitchFamily="18" charset="0"/>
                <a:cs typeface="Times New Roman" panose="02020603050405020304" pitchFamily="18" charset="0"/>
              </a:rPr>
              <a:t>движением одной палочки о другую. Это движение напоминает то, как</a:t>
            </a:r>
            <a:br>
              <a:rPr lang="ru-RU" sz="1300" dirty="0">
                <a:solidFill>
                  <a:srgbClr val="0F0F0F"/>
                </a:solidFill>
                <a:latin typeface="Times New Roman" panose="02020603050405020304" pitchFamily="18" charset="0"/>
                <a:cs typeface="Times New Roman" panose="02020603050405020304" pitchFamily="18" charset="0"/>
              </a:rPr>
            </a:br>
            <a:r>
              <a:rPr lang="ru-RU" sz="1300" dirty="0">
                <a:solidFill>
                  <a:srgbClr val="212121"/>
                </a:solidFill>
                <a:latin typeface="Times New Roman" panose="02020603050405020304" pitchFamily="18" charset="0"/>
                <a:cs typeface="Times New Roman" panose="02020603050405020304" pitchFamily="18" charset="0"/>
              </a:rPr>
              <a:t>мы </a:t>
            </a:r>
            <a:r>
              <a:rPr lang="ru-RU" sz="1300" dirty="0" smtClean="0">
                <a:solidFill>
                  <a:srgbClr val="0F0F0F"/>
                </a:solidFill>
                <a:latin typeface="Times New Roman" panose="02020603050405020304" pitchFamily="18" charset="0"/>
                <a:cs typeface="Times New Roman" panose="02020603050405020304" pitchFamily="18" charset="0"/>
              </a:rPr>
              <a:t>строгаем </a:t>
            </a:r>
            <a:r>
              <a:rPr lang="ru-RU" sz="1300" dirty="0">
                <a:solidFill>
                  <a:srgbClr val="0F0F0F"/>
                </a:solidFill>
                <a:latin typeface="Times New Roman" panose="02020603050405020304" pitchFamily="18" charset="0"/>
                <a:cs typeface="Times New Roman" panose="02020603050405020304" pitchFamily="18" charset="0"/>
              </a:rPr>
              <a:t>палочку ножом</a:t>
            </a:r>
            <a:r>
              <a:rPr lang="ru-RU" sz="1300" dirty="0">
                <a:solidFill>
                  <a:srgbClr val="3D3D3D"/>
                </a:solidFill>
                <a:latin typeface="Times New Roman" panose="02020603050405020304" pitchFamily="18" charset="0"/>
                <a:cs typeface="Times New Roman" panose="02020603050405020304" pitchFamily="18" charset="0"/>
              </a:rPr>
              <a:t>. </a:t>
            </a:r>
            <a:r>
              <a:rPr lang="ru-RU" sz="1300" dirty="0">
                <a:solidFill>
                  <a:srgbClr val="0F0F0F"/>
                </a:solidFill>
                <a:latin typeface="Times New Roman" panose="02020603050405020304" pitchFamily="18" charset="0"/>
                <a:cs typeface="Times New Roman" panose="02020603050405020304" pitchFamily="18" charset="0"/>
              </a:rPr>
              <a:t>Вместе </a:t>
            </a:r>
            <a:r>
              <a:rPr lang="ru-RU" sz="1300" dirty="0">
                <a:solidFill>
                  <a:srgbClr val="212121"/>
                </a:solidFill>
                <a:latin typeface="Times New Roman" panose="02020603050405020304" pitchFamily="18" charset="0"/>
                <a:cs typeface="Times New Roman" panose="02020603050405020304" pitchFamily="18" charset="0"/>
              </a:rPr>
              <a:t>со словом «Ох!» </a:t>
            </a:r>
            <a:r>
              <a:rPr lang="ru-RU" sz="1300" dirty="0">
                <a:solidFill>
                  <a:srgbClr val="0F0F0F"/>
                </a:solidFill>
                <a:latin typeface="Times New Roman" panose="02020603050405020304" pitchFamily="18" charset="0"/>
                <a:cs typeface="Times New Roman" panose="02020603050405020304" pitchFamily="18" charset="0"/>
              </a:rPr>
              <a:t>-удар палочками и </a:t>
            </a:r>
            <a:r>
              <a:rPr lang="ru-RU" sz="1300" dirty="0">
                <a:solidFill>
                  <a:srgbClr val="212121"/>
                </a:solidFill>
                <a:latin typeface="Times New Roman" panose="02020603050405020304" pitchFamily="18" charset="0"/>
                <a:cs typeface="Times New Roman" panose="02020603050405020304" pitchFamily="18" charset="0"/>
              </a:rPr>
              <a:t>снова</a:t>
            </a:r>
            <a:br>
              <a:rPr lang="ru-RU" sz="1300" dirty="0">
                <a:solidFill>
                  <a:srgbClr val="212121"/>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остановка</a:t>
            </a:r>
            <a:r>
              <a:rPr lang="ru-RU" sz="1300" dirty="0">
                <a:solidFill>
                  <a:srgbClr val="3D3D3D"/>
                </a:solidFill>
                <a:latin typeface="Times New Roman" panose="02020603050405020304" pitchFamily="18" charset="0"/>
                <a:cs typeface="Times New Roman" panose="02020603050405020304" pitchFamily="18" charset="0"/>
              </a:rPr>
              <a:t>. </a:t>
            </a:r>
            <a:r>
              <a:rPr lang="ru-RU" sz="1300" dirty="0">
                <a:solidFill>
                  <a:srgbClr val="0F0F0F"/>
                </a:solidFill>
                <a:latin typeface="Times New Roman" panose="02020603050405020304" pitchFamily="18" charset="0"/>
                <a:cs typeface="Times New Roman" panose="02020603050405020304" pitchFamily="18" charset="0"/>
              </a:rPr>
              <a:t>Дети </a:t>
            </a:r>
            <a:r>
              <a:rPr lang="ru-RU" sz="1300" dirty="0" smtClean="0">
                <a:solidFill>
                  <a:srgbClr val="0F0F0F"/>
                </a:solidFill>
                <a:latin typeface="Times New Roman" panose="02020603050405020304" pitchFamily="18" charset="0"/>
                <a:cs typeface="Times New Roman" panose="02020603050405020304" pitchFamily="18" charset="0"/>
              </a:rPr>
              <a:t>кладут </a:t>
            </a:r>
            <a:r>
              <a:rPr lang="ru-RU" sz="1300" dirty="0">
                <a:solidFill>
                  <a:srgbClr val="0F0F0F"/>
                </a:solidFill>
                <a:latin typeface="Times New Roman" panose="02020603050405020304" pitchFamily="18" charset="0"/>
                <a:cs typeface="Times New Roman" panose="02020603050405020304" pitchFamily="18" charset="0"/>
              </a:rPr>
              <a:t>палочки на пол (если игра проходит на коврике) или на </a:t>
            </a:r>
            <a:r>
              <a:rPr lang="ru-RU" sz="1300" dirty="0" smtClean="0">
                <a:solidFill>
                  <a:srgbClr val="212121"/>
                </a:solidFill>
                <a:latin typeface="Times New Roman" panose="02020603050405020304" pitchFamily="18" charset="0"/>
                <a:cs typeface="Times New Roman" panose="02020603050405020304" pitchFamily="18" charset="0"/>
              </a:rPr>
              <a:t>стол </a:t>
            </a:r>
            <a:r>
              <a:rPr lang="ru-RU" sz="1300" dirty="0" smtClean="0">
                <a:solidFill>
                  <a:srgbClr val="0F0F0F"/>
                </a:solidFill>
                <a:latin typeface="Times New Roman" panose="02020603050405020304" pitchFamily="18" charset="0"/>
                <a:cs typeface="Times New Roman" panose="02020603050405020304" pitchFamily="18" charset="0"/>
              </a:rPr>
              <a:t>(</a:t>
            </a:r>
            <a:r>
              <a:rPr lang="ru-RU" sz="1300" dirty="0">
                <a:solidFill>
                  <a:srgbClr val="0F0F0F"/>
                </a:solidFill>
                <a:latin typeface="Times New Roman" panose="02020603050405020304" pitchFamily="18" charset="0"/>
                <a:cs typeface="Times New Roman" panose="02020603050405020304" pitchFamily="18" charset="0"/>
              </a:rPr>
              <a:t>если играют </a:t>
            </a:r>
            <a:r>
              <a:rPr lang="ru-RU" sz="1300" dirty="0">
                <a:solidFill>
                  <a:srgbClr val="212121"/>
                </a:solidFill>
                <a:latin typeface="Times New Roman" panose="02020603050405020304" pitchFamily="18" charset="0"/>
                <a:cs typeface="Times New Roman" panose="02020603050405020304" pitchFamily="18" charset="0"/>
              </a:rPr>
              <a:t>за </a:t>
            </a:r>
            <a:r>
              <a:rPr lang="ru-RU" sz="1300" dirty="0">
                <a:solidFill>
                  <a:srgbClr val="0F0F0F"/>
                </a:solidFill>
                <a:latin typeface="Times New Roman" panose="02020603050405020304" pitchFamily="18" charset="0"/>
                <a:cs typeface="Times New Roman" panose="02020603050405020304" pitchFamily="18" charset="0"/>
              </a:rPr>
              <a:t>столом). Дальше четыре строчки сопровождаются </a:t>
            </a:r>
            <a:r>
              <a:rPr lang="ru-RU" sz="1300" dirty="0" smtClean="0">
                <a:solidFill>
                  <a:srgbClr val="0F0F0F"/>
                </a:solidFill>
                <a:latin typeface="Times New Roman" panose="02020603050405020304" pitchFamily="18" charset="0"/>
                <a:cs typeface="Times New Roman" panose="02020603050405020304" pitchFamily="18" charset="0"/>
              </a:rPr>
              <a:t> переменными </a:t>
            </a:r>
            <a:r>
              <a:rPr lang="ru-RU" sz="1300" dirty="0">
                <a:solidFill>
                  <a:srgbClr val="0F0F0F"/>
                </a:solidFill>
                <a:latin typeface="Times New Roman" panose="02020603050405020304" pitchFamily="18" charset="0"/>
                <a:cs typeface="Times New Roman" panose="02020603050405020304" pitchFamily="18" charset="0"/>
              </a:rPr>
              <a:t>ш</a:t>
            </a:r>
            <a:r>
              <a:rPr lang="ru-RU" sz="1300" dirty="0" smtClean="0">
                <a:solidFill>
                  <a:srgbClr val="0F0F0F"/>
                </a:solidFill>
                <a:latin typeface="Times New Roman" panose="02020603050405020304" pitchFamily="18" charset="0"/>
                <a:cs typeface="Times New Roman" panose="02020603050405020304" pitchFamily="18" charset="0"/>
              </a:rPr>
              <a:t>лепками </a:t>
            </a:r>
            <a:r>
              <a:rPr lang="ru-RU" sz="1300" dirty="0">
                <a:solidFill>
                  <a:srgbClr val="0F0F0F"/>
                </a:solidFill>
                <a:latin typeface="Times New Roman" panose="02020603050405020304" pitchFamily="18" charset="0"/>
                <a:cs typeface="Times New Roman" panose="02020603050405020304" pitchFamily="18" charset="0"/>
              </a:rPr>
              <a:t>ладошек по коленям (восемь шлепков на одну строчку). Последние </a:t>
            </a:r>
            <a:r>
              <a:rPr lang="ru-RU" sz="1300" dirty="0" smtClean="0">
                <a:solidFill>
                  <a:srgbClr val="0F0F0F"/>
                </a:solidFill>
                <a:latin typeface="Times New Roman" panose="02020603050405020304" pitchFamily="18" charset="0"/>
                <a:cs typeface="Times New Roman" panose="02020603050405020304" pitchFamily="18" charset="0"/>
              </a:rPr>
              <a:t>четыре сопровождаются</a:t>
            </a:r>
            <a:r>
              <a:rPr lang="ru-RU" sz="1300" dirty="0">
                <a:solidFill>
                  <a:srgbClr val="0F0F0F"/>
                </a:solidFill>
                <a:latin typeface="Times New Roman" panose="02020603050405020304" pitchFamily="18" charset="0"/>
                <a:cs typeface="Times New Roman" panose="02020603050405020304" pitchFamily="18" charset="0"/>
              </a:rPr>
              <a:t/>
            </a:r>
            <a:br>
              <a:rPr lang="ru-RU" sz="1300" dirty="0">
                <a:solidFill>
                  <a:srgbClr val="0F0F0F"/>
                </a:solidFill>
                <a:latin typeface="Times New Roman" panose="02020603050405020304" pitchFamily="18" charset="0"/>
                <a:cs typeface="Times New Roman" panose="02020603050405020304" pitchFamily="18" charset="0"/>
              </a:rPr>
            </a:br>
            <a:r>
              <a:rPr lang="ru-RU" sz="1300" dirty="0">
                <a:solidFill>
                  <a:srgbClr val="212121"/>
                </a:solidFill>
                <a:latin typeface="Times New Roman" panose="02020603050405020304" pitchFamily="18" charset="0"/>
                <a:cs typeface="Times New Roman" panose="02020603050405020304" pitchFamily="18" charset="0"/>
              </a:rPr>
              <a:t>ударами </a:t>
            </a:r>
            <a:r>
              <a:rPr lang="ru-RU" sz="1300" dirty="0">
                <a:solidFill>
                  <a:srgbClr val="0F0F0F"/>
                </a:solidFill>
                <a:latin typeface="Times New Roman" panose="02020603050405020304" pitchFamily="18" charset="0"/>
                <a:cs typeface="Times New Roman" panose="02020603050405020304" pitchFamily="18" charset="0"/>
              </a:rPr>
              <a:t>обеих </a:t>
            </a:r>
            <a:r>
              <a:rPr lang="ru-RU" sz="1300" dirty="0">
                <a:solidFill>
                  <a:srgbClr val="212121"/>
                </a:solidFill>
                <a:latin typeface="Times New Roman" panose="02020603050405020304" pitchFamily="18" charset="0"/>
                <a:cs typeface="Times New Roman" panose="02020603050405020304" pitchFamily="18" charset="0"/>
              </a:rPr>
              <a:t>ладошек </a:t>
            </a:r>
            <a:r>
              <a:rPr lang="ru-RU" sz="1300" dirty="0">
                <a:solidFill>
                  <a:srgbClr val="0F0F0F"/>
                </a:solidFill>
                <a:latin typeface="Times New Roman" panose="02020603050405020304" pitchFamily="18" charset="0"/>
                <a:cs typeface="Times New Roman" panose="02020603050405020304" pitchFamily="18" charset="0"/>
              </a:rPr>
              <a:t>по коленям</a:t>
            </a:r>
            <a:r>
              <a:rPr lang="ru-RU" sz="1300" dirty="0">
                <a:solidFill>
                  <a:srgbClr val="3D3D3D"/>
                </a:solidFill>
                <a:latin typeface="Times New Roman" panose="02020603050405020304" pitchFamily="18" charset="0"/>
                <a:cs typeface="Times New Roman" panose="02020603050405020304" pitchFamily="18" charset="0"/>
              </a:rPr>
              <a:t>. </a:t>
            </a:r>
            <a:r>
              <a:rPr lang="ru-RU" sz="1300" dirty="0">
                <a:solidFill>
                  <a:srgbClr val="0F0F0F"/>
                </a:solidFill>
                <a:latin typeface="Times New Roman" panose="02020603050405020304" pitchFamily="18" charset="0"/>
                <a:cs typeface="Times New Roman" panose="02020603050405020304" pitchFamily="18" charset="0"/>
              </a:rPr>
              <a:t>При этом ладошки </a:t>
            </a:r>
            <a:r>
              <a:rPr lang="ru-RU" sz="1300" dirty="0">
                <a:solidFill>
                  <a:srgbClr val="212121"/>
                </a:solidFill>
                <a:latin typeface="Times New Roman" panose="02020603050405020304" pitchFamily="18" charset="0"/>
                <a:cs typeface="Times New Roman" panose="02020603050405020304" pitchFamily="18" charset="0"/>
              </a:rPr>
              <a:t>высоко</a:t>
            </a:r>
            <a:br>
              <a:rPr lang="ru-RU" sz="1300" dirty="0">
                <a:solidFill>
                  <a:srgbClr val="212121"/>
                </a:solidFill>
                <a:latin typeface="Times New Roman" panose="02020603050405020304" pitchFamily="18" charset="0"/>
                <a:cs typeface="Times New Roman" panose="02020603050405020304" pitchFamily="18" charset="0"/>
              </a:rPr>
            </a:br>
            <a:r>
              <a:rPr lang="ru-RU" sz="1300" dirty="0">
                <a:solidFill>
                  <a:srgbClr val="0F0F0F"/>
                </a:solidFill>
                <a:latin typeface="Times New Roman" panose="02020603050405020304" pitchFamily="18" charset="0"/>
                <a:cs typeface="Times New Roman" panose="02020603050405020304" pitchFamily="18" charset="0"/>
              </a:rPr>
              <a:t>подбрасываются </a:t>
            </a:r>
            <a:r>
              <a:rPr lang="ru-RU" sz="1300" dirty="0" smtClean="0">
                <a:solidFill>
                  <a:srgbClr val="0F0F0F"/>
                </a:solidFill>
                <a:latin typeface="Times New Roman" panose="02020603050405020304" pitchFamily="18" charset="0"/>
                <a:cs typeface="Times New Roman" panose="02020603050405020304" pitchFamily="18" charset="0"/>
              </a:rPr>
              <a:t>вверх. В</a:t>
            </a:r>
            <a:r>
              <a:rPr lang="ru-RU" sz="1300" dirty="0" smtClean="0">
                <a:solidFill>
                  <a:srgbClr val="212121"/>
                </a:solidFill>
                <a:latin typeface="Times New Roman" panose="02020603050405020304" pitchFamily="18" charset="0"/>
                <a:cs typeface="Times New Roman" panose="02020603050405020304" pitchFamily="18" charset="0"/>
              </a:rPr>
              <a:t>се </a:t>
            </a:r>
            <a:r>
              <a:rPr lang="ru-RU" sz="1300" dirty="0">
                <a:solidFill>
                  <a:srgbClr val="0F0F0F"/>
                </a:solidFill>
                <a:latin typeface="Times New Roman" panose="02020603050405020304" pitchFamily="18" charset="0"/>
                <a:cs typeface="Times New Roman" panose="02020603050405020304" pitchFamily="18" charset="0"/>
              </a:rPr>
              <a:t>движения </a:t>
            </a:r>
            <a:r>
              <a:rPr lang="ru-RU" sz="1300" dirty="0" smtClean="0">
                <a:solidFill>
                  <a:srgbClr val="0F0F0F"/>
                </a:solidFill>
                <a:latin typeface="Times New Roman" panose="02020603050405020304" pitchFamily="18" charset="0"/>
                <a:cs typeface="Times New Roman" panose="02020603050405020304" pitchFamily="18" charset="0"/>
              </a:rPr>
              <a:t>выполняются точно в ритме стихов.</a:t>
            </a:r>
            <a:endParaRPr lang="ru-RU" sz="1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55564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6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55776" y="188640"/>
            <a:ext cx="6336704" cy="6048672"/>
          </a:xfrm>
        </p:spPr>
        <p:txBody>
          <a:bodyPr>
            <a:normAutofit fontScale="90000"/>
          </a:bodyPr>
          <a:lstStyle/>
          <a:p>
            <a:pPr algn="l"/>
            <a:r>
              <a:rPr lang="ru-RU" sz="1600" b="1" dirty="0" smtClean="0">
                <a:latin typeface="Times New Roman" panose="02020603050405020304" pitchFamily="18" charset="0"/>
                <a:cs typeface="Times New Roman" panose="02020603050405020304" pitchFamily="18" charset="0"/>
              </a:rPr>
              <a:t>                                                             </a:t>
            </a:r>
            <a:br>
              <a:rPr lang="ru-RU" sz="1600" b="1" dirty="0" smtClean="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
            </a:r>
            <a:br>
              <a:rPr lang="ru-RU" sz="1600" b="1" dirty="0" smtClean="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Гриб</a:t>
            </a:r>
            <a:br>
              <a:rPr lang="ru-RU" sz="1800" b="1" dirty="0" smtClean="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Д</a:t>
            </a:r>
            <a:r>
              <a:rPr lang="ru-RU" sz="1800" b="1" dirty="0" smtClean="0">
                <a:latin typeface="Times New Roman" panose="02020603050405020304" pitchFamily="18" charset="0"/>
                <a:cs typeface="Times New Roman" panose="02020603050405020304" pitchFamily="18" charset="0"/>
              </a:rPr>
              <a:t>етям шапки гриб купил     </a:t>
            </a:r>
            <a:r>
              <a:rPr lang="ru-RU" sz="1800" dirty="0" smtClean="0">
                <a:latin typeface="Times New Roman" panose="02020603050405020304" pitchFamily="18" charset="0"/>
                <a:cs typeface="Times New Roman" panose="02020603050405020304" pitchFamily="18" charset="0"/>
              </a:rPr>
              <a:t>Ставить палочку на палочку буквой «Т».</a:t>
            </a:r>
            <a:br>
              <a:rPr lang="ru-RU" sz="1800"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Всех в обновки нарядил.      </a:t>
            </a:r>
            <a:r>
              <a:rPr lang="ru-RU" sz="1800" dirty="0" smtClean="0">
                <a:latin typeface="Times New Roman" panose="02020603050405020304" pitchFamily="18" charset="0"/>
                <a:cs typeface="Times New Roman" panose="02020603050405020304" pitchFamily="18" charset="0"/>
              </a:rPr>
              <a:t>Ударять об пол одной рукой 2 восьмые-</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четверть,  потом  другой.</a:t>
            </a:r>
            <a:br>
              <a:rPr lang="ru-RU" sz="1800"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Встали дети на носочки:              </a:t>
            </a:r>
            <a:r>
              <a:rPr lang="ru-RU" sz="1800" dirty="0" smtClean="0">
                <a:latin typeface="Times New Roman" panose="02020603050405020304" pitchFamily="18" charset="0"/>
                <a:cs typeface="Times New Roman" panose="02020603050405020304" pitchFamily="18" charset="0"/>
              </a:rPr>
              <a:t>Ударять полочкой о палочку всей </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поверхностью.</a:t>
            </a:r>
            <a:br>
              <a:rPr lang="ru-RU" sz="1800"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Пусть нас видят все в лесочке!   </a:t>
            </a:r>
            <a:r>
              <a:rPr lang="ru-RU" sz="1800" dirty="0" smtClean="0">
                <a:latin typeface="Times New Roman" panose="02020603050405020304" pitchFamily="18" charset="0"/>
                <a:cs typeface="Times New Roman" panose="02020603050405020304" pitchFamily="18" charset="0"/>
              </a:rPr>
              <a:t>Взять обе палочки в правую руку,</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передать соседу справа и взять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палочки у соседа слева  </a:t>
            </a:r>
            <a:br>
              <a:rPr lang="ru-RU" sz="1800"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Гриб сказал им: «Ой, грибки</a:t>
            </a:r>
            <a:r>
              <a:rPr lang="ru-RU" sz="1800" dirty="0" smtClean="0">
                <a:latin typeface="Times New Roman" panose="02020603050405020304" pitchFamily="18" charset="0"/>
                <a:cs typeface="Times New Roman" panose="02020603050405020304" pitchFamily="18" charset="0"/>
              </a:rPr>
              <a:t>,          Повторить движения первых 4 </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строчек </a:t>
            </a:r>
            <a:br>
              <a:rPr lang="ru-RU" sz="1800"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Не вставайте на носки.</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Ходит бабка за дубами,</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Попадёте в суп с грибами»</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Можно передавать палочки, положив их на пол перед соседом справа или слева.</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t>
            </a:r>
            <a:br>
              <a:rPr lang="ru-RU" sz="1400" dirty="0" smtClean="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0468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123728" y="274638"/>
            <a:ext cx="6840760" cy="3442394"/>
          </a:xfrm>
        </p:spPr>
        <p:txBody>
          <a:bodyPr>
            <a:normAutofit/>
          </a:bodyPr>
          <a:lstStyle/>
          <a:p>
            <a:pPr algn="l">
              <a:lnSpc>
                <a:spcPct val="107000"/>
              </a:lnSpc>
              <a:spcAft>
                <a:spcPts val="800"/>
              </a:spcAft>
            </a:pPr>
            <a:r>
              <a:rPr lang="en-US" sz="1400" b="1" dirty="0" err="1">
                <a:latin typeface="Times New Roman"/>
                <a:ea typeface="Calibri"/>
                <a:cs typeface="Times New Roman"/>
              </a:rPr>
              <a:t>Список</a:t>
            </a:r>
            <a:r>
              <a:rPr lang="en-US" sz="1400" b="1" dirty="0">
                <a:latin typeface="Times New Roman"/>
                <a:ea typeface="Calibri"/>
                <a:cs typeface="Times New Roman"/>
              </a:rPr>
              <a:t> </a:t>
            </a:r>
            <a:r>
              <a:rPr lang="en-US" sz="1400" b="1" dirty="0" err="1">
                <a:latin typeface="Times New Roman"/>
                <a:ea typeface="Calibri"/>
                <a:cs typeface="Times New Roman"/>
              </a:rPr>
              <a:t>литературы</a:t>
            </a:r>
            <a:r>
              <a:rPr lang="en-US" sz="1400" dirty="0" smtClean="0">
                <a:latin typeface="Times New Roman"/>
                <a:ea typeface="Calibri"/>
                <a:cs typeface="Times New Roman"/>
              </a:rPr>
              <a:t>:</a:t>
            </a:r>
            <a:r>
              <a:rPr lang="ru-RU" sz="1400" dirty="0" smtClean="0">
                <a:latin typeface="Times New Roman"/>
                <a:ea typeface="Calibri"/>
                <a:cs typeface="Times New Roman"/>
              </a:rPr>
              <a:t/>
            </a:r>
            <a:br>
              <a:rPr lang="ru-RU" sz="1400" dirty="0" smtClean="0">
                <a:latin typeface="Times New Roman"/>
                <a:ea typeface="Calibri"/>
                <a:cs typeface="Times New Roman"/>
              </a:rPr>
            </a:br>
            <a:r>
              <a:rPr lang="ru-RU" sz="1400" dirty="0" smtClean="0">
                <a:latin typeface="Times New Roman"/>
                <a:ea typeface="Calibri"/>
                <a:cs typeface="Times New Roman"/>
              </a:rPr>
              <a:t>1. Материалы к </a:t>
            </a:r>
            <a:r>
              <a:rPr lang="ru-RU" sz="1400" dirty="0" err="1" smtClean="0">
                <a:latin typeface="Times New Roman"/>
                <a:ea typeface="Calibri"/>
                <a:cs typeface="Times New Roman"/>
              </a:rPr>
              <a:t>вебинару</a:t>
            </a:r>
            <a:r>
              <a:rPr lang="ru-RU" sz="1400" dirty="0" smtClean="0">
                <a:latin typeface="Times New Roman"/>
                <a:ea typeface="Calibri"/>
                <a:cs typeface="Times New Roman"/>
              </a:rPr>
              <a:t> </a:t>
            </a:r>
            <a:r>
              <a:rPr lang="ru-RU" sz="1400" dirty="0">
                <a:latin typeface="Times New Roman"/>
                <a:ea typeface="Calibri"/>
                <a:cs typeface="Times New Roman"/>
              </a:rPr>
              <a:t>«Развивающая среда дошкольной организации в рамках ФГОС ДОО. Детские музыкальные инструменты для проведения занятий с детьми младшего дошкольного возраста</a:t>
            </a:r>
            <a:r>
              <a:rPr lang="ru-RU" sz="1400" dirty="0" smtClean="0">
                <a:latin typeface="Times New Roman"/>
                <a:ea typeface="Calibri"/>
                <a:cs typeface="Times New Roman"/>
              </a:rPr>
              <a:t>»,</a:t>
            </a:r>
            <a:r>
              <a:rPr lang="ru-RU" sz="1400" b="1" dirty="0" smtClean="0">
                <a:latin typeface="Times New Roman"/>
                <a:ea typeface="Calibri"/>
                <a:cs typeface="Times New Roman"/>
              </a:rPr>
              <a:t> </a:t>
            </a:r>
            <a:r>
              <a:rPr lang="ru-RU" sz="1400" dirty="0" smtClean="0">
                <a:latin typeface="Times New Roman"/>
                <a:ea typeface="Calibri"/>
                <a:cs typeface="Times New Roman"/>
              </a:rPr>
              <a:t>Автор-составитель: </a:t>
            </a:r>
            <a:r>
              <a:rPr lang="ru-RU" sz="1400" dirty="0" err="1" smtClean="0">
                <a:latin typeface="Times New Roman"/>
                <a:ea typeface="Calibri"/>
              </a:rPr>
              <a:t>Тютюнникова</a:t>
            </a:r>
            <a:r>
              <a:rPr lang="ru-RU" sz="1400" dirty="0" smtClean="0">
                <a:latin typeface="Times New Roman"/>
                <a:ea typeface="Calibri"/>
              </a:rPr>
              <a:t>  Т.Э.</a:t>
            </a:r>
            <a:br>
              <a:rPr lang="ru-RU" sz="1400" dirty="0" smtClean="0">
                <a:latin typeface="Times New Roman"/>
                <a:ea typeface="Calibri"/>
              </a:rPr>
            </a:br>
            <a:r>
              <a:rPr lang="ru-RU" sz="1400" dirty="0" smtClean="0">
                <a:latin typeface="Times New Roman"/>
                <a:ea typeface="Calibri"/>
              </a:rPr>
              <a:t>2. </a:t>
            </a:r>
            <a:r>
              <a:rPr lang="ru-RU" sz="1400" dirty="0" err="1" smtClean="0">
                <a:latin typeface="Times New Roman"/>
                <a:ea typeface="Calibri"/>
              </a:rPr>
              <a:t>И.Каплунова</a:t>
            </a:r>
            <a:r>
              <a:rPr lang="ru-RU" sz="1400" dirty="0" smtClean="0">
                <a:latin typeface="Times New Roman"/>
                <a:ea typeface="Calibri"/>
              </a:rPr>
              <a:t>, </a:t>
            </a:r>
            <a:r>
              <a:rPr lang="ru-RU" sz="1400" dirty="0" err="1" smtClean="0">
                <a:latin typeface="Times New Roman"/>
                <a:ea typeface="Calibri"/>
              </a:rPr>
              <a:t>И.Новоскольцева</a:t>
            </a:r>
            <a:r>
              <a:rPr lang="ru-RU" sz="1400" dirty="0" smtClean="0">
                <a:latin typeface="Times New Roman"/>
                <a:ea typeface="Calibri"/>
              </a:rPr>
              <a:t> «Этот удивительный ритм»,  Издательство «Лансье», 2017г.</a:t>
            </a:r>
            <a:br>
              <a:rPr lang="ru-RU" sz="1400" dirty="0" smtClean="0">
                <a:latin typeface="Times New Roman"/>
                <a:ea typeface="Calibri"/>
              </a:rPr>
            </a:br>
            <a:r>
              <a:rPr lang="ru-RU" sz="1400" dirty="0" smtClean="0">
                <a:latin typeface="Times New Roman"/>
                <a:ea typeface="Calibri"/>
              </a:rPr>
              <a:t>3. Е. </a:t>
            </a:r>
            <a:r>
              <a:rPr lang="ru-RU" sz="1400" dirty="0" err="1" smtClean="0">
                <a:latin typeface="Times New Roman"/>
                <a:ea typeface="Calibri"/>
              </a:rPr>
              <a:t>Поплянова</a:t>
            </a:r>
            <a:r>
              <a:rPr lang="ru-RU" sz="1400" dirty="0" smtClean="0">
                <a:latin typeface="Times New Roman"/>
                <a:ea typeface="Calibri"/>
              </a:rPr>
              <a:t> «Палочки-скакалочки. «Игры, песенки и танцы для малышей, весёлой компании и всей семьи», Челябинск, 2008 г.</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5169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55776" y="274638"/>
            <a:ext cx="6336704" cy="6394722"/>
          </a:xfrm>
        </p:spPr>
        <p:txBody>
          <a:bodyPr>
            <a:normAutofit/>
          </a:bodyPr>
          <a:lstStyle/>
          <a:p>
            <a:pPr algn="l"/>
            <a:r>
              <a:rPr lang="ru-RU" sz="2800" b="1" u="sng" dirty="0" smtClean="0">
                <a:latin typeface="Times New Roman" panose="02020603050405020304" pitchFamily="18" charset="0"/>
                <a:cs typeface="Times New Roman" panose="02020603050405020304" pitchFamily="18" charset="0"/>
              </a:rPr>
              <a:t>Цель:</a:t>
            </a:r>
            <a:r>
              <a:rPr lang="ru-RU" sz="2800" dirty="0" smtClean="0">
                <a:latin typeface="Times New Roman" panose="02020603050405020304" pitchFamily="18" charset="0"/>
                <a:cs typeface="Times New Roman" panose="02020603050405020304" pitchFamily="18" charset="0"/>
              </a:rPr>
              <a:t> развитие </a:t>
            </a:r>
            <a:r>
              <a:rPr lang="ru-RU" sz="2800" dirty="0">
                <a:latin typeface="Times New Roman" panose="02020603050405020304" pitchFamily="18" charset="0"/>
                <a:cs typeface="Times New Roman" panose="02020603050405020304" pitchFamily="18" charset="0"/>
              </a:rPr>
              <a:t>слуховых и телесных ощущений равномерной метрической </a:t>
            </a:r>
            <a:r>
              <a:rPr lang="ru-RU" sz="2800" dirty="0" smtClean="0">
                <a:latin typeface="Times New Roman" panose="02020603050405020304" pitchFamily="18" charset="0"/>
                <a:cs typeface="Times New Roman" panose="02020603050405020304" pitchFamily="18" charset="0"/>
              </a:rPr>
              <a:t>пульсации.</a:t>
            </a:r>
            <a:br>
              <a:rPr lang="ru-RU" sz="2800" dirty="0" smtClean="0">
                <a:latin typeface="Times New Roman" panose="02020603050405020304" pitchFamily="18" charset="0"/>
                <a:cs typeface="Times New Roman" panose="02020603050405020304" pitchFamily="18" charset="0"/>
              </a:rPr>
            </a:br>
            <a:r>
              <a:rPr lang="ru-RU" sz="2800" b="1" u="sng" dirty="0" smtClean="0">
                <a:latin typeface="Times New Roman" panose="02020603050405020304" pitchFamily="18" charset="0"/>
                <a:cs typeface="Times New Roman" panose="02020603050405020304" pitchFamily="18" charset="0"/>
              </a:rPr>
              <a:t>Задачи:</a:t>
            </a:r>
            <a:r>
              <a:rPr lang="ru-RU" sz="2800" b="1" dirty="0" smtClean="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формировать культуру </a:t>
            </a:r>
            <a:r>
              <a:rPr lang="ru-RU" sz="2800" dirty="0">
                <a:latin typeface="Times New Roman" panose="02020603050405020304" pitchFamily="18" charset="0"/>
                <a:cs typeface="Times New Roman" panose="02020603050405020304" pitchFamily="18" charset="0"/>
              </a:rPr>
              <a:t>движений, двигательных качеств: осанки, координации и правильных навыков в различных вида </a:t>
            </a:r>
            <a:r>
              <a:rPr lang="ru-RU" sz="2800" dirty="0" smtClean="0">
                <a:latin typeface="Times New Roman" panose="02020603050405020304" pitchFamily="18" charset="0"/>
                <a:cs typeface="Times New Roman" panose="02020603050405020304" pitchFamily="18" charset="0"/>
              </a:rPr>
              <a:t>движений;</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интуитивное знакомство с элементами музыкальной речи: фраза, предложение;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развитие речи и эмоций  у детей</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0463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627784" y="274638"/>
            <a:ext cx="6264696" cy="6178698"/>
          </a:xfrm>
        </p:spPr>
        <p:txBody>
          <a:bodyPr>
            <a:normAutofit/>
          </a:bodyPr>
          <a:lstStyle/>
          <a:p>
            <a:pPr algn="l">
              <a:lnSpc>
                <a:spcPct val="107000"/>
              </a:lnSpc>
              <a:spcAft>
                <a:spcPts val="800"/>
              </a:spcAft>
            </a:pPr>
            <a:r>
              <a:rPr lang="ru-RU" sz="2000" b="1" dirty="0" smtClean="0">
                <a:latin typeface="Times New Roman"/>
                <a:ea typeface="Calibri"/>
                <a:cs typeface="Times New Roman"/>
              </a:rPr>
              <a:t>                    Манипуляции </a:t>
            </a:r>
            <a:r>
              <a:rPr lang="ru-RU" sz="2000" b="1" dirty="0">
                <a:latin typeface="Times New Roman"/>
                <a:ea typeface="Calibri"/>
                <a:cs typeface="Times New Roman"/>
              </a:rPr>
              <a:t>с палочками:</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1.Палочки шагают по полу, по коленям правой – левой руками</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2.Палочки стучат по полу обе вместе</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3.Перекатывать палочки в ладонях</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4.Стучать в воздухе палочкой о палочку</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5.Стучать в воздухе «шляпками» палочек друг о друга</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6.Катать палочки основаниями ладоней по полу</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7.Перекладывать палочки на полу, как ступеньки:</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правой – левой, правой – левой руками</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8.Стучать в воздухе друг о друга основаниями палочек</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9.Вращать палочки в воздухе</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10.Приставить одну палочку к носу другой стучать по ней</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11.Стучать палочками над головой, у уха и т.д.</a:t>
            </a:r>
            <a:r>
              <a:rPr lang="ru-RU" sz="2000" dirty="0">
                <a:ea typeface="Calibri"/>
                <a:cs typeface="Times New Roman"/>
              </a:rPr>
              <a:t/>
            </a:r>
            <a:br>
              <a:rPr lang="ru-RU" sz="2000" dirty="0">
                <a:ea typeface="Calibri"/>
                <a:cs typeface="Times New Roman"/>
              </a:rPr>
            </a:br>
            <a:r>
              <a:rPr lang="ru-RU" sz="2000" dirty="0">
                <a:latin typeface="Times New Roman"/>
                <a:ea typeface="Calibri"/>
                <a:cs typeface="Times New Roman"/>
              </a:rPr>
              <a:t>12.Палочки лежат на полу, на одной линии. </a:t>
            </a:r>
            <a:r>
              <a:rPr lang="ru-RU" sz="2000" dirty="0">
                <a:ea typeface="Calibri"/>
                <a:cs typeface="Times New Roman"/>
              </a:rPr>
              <a:t/>
            </a:r>
            <a:br>
              <a:rPr lang="ru-RU" sz="2000" dirty="0">
                <a:ea typeface="Calibri"/>
                <a:cs typeface="Times New Roman"/>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1989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195736" y="274638"/>
            <a:ext cx="6768752" cy="6394722"/>
          </a:xfrm>
        </p:spPr>
        <p:txBody>
          <a:bodyPr>
            <a:normAutofit fontScale="90000"/>
          </a:bodyPr>
          <a:lstStyle/>
          <a:p>
            <a:pPr algn="l">
              <a:lnSpc>
                <a:spcPct val="107000"/>
              </a:lnSpc>
            </a:pPr>
            <a:r>
              <a:rPr lang="ru-RU" sz="2200" b="1" dirty="0" smtClean="0">
                <a:latin typeface="Times New Roman" panose="02020603050405020304" pitchFamily="18" charset="0"/>
                <a:cs typeface="Times New Roman" panose="02020603050405020304" pitchFamily="18" charset="0"/>
              </a:rPr>
              <a:t>        Речевые </a:t>
            </a:r>
            <a:r>
              <a:rPr lang="ru-RU" sz="2200" b="1" dirty="0">
                <a:latin typeface="Times New Roman" panose="02020603050405020304" pitchFamily="18" charset="0"/>
                <a:cs typeface="Times New Roman" panose="02020603050405020304" pitchFamily="18" charset="0"/>
              </a:rPr>
              <a:t>игры с палочками для детей </a:t>
            </a:r>
            <a:r>
              <a:rPr lang="ru-RU" sz="2200" b="1" dirty="0" smtClean="0">
                <a:latin typeface="Times New Roman" panose="02020603050405020304" pitchFamily="18" charset="0"/>
                <a:cs typeface="Times New Roman" panose="02020603050405020304" pitchFamily="18" charset="0"/>
              </a:rPr>
              <a:t>младшего   </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дошкольного возраста.</a:t>
            </a:r>
            <a:br>
              <a:rPr lang="ru-RU" sz="2200" b="1"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ea typeface="Calibri"/>
                <a:cs typeface="Times New Roman" panose="02020603050405020304" pitchFamily="18" charset="0"/>
              </a:rPr>
              <a:t>Андрейка</a:t>
            </a:r>
            <a:r>
              <a:rPr lang="ru-RU" sz="1600" b="1" dirty="0" smtClean="0">
                <a:latin typeface="Times New Roman" panose="02020603050405020304" pitchFamily="18" charset="0"/>
                <a:ea typeface="Calibri"/>
                <a:cs typeface="Times New Roman" panose="02020603050405020304" pitchFamily="18" charset="0"/>
              </a:rPr>
              <a:t/>
            </a:r>
            <a:br>
              <a:rPr lang="ru-RU" sz="1600" b="1" dirty="0" smtClean="0">
                <a:latin typeface="Times New Roman" panose="02020603050405020304" pitchFamily="18" charset="0"/>
                <a:ea typeface="Calibri"/>
                <a:cs typeface="Times New Roman" panose="02020603050405020304" pitchFamily="18" charset="0"/>
              </a:rPr>
            </a:br>
            <a:r>
              <a:rPr lang="ru-RU" sz="1600" dirty="0">
                <a:latin typeface="Times New Roman"/>
              </a:rPr>
              <a:t>Вот Андрейка идёт,                         </a:t>
            </a:r>
            <a:r>
              <a:rPr lang="ru-RU" sz="1600" i="1" dirty="0">
                <a:latin typeface="Times New Roman"/>
              </a:rPr>
              <a:t>стучать поочерёдно палочками по </a:t>
            </a:r>
            <a:r>
              <a:rPr lang="ru-RU" sz="1600" dirty="0"/>
              <a:t/>
            </a:r>
            <a:br>
              <a:rPr lang="ru-RU" sz="1600" dirty="0"/>
            </a:br>
            <a:r>
              <a:rPr lang="ru-RU" sz="1600" i="1" dirty="0">
                <a:latin typeface="Times New Roman"/>
              </a:rPr>
              <a:t>                                                            </a:t>
            </a:r>
            <a:r>
              <a:rPr lang="ru-RU" sz="1600" i="1" dirty="0" smtClean="0">
                <a:latin typeface="Times New Roman"/>
              </a:rPr>
              <a:t>полу</a:t>
            </a:r>
            <a:r>
              <a:rPr lang="ru-RU" sz="1600" dirty="0" smtClean="0"/>
              <a:t/>
            </a:r>
            <a:br>
              <a:rPr lang="ru-RU" sz="1600" dirty="0" smtClean="0"/>
            </a:br>
            <a:r>
              <a:rPr lang="ru-RU" sz="1600" dirty="0" smtClean="0"/>
              <a:t> </a:t>
            </a:r>
            <a:r>
              <a:rPr lang="ru-RU" sz="1600" dirty="0" smtClean="0">
                <a:latin typeface="Times New Roman"/>
              </a:rPr>
              <a:t>Никогда </a:t>
            </a:r>
            <a:r>
              <a:rPr lang="ru-RU" sz="1600" dirty="0">
                <a:latin typeface="Times New Roman"/>
              </a:rPr>
              <a:t>не упадёт.                          </a:t>
            </a:r>
            <a:r>
              <a:rPr lang="ru-RU" sz="1600" i="1" dirty="0">
                <a:latin typeface="Times New Roman"/>
              </a:rPr>
              <a:t>стучать шляпками палочек в воздухе</a:t>
            </a:r>
            <a:r>
              <a:rPr lang="ru-RU" sz="1600" dirty="0"/>
              <a:t/>
            </a:r>
            <a:br>
              <a:rPr lang="ru-RU" sz="1600" dirty="0"/>
            </a:br>
            <a:r>
              <a:rPr lang="ru-RU" sz="1600" dirty="0"/>
              <a:t> </a:t>
            </a:r>
            <a:r>
              <a:rPr lang="ru-RU" sz="1600" dirty="0" smtClean="0">
                <a:latin typeface="Times New Roman"/>
              </a:rPr>
              <a:t>Топ </a:t>
            </a:r>
            <a:r>
              <a:rPr lang="ru-RU" sz="1600" dirty="0">
                <a:latin typeface="Times New Roman"/>
              </a:rPr>
              <a:t>– топ,  </a:t>
            </a:r>
            <a:r>
              <a:rPr lang="ru-RU" sz="1600" dirty="0" smtClean="0">
                <a:latin typeface="Times New Roman"/>
              </a:rPr>
              <a:t>топ                            </a:t>
            </a:r>
            <a:r>
              <a:rPr lang="ru-RU" sz="1600" i="1" dirty="0">
                <a:latin typeface="Times New Roman"/>
              </a:rPr>
              <a:t>стучать попеременно палочками по </a:t>
            </a:r>
            <a:r>
              <a:rPr lang="ru-RU" sz="1600" i="1" dirty="0" smtClean="0">
                <a:latin typeface="Times New Roman"/>
              </a:rPr>
              <a:t>полу.</a:t>
            </a:r>
            <a:r>
              <a:rPr lang="ru-RU" sz="1600" dirty="0" smtClean="0"/>
              <a:t/>
            </a:r>
            <a:br>
              <a:rPr lang="ru-RU" sz="1600" dirty="0" smtClean="0"/>
            </a:br>
            <a:r>
              <a:rPr lang="ru-RU" sz="1600" dirty="0" smtClean="0">
                <a:latin typeface="Times New Roman"/>
              </a:rPr>
              <a:t>                                          </a:t>
            </a:r>
            <a:r>
              <a:rPr lang="ru-RU" sz="1600" dirty="0"/>
              <a:t/>
            </a:r>
            <a:br>
              <a:rPr lang="ru-RU" sz="1600" dirty="0"/>
            </a:br>
            <a:r>
              <a:rPr lang="ru-RU" sz="1600" dirty="0" smtClean="0"/>
              <a:t>                                                                         </a:t>
            </a:r>
            <a:r>
              <a:rPr lang="ru-RU" sz="1800" b="1" dirty="0" smtClean="0">
                <a:latin typeface="Times New Roman"/>
              </a:rPr>
              <a:t>Строю </a:t>
            </a:r>
            <a:r>
              <a:rPr lang="ru-RU" sz="1800" b="1" dirty="0">
                <a:latin typeface="Times New Roman"/>
              </a:rPr>
              <a:t>дом – бум, </a:t>
            </a:r>
            <a:r>
              <a:rPr lang="ru-RU" sz="1800" b="1" dirty="0" smtClean="0">
                <a:latin typeface="Times New Roman"/>
              </a:rPr>
              <a:t>бум!</a:t>
            </a:r>
            <a:br>
              <a:rPr lang="ru-RU" sz="1800" b="1" dirty="0" smtClean="0">
                <a:latin typeface="Times New Roman"/>
              </a:rPr>
            </a:br>
            <a:r>
              <a:rPr lang="ru-RU" sz="1600" dirty="0" smtClean="0">
                <a:latin typeface="Times New Roman"/>
              </a:rPr>
              <a:t>Я </a:t>
            </a:r>
            <a:r>
              <a:rPr lang="ru-RU" sz="1600" dirty="0">
                <a:latin typeface="Times New Roman"/>
              </a:rPr>
              <a:t>стучу- </a:t>
            </a:r>
            <a:r>
              <a:rPr lang="ru-RU" sz="1600" b="1" dirty="0">
                <a:latin typeface="Times New Roman"/>
              </a:rPr>
              <a:t>бум, бум</a:t>
            </a:r>
            <a:r>
              <a:rPr lang="ru-RU" sz="1600" dirty="0">
                <a:latin typeface="Times New Roman"/>
              </a:rPr>
              <a:t>                       </a:t>
            </a:r>
            <a:r>
              <a:rPr lang="ru-RU" sz="1600" dirty="0" smtClean="0">
                <a:latin typeface="Times New Roman"/>
              </a:rPr>
              <a:t> </a:t>
            </a:r>
            <a:r>
              <a:rPr lang="ru-RU" sz="1600" i="1" dirty="0">
                <a:latin typeface="Times New Roman"/>
              </a:rPr>
              <a:t>стучать попеременно палочками по 2 раза</a:t>
            </a:r>
            <a:r>
              <a:rPr lang="ru-RU" sz="1600" dirty="0"/>
              <a:t/>
            </a:r>
            <a:br>
              <a:rPr lang="ru-RU" sz="1600" dirty="0"/>
            </a:br>
            <a:r>
              <a:rPr lang="ru-RU" sz="1600" dirty="0">
                <a:latin typeface="Times New Roman"/>
              </a:rPr>
              <a:t>Колочу – </a:t>
            </a:r>
            <a:r>
              <a:rPr lang="ru-RU" sz="1600" b="1" dirty="0">
                <a:latin typeface="Times New Roman"/>
              </a:rPr>
              <a:t>бум. бум</a:t>
            </a:r>
            <a:r>
              <a:rPr lang="ru-RU" sz="1600" dirty="0">
                <a:latin typeface="Times New Roman"/>
              </a:rPr>
              <a:t>                      </a:t>
            </a:r>
            <a:r>
              <a:rPr lang="ru-RU" sz="1600" i="1" dirty="0">
                <a:latin typeface="Times New Roman"/>
              </a:rPr>
              <a:t>по полу и</a:t>
            </a:r>
            <a:r>
              <a:rPr lang="ru-RU" sz="1600" dirty="0">
                <a:latin typeface="Times New Roman"/>
              </a:rPr>
              <a:t> </a:t>
            </a:r>
            <a:r>
              <a:rPr lang="ru-RU" sz="1600" i="1" dirty="0">
                <a:latin typeface="Times New Roman"/>
              </a:rPr>
              <a:t>в воздухе на «бум – бум» </a:t>
            </a:r>
            <a:r>
              <a:rPr lang="ru-RU" sz="1600" dirty="0" smtClean="0"/>
              <a:t/>
            </a:r>
            <a:br>
              <a:rPr lang="ru-RU" sz="1600" dirty="0" smtClean="0"/>
            </a:br>
            <a:r>
              <a:rPr lang="ru-RU" sz="1600" dirty="0" smtClean="0">
                <a:latin typeface="Times New Roman"/>
              </a:rPr>
              <a:t>Строю </a:t>
            </a:r>
            <a:r>
              <a:rPr lang="ru-RU" sz="1600" dirty="0">
                <a:latin typeface="Times New Roman"/>
              </a:rPr>
              <a:t>дом – </a:t>
            </a:r>
            <a:r>
              <a:rPr lang="ru-RU" sz="1600" b="1" dirty="0">
                <a:latin typeface="Times New Roman"/>
              </a:rPr>
              <a:t>бум, бум-</a:t>
            </a:r>
            <a:r>
              <a:rPr lang="ru-RU" sz="1600" dirty="0">
                <a:latin typeface="Times New Roman"/>
              </a:rPr>
              <a:t>               </a:t>
            </a:r>
            <a:r>
              <a:rPr lang="ru-RU" sz="1600" dirty="0"/>
              <a:t/>
            </a:r>
            <a:br>
              <a:rPr lang="ru-RU" sz="1600" dirty="0"/>
            </a:br>
            <a:r>
              <a:rPr lang="ru-RU" sz="1600" dirty="0">
                <a:latin typeface="Times New Roman"/>
              </a:rPr>
              <a:t>Буду жить </a:t>
            </a:r>
            <a:r>
              <a:rPr lang="ru-RU" sz="1600" b="1" dirty="0">
                <a:latin typeface="Times New Roman"/>
              </a:rPr>
              <a:t>я в нём!</a:t>
            </a:r>
            <a:r>
              <a:rPr lang="ru-RU" sz="1600" dirty="0"/>
              <a:t/>
            </a:r>
            <a:br>
              <a:rPr lang="ru-RU" sz="1600" dirty="0"/>
            </a:br>
            <a:r>
              <a:rPr lang="ru-RU" sz="1800" dirty="0" smtClean="0"/>
              <a:t>                                                                </a:t>
            </a:r>
            <a:r>
              <a:rPr lang="ru-RU" sz="1800" b="1" dirty="0" smtClean="0">
                <a:latin typeface="Times New Roman"/>
              </a:rPr>
              <a:t>Палочки  </a:t>
            </a:r>
            <a:r>
              <a:rPr lang="ru-RU" sz="1600" dirty="0" smtClean="0">
                <a:latin typeface="Times New Roman"/>
              </a:rPr>
              <a:t>(</a:t>
            </a:r>
            <a:r>
              <a:rPr lang="ru-RU" sz="1600" i="1" dirty="0" smtClean="0">
                <a:latin typeface="Times New Roman"/>
              </a:rPr>
              <a:t>автор </a:t>
            </a:r>
            <a:r>
              <a:rPr lang="ru-RU" sz="1600" i="1" dirty="0" err="1" smtClean="0">
                <a:latin typeface="Times New Roman"/>
              </a:rPr>
              <a:t>Шевахина</a:t>
            </a:r>
            <a:r>
              <a:rPr lang="ru-RU" sz="1600" i="1" dirty="0" smtClean="0">
                <a:latin typeface="Times New Roman"/>
              </a:rPr>
              <a:t> Т.К.)</a:t>
            </a:r>
            <a:r>
              <a:rPr lang="ru-RU" sz="1600" dirty="0"/>
              <a:t/>
            </a:r>
            <a:br>
              <a:rPr lang="ru-RU" sz="1600" dirty="0"/>
            </a:br>
            <a:r>
              <a:rPr lang="ru-RU" sz="1600" dirty="0">
                <a:latin typeface="Times New Roman"/>
              </a:rPr>
              <a:t>Постучу я палочкой                       </a:t>
            </a:r>
            <a:r>
              <a:rPr lang="ru-RU" sz="1600" i="1" dirty="0">
                <a:latin typeface="Times New Roman"/>
              </a:rPr>
              <a:t>стучать палочкой о палочку</a:t>
            </a:r>
            <a:r>
              <a:rPr lang="ru-RU" sz="1600" dirty="0"/>
              <a:t/>
            </a:r>
            <a:br>
              <a:rPr lang="ru-RU" sz="1600" dirty="0"/>
            </a:br>
            <a:r>
              <a:rPr lang="ru-RU" sz="1600" dirty="0">
                <a:latin typeface="Times New Roman"/>
              </a:rPr>
              <a:t>По другой немножко.</a:t>
            </a:r>
            <a:r>
              <a:rPr lang="ru-RU" sz="1600" dirty="0"/>
              <a:t/>
            </a:r>
            <a:br>
              <a:rPr lang="ru-RU" sz="1600" dirty="0"/>
            </a:br>
            <a:r>
              <a:rPr lang="ru-RU" sz="1600" dirty="0">
                <a:latin typeface="Times New Roman"/>
              </a:rPr>
              <a:t>А теперь их спрячу.                        </a:t>
            </a:r>
            <a:r>
              <a:rPr lang="ru-RU" sz="1600" i="1" dirty="0">
                <a:latin typeface="Times New Roman"/>
              </a:rPr>
              <a:t>спрятать палочки за спину</a:t>
            </a:r>
            <a:r>
              <a:rPr lang="ru-RU" sz="1600" dirty="0"/>
              <a:t/>
            </a:r>
            <a:br>
              <a:rPr lang="ru-RU" sz="1600" dirty="0"/>
            </a:br>
            <a:r>
              <a:rPr lang="ru-RU" sz="1600" dirty="0">
                <a:latin typeface="Times New Roman"/>
              </a:rPr>
              <a:t> А потом – найду.                            </a:t>
            </a:r>
            <a:r>
              <a:rPr lang="ru-RU" sz="1600" i="1" dirty="0">
                <a:latin typeface="Times New Roman"/>
              </a:rPr>
              <a:t>держать палочки перед собой.</a:t>
            </a:r>
            <a:r>
              <a:rPr lang="ru-RU" sz="1600" dirty="0"/>
              <a:t/>
            </a:r>
            <a:br>
              <a:rPr lang="ru-RU" sz="1600" dirty="0"/>
            </a:br>
            <a:r>
              <a:rPr lang="ru-RU" sz="1600" dirty="0">
                <a:latin typeface="Times New Roman"/>
              </a:rPr>
              <a:t> </a:t>
            </a:r>
            <a:r>
              <a:rPr lang="ru-RU" sz="1600" dirty="0"/>
              <a:t/>
            </a:r>
            <a:br>
              <a:rPr lang="ru-RU" sz="1600" dirty="0"/>
            </a:br>
            <a:r>
              <a:rPr lang="ru-RU" sz="1600" dirty="0">
                <a:latin typeface="Times New Roman"/>
              </a:rPr>
              <a:t>Погуляют палочки.                          </a:t>
            </a:r>
            <a:r>
              <a:rPr lang="ru-RU" sz="1600" i="1" dirty="0">
                <a:latin typeface="Times New Roman"/>
              </a:rPr>
              <a:t>стучать палочками</a:t>
            </a:r>
            <a:r>
              <a:rPr lang="ru-RU" sz="1600" dirty="0">
                <a:latin typeface="Times New Roman"/>
              </a:rPr>
              <a:t> </a:t>
            </a:r>
            <a:r>
              <a:rPr lang="ru-RU" sz="1600" i="1" dirty="0">
                <a:latin typeface="Times New Roman"/>
              </a:rPr>
              <a:t>по полу</a:t>
            </a:r>
            <a:r>
              <a:rPr lang="ru-RU" sz="1600" dirty="0">
                <a:latin typeface="Times New Roman"/>
              </a:rPr>
              <a:t>.                       </a:t>
            </a:r>
            <a:r>
              <a:rPr lang="ru-RU" sz="1600" dirty="0"/>
              <a:t/>
            </a:r>
            <a:br>
              <a:rPr lang="ru-RU" sz="1600" dirty="0"/>
            </a:br>
            <a:r>
              <a:rPr lang="ru-RU" sz="1600" dirty="0">
                <a:latin typeface="Times New Roman"/>
              </a:rPr>
              <a:t>Отдохнут немножко.                        </a:t>
            </a:r>
            <a:r>
              <a:rPr lang="ru-RU" sz="1600" i="1" dirty="0">
                <a:latin typeface="Times New Roman"/>
              </a:rPr>
              <a:t>соединить палочки горизонтально</a:t>
            </a:r>
            <a:r>
              <a:rPr lang="ru-RU" sz="1600" dirty="0"/>
              <a:t/>
            </a:r>
            <a:br>
              <a:rPr lang="ru-RU" sz="1600" dirty="0"/>
            </a:br>
            <a:r>
              <a:rPr lang="ru-RU" sz="1600" dirty="0">
                <a:latin typeface="Times New Roman"/>
              </a:rPr>
              <a:t>А теперь их спрячу.                           </a:t>
            </a:r>
            <a:r>
              <a:rPr lang="ru-RU" sz="1600" i="1" dirty="0">
                <a:latin typeface="Times New Roman"/>
              </a:rPr>
              <a:t>спрятать палочки за спину</a:t>
            </a:r>
            <a:r>
              <a:rPr lang="ru-RU" sz="1600" dirty="0"/>
              <a:t/>
            </a:r>
            <a:br>
              <a:rPr lang="ru-RU" sz="1600" dirty="0"/>
            </a:br>
            <a:r>
              <a:rPr lang="ru-RU" sz="1600" dirty="0">
                <a:latin typeface="Times New Roman"/>
              </a:rPr>
              <a:t> А потом – найду.                               </a:t>
            </a:r>
            <a:r>
              <a:rPr lang="ru-RU" sz="1600" i="1" dirty="0">
                <a:latin typeface="Times New Roman"/>
              </a:rPr>
              <a:t>держать палочки перед собой.</a:t>
            </a:r>
            <a:r>
              <a:rPr lang="ru-RU" sz="1600" dirty="0">
                <a:latin typeface="Times New Roman"/>
              </a:rPr>
              <a:t> </a:t>
            </a:r>
            <a:r>
              <a:rPr lang="ru-RU" sz="1600" dirty="0"/>
              <a:t/>
            </a:r>
            <a:br>
              <a:rPr lang="ru-RU" sz="1600" dirty="0"/>
            </a:br>
            <a:r>
              <a:rPr lang="ru-RU" sz="1600" dirty="0">
                <a:latin typeface="Times New Roman"/>
              </a:rPr>
              <a:t> </a:t>
            </a:r>
            <a:r>
              <a:rPr lang="ru-RU" sz="1600" dirty="0"/>
              <a:t/>
            </a:r>
            <a:br>
              <a:rPr lang="ru-RU" sz="1600" dirty="0"/>
            </a:br>
            <a:r>
              <a:rPr lang="ru-RU" sz="1600" dirty="0">
                <a:latin typeface="Times New Roman" panose="02020603050405020304" pitchFamily="18" charset="0"/>
                <a:ea typeface="Calibri"/>
                <a:cs typeface="Times New Roman" panose="02020603050405020304" pitchFamily="18" charset="0"/>
              </a:rPr>
              <a:t/>
            </a:r>
            <a:br>
              <a:rPr lang="ru-RU" sz="1600" dirty="0">
                <a:latin typeface="Times New Roman" panose="02020603050405020304" pitchFamily="18" charset="0"/>
                <a:ea typeface="Calibri"/>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2723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699792" y="274638"/>
            <a:ext cx="6264696" cy="6394722"/>
          </a:xfrm>
        </p:spPr>
        <p:txBody>
          <a:bodyPr>
            <a:normAutofit fontScale="90000"/>
          </a:bodyPr>
          <a:lstStyle/>
          <a:p>
            <a:pPr algn="l">
              <a:lnSpc>
                <a:spcPct val="107000"/>
              </a:lnSpc>
            </a:pP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t>
            </a:r>
            <a:br>
              <a:rPr lang="ru-RU" sz="1400" b="1" dirty="0" smtClean="0">
                <a:latin typeface="Times New Roman"/>
              </a:rPr>
            </a:br>
            <a:r>
              <a:rPr lang="ru-RU" sz="1400" b="1" dirty="0">
                <a:latin typeface="Times New Roman"/>
              </a:rPr>
              <a:t> </a:t>
            </a:r>
            <a:r>
              <a:rPr lang="ru-RU" sz="1400" b="1" dirty="0" smtClean="0">
                <a:latin typeface="Times New Roman"/>
              </a:rPr>
              <a:t>                                                               </a:t>
            </a:r>
            <a:r>
              <a:rPr lang="ru-RU" sz="1800" b="1" dirty="0" smtClean="0">
                <a:latin typeface="Times New Roman" panose="02020603050405020304" pitchFamily="18" charset="0"/>
                <a:cs typeface="Times New Roman" panose="02020603050405020304" pitchFamily="18" charset="0"/>
              </a:rPr>
              <a:t>Ехали</a:t>
            </a:r>
            <a:r>
              <a:rPr lang="ru-RU" sz="1800" b="1" dirty="0">
                <a:latin typeface="Times New Roman" panose="02020603050405020304" pitchFamily="18" charset="0"/>
                <a:cs typeface="Times New Roman" panose="02020603050405020304" pitchFamily="18" charset="0"/>
              </a:rPr>
              <a:t>, ехали</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На лошадке ехали                               </a:t>
            </a:r>
            <a:r>
              <a:rPr lang="ru-RU" sz="1600" i="1" dirty="0">
                <a:latin typeface="Times New Roman" panose="02020603050405020304" pitchFamily="18" charset="0"/>
                <a:cs typeface="Times New Roman" panose="02020603050405020304" pitchFamily="18" charset="0"/>
              </a:rPr>
              <a:t>палочки поочерёдно скачут по полу</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До угла доехали.                                 </a:t>
            </a:r>
            <a:r>
              <a:rPr lang="ru-RU" sz="1600" i="1" dirty="0">
                <a:latin typeface="Times New Roman" panose="02020603050405020304" pitchFamily="18" charset="0"/>
                <a:cs typeface="Times New Roman" panose="02020603050405020304" pitchFamily="18" charset="0"/>
              </a:rPr>
              <a:t>длительности - восьмые</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Топ – топ – топ</a:t>
            </a:r>
            <a:br>
              <a:rPr lang="ru-RU" sz="1600" dirty="0">
                <a:latin typeface="Times New Roman" panose="02020603050405020304" pitchFamily="18" charset="0"/>
                <a:cs typeface="Times New Roman" panose="02020603050405020304" pitchFamily="18" charset="0"/>
              </a:rPr>
            </a:br>
            <a:r>
              <a:rPr lang="ru-RU" sz="1600" dirty="0" err="1">
                <a:latin typeface="Times New Roman" panose="02020603050405020304" pitchFamily="18" charset="0"/>
                <a:cs typeface="Times New Roman" panose="02020603050405020304" pitchFamily="18" charset="0"/>
              </a:rPr>
              <a:t>Топ</a:t>
            </a:r>
            <a:r>
              <a:rPr lang="ru-RU" sz="1600" dirty="0">
                <a:latin typeface="Times New Roman" panose="02020603050405020304" pitchFamily="18" charset="0"/>
                <a:cs typeface="Times New Roman" panose="02020603050405020304" pitchFamily="18" charset="0"/>
              </a:rPr>
              <a:t> – топ - топ</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На машине ехали                                  </a:t>
            </a:r>
            <a:r>
              <a:rPr lang="ru-RU" sz="1600" i="1" dirty="0">
                <a:latin typeface="Times New Roman" panose="02020603050405020304" pitchFamily="18" charset="0"/>
                <a:cs typeface="Times New Roman" panose="02020603050405020304" pitchFamily="18" charset="0"/>
              </a:rPr>
              <a:t>палочки «руль» крутим в воздухе</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До реки доехали.                                   </a:t>
            </a:r>
            <a:r>
              <a:rPr lang="ru-RU" sz="1600" i="1" dirty="0">
                <a:latin typeface="Times New Roman" panose="02020603050405020304" pitchFamily="18" charset="0"/>
                <a:cs typeface="Times New Roman" panose="02020603050405020304" pitchFamily="18" charset="0"/>
              </a:rPr>
              <a:t>справа налево или в обратную сторону</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Би – би – би.                                           </a:t>
            </a:r>
            <a:r>
              <a:rPr lang="ru-RU" sz="1600" i="1" dirty="0">
                <a:latin typeface="Times New Roman" panose="02020603050405020304" pitchFamily="18" charset="0"/>
                <a:cs typeface="Times New Roman" panose="02020603050405020304" pitchFamily="18" charset="0"/>
              </a:rPr>
              <a:t>палочки в горизонтальном положении</a:t>
            </a: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Би – би – би.                                           </a:t>
            </a:r>
            <a:r>
              <a:rPr lang="ru-RU" sz="1600" i="1" dirty="0">
                <a:latin typeface="Times New Roman" panose="02020603050405020304" pitchFamily="18" charset="0"/>
                <a:cs typeface="Times New Roman" panose="02020603050405020304" pitchFamily="18" charset="0"/>
              </a:rPr>
              <a:t>стучать шляпками по три раза</a:t>
            </a: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ea typeface="Calibri"/>
                <a:cs typeface="Times New Roman" panose="02020603050405020304" pitchFamily="18" charset="0"/>
              </a:rPr>
              <a:t>Лошадка</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ea typeface="Calibri"/>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Цок, цок, цок, цок!                         </a:t>
            </a:r>
            <a:r>
              <a:rPr lang="ru-RU" sz="1600" i="1" dirty="0">
                <a:latin typeface="Times New Roman" panose="02020603050405020304" pitchFamily="18" charset="0"/>
                <a:cs typeface="Times New Roman" panose="02020603050405020304" pitchFamily="18" charset="0"/>
              </a:rPr>
              <a:t>1.стучать попеременно палочками по полу</a:t>
            </a:r>
            <a:r>
              <a:rPr lang="ru-RU" sz="1600" dirty="0">
                <a:latin typeface="Times New Roman" panose="02020603050405020304" pitchFamily="18" charset="0"/>
                <a:ea typeface="Calibri"/>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Я лошадка серый бок!                     </a:t>
            </a:r>
            <a:r>
              <a:rPr lang="ru-RU" sz="1600" i="1" dirty="0">
                <a:latin typeface="Times New Roman" panose="02020603050405020304" pitchFamily="18" charset="0"/>
                <a:ea typeface="Calibri"/>
                <a:cs typeface="Times New Roman" panose="02020603050405020304" pitchFamily="18" charset="0"/>
              </a:rPr>
              <a:t>четвертными длительностями</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Я копытцем постучу                       </a:t>
            </a:r>
            <a:r>
              <a:rPr lang="ru-RU" sz="1600" i="1" dirty="0">
                <a:latin typeface="Times New Roman" panose="02020603050405020304" pitchFamily="18" charset="0"/>
                <a:ea typeface="Calibri"/>
                <a:cs typeface="Times New Roman" panose="02020603050405020304" pitchFamily="18" charset="0"/>
              </a:rPr>
              <a:t>2.</a:t>
            </a:r>
            <a:r>
              <a:rPr lang="ru-RU" sz="1600" i="1" dirty="0">
                <a:latin typeface="Times New Roman" panose="02020603050405020304" pitchFamily="18" charset="0"/>
                <a:cs typeface="Times New Roman" panose="02020603050405020304" pitchFamily="18" charset="0"/>
              </a:rPr>
              <a:t> стучать попеременно палочками по полу</a:t>
            </a:r>
            <a:r>
              <a:rPr lang="ru-RU" sz="1600" dirty="0">
                <a:latin typeface="Times New Roman" panose="02020603050405020304" pitchFamily="18" charset="0"/>
                <a:ea typeface="Calibri"/>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Если хочешь прокачу!                      </a:t>
            </a:r>
            <a:r>
              <a:rPr lang="ru-RU" sz="1600" i="1" dirty="0">
                <a:latin typeface="Times New Roman" panose="02020603050405020304" pitchFamily="18" charset="0"/>
                <a:ea typeface="Calibri"/>
                <a:cs typeface="Times New Roman" panose="02020603050405020304" pitchFamily="18" charset="0"/>
              </a:rPr>
              <a:t>восьмыми</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Цок, цок, цок, цок!</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Я лошадка серый бок.</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smtClean="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ea typeface="Calibri"/>
                <a:cs typeface="Times New Roman" panose="02020603050405020304" pitchFamily="18" charset="0"/>
              </a:rPr>
              <a:t>Зарядка</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ea typeface="Calibri"/>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На зарядку выходите                    </a:t>
            </a:r>
            <a:r>
              <a:rPr lang="ru-RU" sz="1600" i="1" dirty="0">
                <a:latin typeface="Times New Roman" panose="02020603050405020304" pitchFamily="18" charset="0"/>
                <a:ea typeface="Calibri"/>
                <a:cs typeface="Times New Roman" panose="02020603050405020304" pitchFamily="18" charset="0"/>
              </a:rPr>
              <a:t>1</a:t>
            </a:r>
            <a:r>
              <a:rPr lang="ru-RU" sz="1600" dirty="0">
                <a:latin typeface="Times New Roman" panose="02020603050405020304" pitchFamily="18" charset="0"/>
                <a:ea typeface="Calibri"/>
                <a:cs typeface="Times New Roman" panose="02020603050405020304" pitchFamily="18" charset="0"/>
              </a:rPr>
              <a:t>.</a:t>
            </a:r>
            <a:r>
              <a:rPr lang="ru-RU" sz="1600" i="1" dirty="0">
                <a:latin typeface="Times New Roman" panose="02020603050405020304" pitchFamily="18" charset="0"/>
                <a:ea typeface="Calibri"/>
                <a:cs typeface="Times New Roman" panose="02020603050405020304" pitchFamily="18" charset="0"/>
              </a:rPr>
              <a:t>ритмичное стучать палочками по полу</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Силу, ловкость покажите!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Мы ребята малыши,                    </a:t>
            </a:r>
            <a:r>
              <a:rPr lang="ru-RU" sz="1600" i="1" dirty="0">
                <a:latin typeface="Times New Roman" panose="02020603050405020304" pitchFamily="18" charset="0"/>
                <a:ea typeface="Calibri"/>
                <a:cs typeface="Times New Roman" panose="02020603050405020304" pitchFamily="18" charset="0"/>
              </a:rPr>
              <a:t>2.ритмичное стучать палочками в воздухе</a:t>
            </a:r>
            <a:r>
              <a:rPr lang="ru-RU" sz="1600" dirty="0">
                <a:latin typeface="Times New Roman" panose="02020603050405020304" pitchFamily="18" charset="0"/>
                <a:ea typeface="Calibri"/>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Calibri"/>
                <a:cs typeface="Times New Roman" panose="02020603050405020304" pitchFamily="18" charset="0"/>
              </a:rPr>
              <a:t>Малыши и крепыши!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r>
              <a:rPr lang="ru-RU" sz="1400" b="1" dirty="0">
                <a:latin typeface="Times New Roman"/>
              </a:rPr>
              <a:t/>
            </a:r>
            <a:br>
              <a:rPr lang="ru-RU" sz="1400" b="1" dirty="0">
                <a:latin typeface="Times New Roman"/>
              </a:rPr>
            </a:br>
            <a:r>
              <a:rPr lang="ru-RU" sz="1400" b="1" dirty="0" smtClean="0">
                <a:latin typeface="Times New Roman"/>
              </a:rPr>
              <a:t/>
            </a:r>
            <a:br>
              <a:rPr lang="ru-RU" sz="1400" b="1" dirty="0" smtClean="0">
                <a:latin typeface="Times New Roman"/>
              </a:rPr>
            </a:b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64821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627784" y="274638"/>
            <a:ext cx="6336704" cy="6466730"/>
          </a:xfrm>
        </p:spPr>
        <p:txBody>
          <a:bodyPr>
            <a:normAutofit fontScale="90000"/>
          </a:bodyPr>
          <a:lstStyle/>
          <a:p>
            <a:pPr algn="l">
              <a:spcAft>
                <a:spcPts val="800"/>
              </a:spcAft>
            </a:pPr>
            <a:r>
              <a:rPr lang="ru-RU" sz="2000" b="1" dirty="0" smtClean="0">
                <a:latin typeface="Times New Roman"/>
                <a:ea typeface="Calibri"/>
              </a:rPr>
              <a:t>                                            Пошёл </a:t>
            </a:r>
            <a:r>
              <a:rPr lang="ru-RU" sz="2000" b="1" dirty="0">
                <a:latin typeface="Times New Roman"/>
                <a:ea typeface="Calibri"/>
              </a:rPr>
              <a:t>котик во </a:t>
            </a:r>
            <a:r>
              <a:rPr lang="ru-RU" sz="2000" b="1" dirty="0" smtClean="0">
                <a:latin typeface="Times New Roman"/>
                <a:ea typeface="Calibri"/>
              </a:rPr>
              <a:t>лесок</a:t>
            </a:r>
            <a:br>
              <a:rPr lang="ru-RU" sz="2000" b="1" dirty="0" smtClean="0">
                <a:latin typeface="Times New Roman"/>
                <a:ea typeface="Calibri"/>
              </a:rPr>
            </a:br>
            <a:r>
              <a:rPr lang="ru-RU" sz="2000" b="1" dirty="0">
                <a:latin typeface="Times New Roman"/>
                <a:ea typeface="Calibri"/>
              </a:rPr>
              <a:t> </a:t>
            </a:r>
            <a:r>
              <a:rPr lang="ru-RU" sz="1600" dirty="0"/>
              <a:t/>
            </a:r>
            <a:br>
              <a:rPr lang="ru-RU" sz="1600" dirty="0"/>
            </a:br>
            <a:r>
              <a:rPr lang="ru-RU" sz="1600" dirty="0">
                <a:latin typeface="Times New Roman"/>
                <a:ea typeface="Calibri"/>
              </a:rPr>
              <a:t>Пошёл котик во лесок,                </a:t>
            </a:r>
            <a:r>
              <a:rPr lang="ru-RU" sz="1600" i="1" dirty="0">
                <a:latin typeface="Times New Roman"/>
              </a:rPr>
              <a:t>стучать попеременно палочками по полу</a:t>
            </a:r>
            <a:r>
              <a:rPr lang="ru-RU" sz="1600" dirty="0">
                <a:latin typeface="Times New Roman"/>
                <a:ea typeface="Calibri"/>
              </a:rPr>
              <a:t>  </a:t>
            </a:r>
            <a:r>
              <a:rPr lang="ru-RU" sz="1600" dirty="0" smtClean="0">
                <a:latin typeface="Times New Roman"/>
                <a:ea typeface="Calibri"/>
              </a:rPr>
              <a:t/>
            </a:r>
            <a:br>
              <a:rPr lang="ru-RU" sz="1600" dirty="0" smtClean="0">
                <a:latin typeface="Times New Roman"/>
                <a:ea typeface="Calibri"/>
              </a:rPr>
            </a:br>
            <a:r>
              <a:rPr lang="ru-RU" sz="1600" dirty="0" smtClean="0">
                <a:latin typeface="Times New Roman"/>
                <a:ea typeface="Calibri"/>
              </a:rPr>
              <a:t>Нашёл </a:t>
            </a:r>
            <a:r>
              <a:rPr lang="ru-RU" sz="1600" dirty="0">
                <a:latin typeface="Times New Roman"/>
                <a:ea typeface="Calibri"/>
              </a:rPr>
              <a:t>Тане </a:t>
            </a:r>
            <a:r>
              <a:rPr lang="ru-RU" sz="1600" b="1" dirty="0">
                <a:latin typeface="Times New Roman"/>
                <a:ea typeface="Calibri"/>
              </a:rPr>
              <a:t>поясок.</a:t>
            </a:r>
            <a:r>
              <a:rPr lang="ru-RU" sz="1600" dirty="0">
                <a:latin typeface="Times New Roman"/>
                <a:ea typeface="Calibri"/>
              </a:rPr>
              <a:t>                  </a:t>
            </a:r>
            <a:r>
              <a:rPr lang="ru-RU" sz="1600" i="1" dirty="0">
                <a:latin typeface="Times New Roman"/>
                <a:ea typeface="Calibri"/>
              </a:rPr>
              <a:t>соединить палочки горизонтально на слово</a:t>
            </a:r>
            <a:r>
              <a:rPr lang="ru-RU" sz="1600" dirty="0"/>
              <a:t/>
            </a:r>
            <a:br>
              <a:rPr lang="ru-RU" sz="1600" dirty="0"/>
            </a:br>
            <a:r>
              <a:rPr lang="ru-RU" sz="1600" dirty="0">
                <a:latin typeface="Times New Roman"/>
                <a:ea typeface="Calibri"/>
              </a:rPr>
              <a:t>Он за люльку привязал             </a:t>
            </a:r>
            <a:r>
              <a:rPr lang="ru-RU" sz="1600" i="1" dirty="0">
                <a:latin typeface="Times New Roman"/>
                <a:ea typeface="Calibri"/>
              </a:rPr>
              <a:t>2 раза ритмично стукнуть палочками </a:t>
            </a:r>
            <a:r>
              <a:rPr lang="ru-RU" sz="1600" dirty="0"/>
              <a:t/>
            </a:r>
            <a:br>
              <a:rPr lang="ru-RU" sz="1600" dirty="0"/>
            </a:br>
            <a:r>
              <a:rPr lang="ru-RU" sz="1600" dirty="0" smtClean="0">
                <a:latin typeface="Times New Roman"/>
                <a:ea typeface="Calibri"/>
              </a:rPr>
              <a:t>И </a:t>
            </a:r>
            <a:r>
              <a:rPr lang="ru-RU" sz="1600" dirty="0">
                <a:latin typeface="Times New Roman"/>
                <a:ea typeface="Calibri"/>
              </a:rPr>
              <a:t>Танюшку покачал.                  </a:t>
            </a:r>
            <a:r>
              <a:rPr lang="ru-RU" sz="1600" i="1" dirty="0">
                <a:latin typeface="Times New Roman"/>
                <a:ea typeface="Calibri"/>
              </a:rPr>
              <a:t>покатать палочки по полу</a:t>
            </a:r>
            <a:r>
              <a:rPr lang="ru-RU" sz="1600" dirty="0"/>
              <a:t/>
            </a:r>
            <a:br>
              <a:rPr lang="ru-RU" sz="1600" dirty="0"/>
            </a:br>
            <a:r>
              <a:rPr lang="ru-RU" sz="1600" dirty="0" smtClean="0"/>
              <a:t>                                                                    </a:t>
            </a:r>
            <a:br>
              <a:rPr lang="ru-RU" sz="1600" dirty="0" smtClean="0"/>
            </a:br>
            <a:r>
              <a:rPr lang="ru-RU" sz="1600" dirty="0"/>
              <a:t> </a:t>
            </a:r>
            <a:r>
              <a:rPr lang="ru-RU" sz="1600" dirty="0" smtClean="0"/>
              <a:t>                                                                    </a:t>
            </a:r>
            <a:r>
              <a:rPr lang="ru-RU" sz="2000" b="1" dirty="0" smtClean="0">
                <a:latin typeface="Times New Roman"/>
                <a:ea typeface="Calibri"/>
              </a:rPr>
              <a:t>Свинья </a:t>
            </a:r>
            <a:r>
              <a:rPr lang="ru-RU" sz="2000" b="1" dirty="0">
                <a:latin typeface="Times New Roman"/>
                <a:ea typeface="Calibri"/>
              </a:rPr>
              <a:t>и жёлуди</a:t>
            </a:r>
            <a:r>
              <a:rPr lang="ru-RU" sz="1600" dirty="0"/>
              <a:t/>
            </a:r>
            <a:br>
              <a:rPr lang="ru-RU" sz="1600" dirty="0"/>
            </a:br>
            <a:r>
              <a:rPr lang="ru-RU" sz="2000" b="1" dirty="0">
                <a:latin typeface="Times New Roman"/>
                <a:ea typeface="Calibri"/>
              </a:rPr>
              <a:t> </a:t>
            </a:r>
            <a:r>
              <a:rPr lang="ru-RU" sz="1600" dirty="0"/>
              <a:t/>
            </a:r>
            <a:br>
              <a:rPr lang="ru-RU" sz="1600" dirty="0"/>
            </a:br>
            <a:r>
              <a:rPr lang="ru-RU" sz="1600" dirty="0">
                <a:latin typeface="Times New Roman"/>
                <a:ea typeface="Calibri"/>
              </a:rPr>
              <a:t>Висит, висит </a:t>
            </a:r>
            <a:r>
              <a:rPr lang="ru-RU" sz="1600" dirty="0" err="1">
                <a:latin typeface="Times New Roman"/>
                <a:ea typeface="Calibri"/>
              </a:rPr>
              <a:t>висюкин</a:t>
            </a:r>
            <a:r>
              <a:rPr lang="ru-RU" sz="1600" dirty="0">
                <a:latin typeface="Times New Roman"/>
                <a:ea typeface="Calibri"/>
              </a:rPr>
              <a:t>,             </a:t>
            </a:r>
            <a:r>
              <a:rPr lang="ru-RU" sz="1600" i="1" dirty="0">
                <a:latin typeface="Times New Roman"/>
                <a:ea typeface="Calibri"/>
              </a:rPr>
              <a:t>держать палочки сверху</a:t>
            </a:r>
            <a:r>
              <a:rPr lang="ru-RU" sz="1600" dirty="0"/>
              <a:t/>
            </a:r>
            <a:br>
              <a:rPr lang="ru-RU" sz="1600" dirty="0"/>
            </a:br>
            <a:r>
              <a:rPr lang="ru-RU" sz="1600" dirty="0">
                <a:latin typeface="Times New Roman"/>
                <a:ea typeface="Calibri"/>
              </a:rPr>
              <a:t>Под ним стоит хрю- </a:t>
            </a:r>
            <a:r>
              <a:rPr lang="ru-RU" sz="1600" dirty="0" err="1">
                <a:latin typeface="Times New Roman"/>
                <a:ea typeface="Calibri"/>
              </a:rPr>
              <a:t>хрюкин</a:t>
            </a:r>
            <a:r>
              <a:rPr lang="ru-RU" sz="1600" dirty="0">
                <a:latin typeface="Times New Roman"/>
                <a:ea typeface="Calibri"/>
              </a:rPr>
              <a:t>.   </a:t>
            </a:r>
            <a:r>
              <a:rPr lang="ru-RU" sz="1600" i="1" dirty="0">
                <a:latin typeface="Times New Roman"/>
                <a:ea typeface="Calibri"/>
              </a:rPr>
              <a:t>поставить палочки на пол</a:t>
            </a:r>
            <a:r>
              <a:rPr lang="ru-RU" sz="1600" dirty="0"/>
              <a:t/>
            </a:r>
            <a:br>
              <a:rPr lang="ru-RU" sz="1600" dirty="0"/>
            </a:br>
            <a:r>
              <a:rPr lang="ru-RU" sz="1600" dirty="0" err="1">
                <a:latin typeface="Times New Roman"/>
                <a:ea typeface="Calibri"/>
              </a:rPr>
              <a:t>Висюкин</a:t>
            </a:r>
            <a:r>
              <a:rPr lang="ru-RU" sz="1600" dirty="0">
                <a:latin typeface="Times New Roman"/>
                <a:ea typeface="Calibri"/>
              </a:rPr>
              <a:t> упадёт,                      </a:t>
            </a:r>
            <a:r>
              <a:rPr lang="ru-RU" sz="1600" i="1" dirty="0">
                <a:latin typeface="Times New Roman"/>
                <a:ea typeface="Calibri"/>
              </a:rPr>
              <a:t> держа палочки сверху – опустить их</a:t>
            </a:r>
            <a:r>
              <a:rPr lang="ru-RU" sz="1600" dirty="0"/>
              <a:t/>
            </a:r>
            <a:br>
              <a:rPr lang="ru-RU" sz="1600" dirty="0"/>
            </a:br>
            <a:r>
              <a:rPr lang="ru-RU" sz="1600" dirty="0">
                <a:latin typeface="Times New Roman"/>
                <a:ea typeface="Calibri"/>
              </a:rPr>
              <a:t>Хрю – </a:t>
            </a:r>
            <a:r>
              <a:rPr lang="ru-RU" sz="1600" dirty="0" err="1">
                <a:latin typeface="Times New Roman"/>
                <a:ea typeface="Calibri"/>
              </a:rPr>
              <a:t>хрюкин</a:t>
            </a:r>
            <a:r>
              <a:rPr lang="ru-RU" sz="1600" dirty="0">
                <a:latin typeface="Times New Roman"/>
                <a:ea typeface="Calibri"/>
              </a:rPr>
              <a:t> уберёт.               </a:t>
            </a:r>
            <a:r>
              <a:rPr lang="ru-RU" sz="1600" i="1" dirty="0">
                <a:latin typeface="Times New Roman"/>
                <a:ea typeface="Calibri"/>
              </a:rPr>
              <a:t>убрать палочки за спину</a:t>
            </a:r>
            <a:r>
              <a:rPr lang="ru-RU" sz="1600" dirty="0">
                <a:latin typeface="Times New Roman"/>
                <a:ea typeface="Calibri"/>
              </a:rPr>
              <a:t>           </a:t>
            </a:r>
            <a:r>
              <a:rPr lang="ru-RU" sz="1600" dirty="0"/>
              <a:t/>
            </a:r>
            <a:br>
              <a:rPr lang="ru-RU" sz="1600" dirty="0"/>
            </a:br>
            <a:r>
              <a:rPr lang="ru-RU" sz="1600" dirty="0">
                <a:latin typeface="Times New Roman"/>
                <a:ea typeface="Calibri"/>
              </a:rPr>
              <a:t>Хрю!                                            </a:t>
            </a:r>
            <a:r>
              <a:rPr lang="ru-RU" sz="1600" i="1" dirty="0">
                <a:latin typeface="Times New Roman"/>
                <a:ea typeface="Calibri"/>
              </a:rPr>
              <a:t>стукнуть палочками перед собой.</a:t>
            </a:r>
            <a:r>
              <a:rPr lang="ru-RU" sz="1600" dirty="0">
                <a:latin typeface="Times New Roman"/>
                <a:ea typeface="Calibri"/>
              </a:rPr>
              <a:t> </a:t>
            </a:r>
            <a:r>
              <a:rPr lang="ru-RU" sz="1600" dirty="0" smtClean="0">
                <a:latin typeface="Times New Roman"/>
                <a:ea typeface="Calibri"/>
              </a:rPr>
              <a:t/>
            </a:r>
            <a:br>
              <a:rPr lang="ru-RU" sz="1600" dirty="0" smtClean="0">
                <a:latin typeface="Times New Roman"/>
                <a:ea typeface="Calibri"/>
              </a:rPr>
            </a:br>
            <a:r>
              <a:rPr lang="ru-RU" sz="1600" dirty="0" smtClean="0">
                <a:latin typeface="Times New Roman"/>
                <a:ea typeface="Calibri"/>
              </a:rPr>
              <a:t/>
            </a:r>
            <a:br>
              <a:rPr lang="ru-RU" sz="1600" dirty="0" smtClean="0">
                <a:latin typeface="Times New Roman"/>
                <a:ea typeface="Calibri"/>
              </a:rPr>
            </a:br>
            <a:r>
              <a:rPr lang="ru-RU" sz="2000" b="1" dirty="0" smtClean="0"/>
              <a:t>                                                     </a:t>
            </a:r>
            <a:r>
              <a:rPr lang="ru-RU" sz="2000" b="1" dirty="0" smtClean="0">
                <a:latin typeface="Times New Roman"/>
              </a:rPr>
              <a:t>Два </a:t>
            </a:r>
            <a:r>
              <a:rPr lang="ru-RU" sz="2000" b="1" dirty="0">
                <a:latin typeface="Times New Roman"/>
              </a:rPr>
              <a:t>цыплёнка</a:t>
            </a:r>
            <a:r>
              <a:rPr lang="ru-RU" sz="2000" b="1" dirty="0"/>
              <a:t/>
            </a:r>
            <a:br>
              <a:rPr lang="ru-RU" sz="2000" b="1" dirty="0"/>
            </a:br>
            <a:r>
              <a:rPr lang="ru-RU" sz="1600" dirty="0">
                <a:latin typeface="Times New Roman"/>
              </a:rPr>
              <a:t>Два цыплёнка, два цыплёнка         </a:t>
            </a:r>
            <a:r>
              <a:rPr lang="ru-RU" sz="1600" i="1" dirty="0">
                <a:latin typeface="Times New Roman"/>
              </a:rPr>
              <a:t>попеременно стучать палочками по полу</a:t>
            </a:r>
            <a:r>
              <a:rPr lang="ru-RU" sz="1600" dirty="0">
                <a:latin typeface="Times New Roman"/>
              </a:rPr>
              <a:t>      </a:t>
            </a:r>
            <a:r>
              <a:rPr lang="ru-RU" sz="1600" dirty="0"/>
              <a:t/>
            </a:r>
            <a:br>
              <a:rPr lang="ru-RU" sz="1600" dirty="0"/>
            </a:br>
            <a:r>
              <a:rPr lang="ru-RU" sz="1600" dirty="0">
                <a:latin typeface="Times New Roman"/>
              </a:rPr>
              <a:t>Просо молотили.</a:t>
            </a:r>
            <a:r>
              <a:rPr lang="ru-RU" sz="1600" dirty="0"/>
              <a:t/>
            </a:r>
            <a:br>
              <a:rPr lang="ru-RU" sz="1600" dirty="0"/>
            </a:br>
            <a:r>
              <a:rPr lang="ru-RU" sz="1600" dirty="0">
                <a:latin typeface="Times New Roman"/>
              </a:rPr>
              <a:t>Две хохлатки, две хохлатки            </a:t>
            </a:r>
            <a:r>
              <a:rPr lang="ru-RU" sz="1600" i="1" dirty="0">
                <a:latin typeface="Times New Roman"/>
              </a:rPr>
              <a:t>катать палочки по полу движения от себя</a:t>
            </a:r>
            <a:r>
              <a:rPr lang="ru-RU" sz="1600" dirty="0"/>
              <a:t/>
            </a:r>
            <a:br>
              <a:rPr lang="ru-RU" sz="1600" dirty="0"/>
            </a:br>
            <a:r>
              <a:rPr lang="ru-RU" sz="1600" dirty="0">
                <a:latin typeface="Times New Roman"/>
              </a:rPr>
              <a:t>К мельнику возили.                          </a:t>
            </a:r>
            <a:r>
              <a:rPr lang="ru-RU" sz="1600" i="1" dirty="0">
                <a:latin typeface="Times New Roman"/>
              </a:rPr>
              <a:t>палочки в горизонтальном положении.</a:t>
            </a:r>
            <a:r>
              <a:rPr lang="ru-RU" sz="1600" dirty="0"/>
              <a:t/>
            </a:r>
            <a:br>
              <a:rPr lang="ru-RU" sz="1600" dirty="0"/>
            </a:br>
            <a:r>
              <a:rPr lang="ru-RU" sz="1600" i="1" dirty="0">
                <a:latin typeface="Times New Roman"/>
              </a:rPr>
              <a:t> </a:t>
            </a:r>
            <a:r>
              <a:rPr lang="ru-RU" sz="1600" dirty="0"/>
              <a:t/>
            </a:r>
            <a:br>
              <a:rPr lang="ru-RU" sz="1600" dirty="0"/>
            </a:br>
            <a:r>
              <a:rPr lang="ru-RU" sz="1800" dirty="0" smtClean="0"/>
              <a:t>                                                         </a:t>
            </a:r>
            <a:r>
              <a:rPr lang="ru-RU" sz="2200" dirty="0" smtClean="0"/>
              <a:t> </a:t>
            </a:r>
            <a:r>
              <a:rPr lang="ru-RU" sz="2200" b="1" dirty="0" smtClean="0">
                <a:latin typeface="Times New Roman"/>
              </a:rPr>
              <a:t>Козочка</a:t>
            </a:r>
            <a:r>
              <a:rPr lang="ru-RU" sz="2200" dirty="0">
                <a:solidFill>
                  <a:prstClr val="black"/>
                </a:solidFill>
                <a:latin typeface="Times New Roman"/>
              </a:rPr>
              <a:t> </a:t>
            </a:r>
            <a:r>
              <a:rPr lang="ru-RU" sz="1600" dirty="0">
                <a:solidFill>
                  <a:prstClr val="black"/>
                </a:solidFill>
                <a:latin typeface="Times New Roman"/>
              </a:rPr>
              <a:t>(</a:t>
            </a:r>
            <a:r>
              <a:rPr lang="ru-RU" sz="1600" i="1" dirty="0">
                <a:solidFill>
                  <a:prstClr val="black"/>
                </a:solidFill>
                <a:latin typeface="Times New Roman"/>
              </a:rPr>
              <a:t>автор </a:t>
            </a:r>
            <a:r>
              <a:rPr lang="ru-RU" sz="1600" i="1" dirty="0" err="1">
                <a:solidFill>
                  <a:prstClr val="black"/>
                </a:solidFill>
                <a:latin typeface="Times New Roman"/>
              </a:rPr>
              <a:t>Шевахина</a:t>
            </a:r>
            <a:r>
              <a:rPr lang="ru-RU" sz="1600" i="1" dirty="0">
                <a:solidFill>
                  <a:prstClr val="black"/>
                </a:solidFill>
                <a:latin typeface="Times New Roman"/>
              </a:rPr>
              <a:t> Т.К.)</a:t>
            </a:r>
            <a:r>
              <a:rPr lang="ru-RU" sz="1600" dirty="0"/>
              <a:t/>
            </a:r>
            <a:br>
              <a:rPr lang="ru-RU" sz="1600" dirty="0"/>
            </a:br>
            <a:r>
              <a:rPr lang="ru-RU" sz="1600" dirty="0">
                <a:latin typeface="Times New Roman"/>
              </a:rPr>
              <a:t>Наша козочка скакала                      </a:t>
            </a:r>
            <a:r>
              <a:rPr lang="ru-RU" sz="1600" i="1" dirty="0">
                <a:latin typeface="Times New Roman"/>
              </a:rPr>
              <a:t>попеременно стучать палочками по полу</a:t>
            </a:r>
            <a:r>
              <a:rPr lang="ru-RU" sz="1600" dirty="0">
                <a:latin typeface="Times New Roman"/>
              </a:rPr>
              <a:t>                      </a:t>
            </a:r>
            <a:r>
              <a:rPr lang="ru-RU" sz="1600" dirty="0"/>
              <a:t/>
            </a:r>
            <a:br>
              <a:rPr lang="ru-RU" sz="1600" dirty="0"/>
            </a:br>
            <a:r>
              <a:rPr lang="ru-RU" sz="1600" dirty="0">
                <a:latin typeface="Times New Roman"/>
              </a:rPr>
              <a:t>Себе веточку сломала.</a:t>
            </a:r>
            <a:r>
              <a:rPr lang="ru-RU" sz="1600" dirty="0"/>
              <a:t/>
            </a:r>
            <a:br>
              <a:rPr lang="ru-RU" sz="1600" dirty="0"/>
            </a:br>
            <a:r>
              <a:rPr lang="ru-RU" sz="1600" dirty="0" err="1">
                <a:latin typeface="Times New Roman"/>
              </a:rPr>
              <a:t>Тра</a:t>
            </a:r>
            <a:r>
              <a:rPr lang="ru-RU" sz="1600" dirty="0">
                <a:latin typeface="Times New Roman"/>
              </a:rPr>
              <a:t> – ля – ля, </a:t>
            </a:r>
            <a:r>
              <a:rPr lang="ru-RU" sz="1600" dirty="0" err="1">
                <a:latin typeface="Times New Roman"/>
              </a:rPr>
              <a:t>Тра</a:t>
            </a:r>
            <a:r>
              <a:rPr lang="ru-RU" sz="1600" dirty="0">
                <a:latin typeface="Times New Roman"/>
              </a:rPr>
              <a:t> – ля – ля,             </a:t>
            </a:r>
            <a:r>
              <a:rPr lang="ru-RU" sz="1600" i="1" dirty="0">
                <a:latin typeface="Times New Roman"/>
              </a:rPr>
              <a:t>передать ритм песенки, стуча палочкой о </a:t>
            </a:r>
            <a:r>
              <a:rPr lang="ru-RU" sz="1600" dirty="0"/>
              <a:t/>
            </a:r>
            <a:br>
              <a:rPr lang="ru-RU" sz="1600" dirty="0"/>
            </a:br>
            <a:r>
              <a:rPr lang="ru-RU" sz="1600" dirty="0">
                <a:latin typeface="Times New Roman"/>
              </a:rPr>
              <a:t>Вот вся песенка моя.                        </a:t>
            </a:r>
            <a:r>
              <a:rPr lang="ru-RU" sz="1600" i="1" dirty="0">
                <a:latin typeface="Times New Roman"/>
              </a:rPr>
              <a:t>палочку</a:t>
            </a:r>
            <a:r>
              <a:rPr lang="ru-RU" sz="1600" dirty="0"/>
              <a:t/>
            </a:r>
            <a:br>
              <a:rPr lang="ru-RU" sz="1600" dirty="0"/>
            </a:b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2124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483768" y="274638"/>
            <a:ext cx="6480720" cy="6250706"/>
          </a:xfrm>
        </p:spPr>
        <p:txBody>
          <a:bodyPr>
            <a:normAutofit/>
          </a:bodyPr>
          <a:lstStyle/>
          <a:p>
            <a:pPr algn="l">
              <a:lnSpc>
                <a:spcPct val="107000"/>
              </a:lnSpc>
            </a:pPr>
            <a:r>
              <a:rPr lang="ru-RU" sz="1600" b="1" dirty="0" smtClean="0">
                <a:latin typeface="Times New Roman"/>
              </a:rPr>
              <a:t>                                           Киски </a:t>
            </a:r>
            <a:r>
              <a:rPr lang="ru-RU" sz="1600" dirty="0" smtClean="0">
                <a:latin typeface="Times New Roman"/>
              </a:rPr>
              <a:t>(автор </a:t>
            </a:r>
            <a:r>
              <a:rPr lang="ru-RU" sz="1600" dirty="0" err="1" smtClean="0">
                <a:latin typeface="Times New Roman"/>
              </a:rPr>
              <a:t>Шевахина</a:t>
            </a:r>
            <a:r>
              <a:rPr lang="ru-RU" sz="1600" dirty="0" smtClean="0">
                <a:latin typeface="Times New Roman"/>
              </a:rPr>
              <a:t> Т.К.)</a:t>
            </a:r>
            <a:r>
              <a:rPr lang="ru-RU" sz="1400" dirty="0"/>
              <a:t/>
            </a:r>
            <a:br>
              <a:rPr lang="ru-RU" sz="1400" dirty="0"/>
            </a:br>
            <a:r>
              <a:rPr lang="ru-RU" sz="1400" b="1" dirty="0">
                <a:latin typeface="Times New Roman"/>
              </a:rPr>
              <a:t> </a:t>
            </a:r>
            <a:r>
              <a:rPr lang="ru-RU" sz="1400" dirty="0"/>
              <a:t/>
            </a:r>
            <a:br>
              <a:rPr lang="ru-RU" sz="1400" dirty="0"/>
            </a:br>
            <a:r>
              <a:rPr lang="ru-RU" sz="1400" dirty="0">
                <a:latin typeface="Times New Roman"/>
              </a:rPr>
              <a:t>Киски к миске подбежали –            </a:t>
            </a:r>
            <a:r>
              <a:rPr lang="ru-RU" sz="1400" i="1" dirty="0">
                <a:latin typeface="Times New Roman"/>
              </a:rPr>
              <a:t>попеременно стучать палочками по полу</a:t>
            </a:r>
            <a:r>
              <a:rPr lang="ru-RU" sz="1400" dirty="0"/>
              <a:t/>
            </a:r>
            <a:br>
              <a:rPr lang="ru-RU" sz="1400" dirty="0"/>
            </a:br>
            <a:r>
              <a:rPr lang="ru-RU" sz="1400" dirty="0">
                <a:latin typeface="Times New Roman"/>
              </a:rPr>
              <a:t>Молочко лизали,                              </a:t>
            </a:r>
            <a:r>
              <a:rPr lang="ru-RU" sz="1400" i="1" dirty="0">
                <a:latin typeface="Times New Roman"/>
              </a:rPr>
              <a:t>перекатывать палочки в </a:t>
            </a:r>
            <a:r>
              <a:rPr lang="ru-RU" sz="1400" i="1" dirty="0" smtClean="0">
                <a:latin typeface="Times New Roman"/>
              </a:rPr>
              <a:t>ладонях</a:t>
            </a:r>
            <a:br>
              <a:rPr lang="ru-RU" sz="1400" i="1" dirty="0" smtClean="0">
                <a:latin typeface="Times New Roman"/>
              </a:rPr>
            </a:br>
            <a:r>
              <a:rPr lang="ru-RU" sz="1400" i="1" dirty="0" smtClean="0">
                <a:latin typeface="Times New Roman"/>
              </a:rPr>
              <a:t> </a:t>
            </a:r>
            <a:r>
              <a:rPr lang="ru-RU" sz="1400" dirty="0">
                <a:latin typeface="Times New Roman"/>
              </a:rPr>
              <a:t>Хвостиком виляли,                        </a:t>
            </a:r>
            <a:r>
              <a:rPr lang="ru-RU" sz="1400" dirty="0" smtClean="0">
                <a:latin typeface="Times New Roman"/>
              </a:rPr>
              <a:t>  </a:t>
            </a:r>
            <a:r>
              <a:rPr lang="ru-RU" sz="1400" i="1" dirty="0">
                <a:latin typeface="Times New Roman"/>
              </a:rPr>
              <a:t>крутить палочками</a:t>
            </a:r>
            <a:r>
              <a:rPr lang="ru-RU" sz="1400" dirty="0"/>
              <a:t/>
            </a:r>
            <a:br>
              <a:rPr lang="ru-RU" sz="1400" dirty="0"/>
            </a:br>
            <a:r>
              <a:rPr lang="ru-RU" sz="1400" dirty="0">
                <a:latin typeface="Times New Roman"/>
              </a:rPr>
              <a:t>Лапочкой играли.                             </a:t>
            </a:r>
            <a:r>
              <a:rPr lang="ru-RU" sz="1400" i="1" dirty="0">
                <a:latin typeface="Times New Roman"/>
              </a:rPr>
              <a:t>стучать палочкой о палочку</a:t>
            </a:r>
            <a:r>
              <a:rPr lang="ru-RU" sz="1400" dirty="0"/>
              <a:t/>
            </a:r>
            <a:br>
              <a:rPr lang="ru-RU" sz="1400" dirty="0"/>
            </a:br>
            <a:r>
              <a:rPr lang="ru-RU" sz="1400" dirty="0">
                <a:latin typeface="Times New Roman"/>
              </a:rPr>
              <a:t>Поиграли, поиграли                         </a:t>
            </a:r>
            <a:r>
              <a:rPr lang="ru-RU" sz="1400" i="1" dirty="0">
                <a:latin typeface="Times New Roman"/>
              </a:rPr>
              <a:t>стучать палочкой о палочку</a:t>
            </a:r>
            <a:r>
              <a:rPr lang="ru-RU" sz="1400" dirty="0"/>
              <a:t/>
            </a:r>
            <a:br>
              <a:rPr lang="ru-RU" sz="1400" dirty="0"/>
            </a:br>
            <a:r>
              <a:rPr lang="ru-RU" sz="1400" dirty="0">
                <a:latin typeface="Times New Roman"/>
              </a:rPr>
              <a:t>И прочь убежали.                             </a:t>
            </a:r>
            <a:r>
              <a:rPr lang="ru-RU" sz="1400" i="1" dirty="0">
                <a:latin typeface="Times New Roman"/>
              </a:rPr>
              <a:t>постучать попеременно палочками о пол</a:t>
            </a:r>
            <a:r>
              <a:rPr lang="ru-RU" sz="1400" dirty="0"/>
              <a:t/>
            </a:r>
            <a:br>
              <a:rPr lang="ru-RU" sz="1400" dirty="0"/>
            </a:br>
            <a:r>
              <a:rPr lang="ru-RU" sz="1400" dirty="0">
                <a:latin typeface="Times New Roman"/>
              </a:rPr>
              <a:t>                                                            </a:t>
            </a:r>
            <a:r>
              <a:rPr lang="ru-RU" sz="1400" i="1" dirty="0">
                <a:latin typeface="Times New Roman"/>
              </a:rPr>
              <a:t>и убрать палочки</a:t>
            </a:r>
            <a:r>
              <a:rPr lang="ru-RU" sz="1400" dirty="0">
                <a:latin typeface="Times New Roman"/>
              </a:rPr>
              <a:t> </a:t>
            </a:r>
            <a:r>
              <a:rPr lang="ru-RU" sz="1400" i="1" dirty="0">
                <a:latin typeface="Times New Roman"/>
              </a:rPr>
              <a:t>за спину</a:t>
            </a:r>
            <a:r>
              <a:rPr lang="ru-RU" sz="1400" dirty="0"/>
              <a:t/>
            </a:r>
            <a:br>
              <a:rPr lang="ru-RU" sz="1400" dirty="0"/>
            </a:br>
            <a:r>
              <a:rPr lang="ru-RU" sz="1400" dirty="0">
                <a:latin typeface="Times New Roman"/>
              </a:rPr>
              <a:t> </a:t>
            </a:r>
            <a:r>
              <a:rPr lang="ru-RU" sz="1400" dirty="0"/>
              <a:t/>
            </a:r>
            <a:br>
              <a:rPr lang="ru-RU" sz="1400" dirty="0"/>
            </a:br>
            <a:r>
              <a:rPr lang="ru-RU" sz="1400" dirty="0" smtClean="0"/>
              <a:t>                                                </a:t>
            </a:r>
            <a:r>
              <a:rPr lang="ru-RU" sz="1600" dirty="0" smtClean="0"/>
              <a:t>     </a:t>
            </a:r>
            <a:r>
              <a:rPr lang="ru-RU" sz="1600" b="1" dirty="0" smtClean="0">
                <a:latin typeface="Times New Roman"/>
              </a:rPr>
              <a:t>Две </a:t>
            </a:r>
            <a:r>
              <a:rPr lang="ru-RU" sz="1600" b="1" dirty="0">
                <a:latin typeface="Times New Roman"/>
              </a:rPr>
              <a:t>лягушки </a:t>
            </a:r>
            <a:r>
              <a:rPr lang="ru-RU" sz="1600" b="1" dirty="0" smtClean="0">
                <a:latin typeface="Times New Roman"/>
              </a:rPr>
              <a:t> </a:t>
            </a:r>
            <a:r>
              <a:rPr lang="ru-RU" sz="1600" dirty="0" smtClean="0">
                <a:latin typeface="Times New Roman"/>
              </a:rPr>
              <a:t>(</a:t>
            </a:r>
            <a:r>
              <a:rPr lang="ru-RU" sz="1600" dirty="0">
                <a:solidFill>
                  <a:prstClr val="black"/>
                </a:solidFill>
                <a:latin typeface="Times New Roman"/>
              </a:rPr>
              <a:t>автор </a:t>
            </a:r>
            <a:r>
              <a:rPr lang="ru-RU" sz="1600" dirty="0" err="1">
                <a:solidFill>
                  <a:prstClr val="black"/>
                </a:solidFill>
                <a:latin typeface="Times New Roman"/>
              </a:rPr>
              <a:t>Шевахина</a:t>
            </a:r>
            <a:r>
              <a:rPr lang="ru-RU" sz="1600" dirty="0">
                <a:solidFill>
                  <a:prstClr val="black"/>
                </a:solidFill>
                <a:latin typeface="Times New Roman"/>
              </a:rPr>
              <a:t> Т.К.)</a:t>
            </a:r>
            <a:r>
              <a:rPr lang="ru-RU" sz="1400" dirty="0">
                <a:solidFill>
                  <a:prstClr val="black"/>
                </a:solidFill>
              </a:rPr>
              <a:t/>
            </a:r>
            <a:br>
              <a:rPr lang="ru-RU" sz="1400" dirty="0">
                <a:solidFill>
                  <a:prstClr val="black"/>
                </a:solidFill>
              </a:rPr>
            </a:br>
            <a:r>
              <a:rPr lang="ru-RU" sz="1400" b="1" dirty="0">
                <a:solidFill>
                  <a:prstClr val="black"/>
                </a:solidFill>
                <a:latin typeface="Times New Roman"/>
              </a:rPr>
              <a:t> </a:t>
            </a:r>
            <a:r>
              <a:rPr lang="ru-RU" sz="1400" b="1" dirty="0">
                <a:latin typeface="Times New Roman"/>
              </a:rPr>
              <a:t> </a:t>
            </a:r>
            <a:r>
              <a:rPr lang="ru-RU" sz="1400" dirty="0"/>
              <a:t/>
            </a:r>
            <a:br>
              <a:rPr lang="ru-RU" sz="1400" dirty="0"/>
            </a:br>
            <a:r>
              <a:rPr lang="ru-RU" sz="1400" dirty="0">
                <a:latin typeface="Times New Roman"/>
              </a:rPr>
              <a:t>Две лягушки, две подружки          </a:t>
            </a:r>
            <a:r>
              <a:rPr lang="ru-RU" sz="1400" i="1" dirty="0">
                <a:latin typeface="Times New Roman"/>
              </a:rPr>
              <a:t>палочки стучат по полу одновременно</a:t>
            </a:r>
            <a:r>
              <a:rPr lang="ru-RU" sz="1400" dirty="0">
                <a:latin typeface="Times New Roman"/>
              </a:rPr>
              <a:t>                </a:t>
            </a:r>
            <a:r>
              <a:rPr lang="ru-RU" sz="1400" dirty="0"/>
              <a:t/>
            </a:r>
            <a:br>
              <a:rPr lang="ru-RU" sz="1400" dirty="0"/>
            </a:br>
            <a:r>
              <a:rPr lang="ru-RU" sz="1400" dirty="0">
                <a:latin typeface="Times New Roman"/>
              </a:rPr>
              <a:t>Прискакали на пенёк</a:t>
            </a:r>
            <a:r>
              <a:rPr lang="ru-RU" sz="1400" b="1" dirty="0">
                <a:latin typeface="Times New Roman"/>
              </a:rPr>
              <a:t>. Скок!</a:t>
            </a:r>
            <a:r>
              <a:rPr lang="ru-RU" sz="1400" dirty="0">
                <a:latin typeface="Times New Roman"/>
              </a:rPr>
              <a:t>            </a:t>
            </a:r>
            <a:r>
              <a:rPr lang="ru-RU" sz="1400" i="1" dirty="0">
                <a:latin typeface="Times New Roman"/>
              </a:rPr>
              <a:t>удар палочками в воздухе на «Скок»</a:t>
            </a:r>
            <a:r>
              <a:rPr lang="ru-RU" sz="1400" dirty="0"/>
              <a:t/>
            </a:r>
            <a:br>
              <a:rPr lang="ru-RU" sz="1400" dirty="0"/>
            </a:br>
            <a:r>
              <a:rPr lang="ru-RU" sz="1400" dirty="0">
                <a:latin typeface="Times New Roman"/>
              </a:rPr>
              <a:t>Комаров считали –                         </a:t>
            </a:r>
            <a:r>
              <a:rPr lang="ru-RU" sz="1400" i="1" dirty="0">
                <a:latin typeface="Times New Roman"/>
              </a:rPr>
              <a:t>ритмичное постукивание палочками на</a:t>
            </a:r>
            <a:r>
              <a:rPr lang="ru-RU" sz="1400" dirty="0"/>
              <a:t/>
            </a:r>
            <a:br>
              <a:rPr lang="ru-RU" sz="1400" dirty="0"/>
            </a:br>
            <a:r>
              <a:rPr lang="ru-RU" sz="1400" dirty="0">
                <a:latin typeface="Times New Roman"/>
              </a:rPr>
              <a:t>В ротик отправляли.                      </a:t>
            </a:r>
            <a:r>
              <a:rPr lang="ru-RU" sz="1400" i="1" dirty="0">
                <a:latin typeface="Times New Roman"/>
              </a:rPr>
              <a:t>в разных направлениях</a:t>
            </a:r>
            <a:r>
              <a:rPr lang="ru-RU" sz="1400" dirty="0"/>
              <a:t/>
            </a:r>
            <a:br>
              <a:rPr lang="ru-RU" sz="1400" dirty="0"/>
            </a:br>
            <a:r>
              <a:rPr lang="ru-RU" sz="1400" dirty="0">
                <a:latin typeface="Times New Roman"/>
              </a:rPr>
              <a:t>Комар справа, комар слева,           </a:t>
            </a:r>
            <a:r>
              <a:rPr lang="ru-RU" sz="1400" i="1" dirty="0">
                <a:latin typeface="Times New Roman"/>
              </a:rPr>
              <a:t>стучать палочками согласно тексту</a:t>
            </a:r>
            <a:r>
              <a:rPr lang="ru-RU" sz="1400" dirty="0"/>
              <a:t/>
            </a:r>
            <a:br>
              <a:rPr lang="ru-RU" sz="1400" dirty="0"/>
            </a:br>
            <a:r>
              <a:rPr lang="ru-RU" sz="1400" dirty="0">
                <a:latin typeface="Times New Roman"/>
              </a:rPr>
              <a:t>Над головкой и внизу</a:t>
            </a:r>
            <a:r>
              <a:rPr lang="ru-RU" sz="1400" dirty="0"/>
              <a:t/>
            </a:r>
            <a:br>
              <a:rPr lang="ru-RU" sz="1400" dirty="0"/>
            </a:br>
            <a:r>
              <a:rPr lang="ru-RU" sz="1400" dirty="0">
                <a:latin typeface="Times New Roman"/>
              </a:rPr>
              <a:t>Справа, справа, слева, слева</a:t>
            </a:r>
            <a:r>
              <a:rPr lang="ru-RU" sz="1400" dirty="0"/>
              <a:t/>
            </a:r>
            <a:br>
              <a:rPr lang="ru-RU" sz="1400" dirty="0"/>
            </a:br>
            <a:r>
              <a:rPr lang="ru-RU" sz="1400" dirty="0">
                <a:latin typeface="Times New Roman"/>
              </a:rPr>
              <a:t>Над головкой и внизу.</a:t>
            </a:r>
            <a:r>
              <a:rPr lang="ru-RU" sz="1400" dirty="0"/>
              <a:t/>
            </a:r>
            <a:br>
              <a:rPr lang="ru-RU" sz="1400" dirty="0"/>
            </a:br>
            <a:r>
              <a:rPr lang="ru-RU" sz="1400" dirty="0">
                <a:latin typeface="Times New Roman"/>
              </a:rPr>
              <a:t>А как сотню проглотили                </a:t>
            </a:r>
            <a:r>
              <a:rPr lang="ru-RU" sz="1400" i="1" dirty="0">
                <a:latin typeface="Times New Roman"/>
              </a:rPr>
              <a:t> стуча палочками описать круг</a:t>
            </a:r>
            <a:r>
              <a:rPr lang="ru-RU" sz="1400" dirty="0">
                <a:latin typeface="Times New Roman"/>
              </a:rPr>
              <a:t> </a:t>
            </a:r>
            <a:r>
              <a:rPr lang="ru-RU" sz="1400" i="1" dirty="0">
                <a:latin typeface="Times New Roman"/>
              </a:rPr>
              <a:t>перед собой</a:t>
            </a:r>
            <a:r>
              <a:rPr lang="ru-RU" sz="1400" dirty="0">
                <a:latin typeface="Times New Roman"/>
              </a:rPr>
              <a:t>             </a:t>
            </a:r>
            <a:r>
              <a:rPr lang="ru-RU" sz="1400" dirty="0"/>
              <a:t/>
            </a:r>
            <a:br>
              <a:rPr lang="ru-RU" sz="1400" dirty="0"/>
            </a:br>
            <a:r>
              <a:rPr lang="ru-RU" sz="1400" dirty="0">
                <a:latin typeface="Times New Roman"/>
              </a:rPr>
              <a:t>Так в болото поспешили!               </a:t>
            </a:r>
            <a:r>
              <a:rPr lang="ru-RU" sz="1400" i="1" dirty="0">
                <a:latin typeface="Times New Roman"/>
              </a:rPr>
              <a:t>развести в стороны руки</a:t>
            </a:r>
            <a:r>
              <a:rPr lang="ru-RU" sz="1400" dirty="0">
                <a:latin typeface="Times New Roman"/>
              </a:rPr>
              <a:t>  </a:t>
            </a:r>
            <a:r>
              <a:rPr lang="ru-RU" sz="1400" dirty="0" smtClean="0">
                <a:latin typeface="Times New Roman"/>
              </a:rPr>
              <a:t/>
            </a:r>
            <a:br>
              <a:rPr lang="ru-RU" sz="1400" dirty="0" smtClean="0">
                <a:latin typeface="Times New Roman"/>
              </a:rPr>
            </a:br>
            <a:r>
              <a:rPr lang="ru-RU" sz="1400" i="1" dirty="0" smtClean="0">
                <a:latin typeface="Times New Roman"/>
              </a:rPr>
              <a:t>                                                        </a:t>
            </a:r>
            <a:r>
              <a:rPr lang="ru-RU" sz="1400" i="1" dirty="0">
                <a:latin typeface="Times New Roman"/>
              </a:rPr>
              <a:t>палочки стучат по полу одновременно </a:t>
            </a:r>
            <a:r>
              <a:rPr lang="ru-RU" sz="1400" dirty="0"/>
              <a:t/>
            </a:r>
            <a:br>
              <a:rPr lang="ru-RU" sz="1400" dirty="0"/>
            </a:br>
            <a:r>
              <a:rPr lang="ru-RU" sz="1400" dirty="0">
                <a:latin typeface="Times New Roman"/>
              </a:rPr>
              <a:t> </a:t>
            </a:r>
            <a:r>
              <a:rPr lang="ru-RU" sz="1400" dirty="0"/>
              <a:t/>
            </a:r>
            <a:br>
              <a:rPr lang="ru-RU" sz="1400" dirty="0"/>
            </a:b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94188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778" y="188640"/>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55776" y="116632"/>
            <a:ext cx="6408712" cy="6741368"/>
          </a:xfrm>
        </p:spPr>
        <p:txBody>
          <a:bodyPr>
            <a:normAutofit fontScale="90000"/>
          </a:bodyPr>
          <a:lstStyle/>
          <a:p>
            <a:pPr algn="l">
              <a:lnSpc>
                <a:spcPct val="107000"/>
              </a:lnSpc>
            </a:pPr>
            <a:r>
              <a:rPr lang="ru-RU" sz="1400" b="1" dirty="0" smtClean="0">
                <a:latin typeface="Times New Roman"/>
                <a:ea typeface="Calibri"/>
              </a:rPr>
              <a:t>                                                     </a:t>
            </a:r>
            <a:br>
              <a:rPr lang="ru-RU" sz="1400" b="1" dirty="0" smtClean="0">
                <a:latin typeface="Times New Roman"/>
                <a:ea typeface="Calibri"/>
              </a:rPr>
            </a:br>
            <a:r>
              <a:rPr lang="ru-RU" sz="1400" b="1" dirty="0">
                <a:latin typeface="Times New Roman"/>
                <a:ea typeface="Calibri"/>
              </a:rPr>
              <a:t/>
            </a:r>
            <a:br>
              <a:rPr lang="ru-RU" sz="1400" b="1" dirty="0">
                <a:latin typeface="Times New Roman"/>
                <a:ea typeface="Calibri"/>
              </a:rPr>
            </a:br>
            <a:r>
              <a:rPr lang="ru-RU" sz="1400" b="1" dirty="0" smtClean="0">
                <a:latin typeface="Times New Roman"/>
                <a:ea typeface="Calibri"/>
              </a:rPr>
              <a:t/>
            </a:r>
            <a:br>
              <a:rPr lang="ru-RU" sz="1400" b="1" dirty="0" smtClean="0">
                <a:latin typeface="Times New Roman"/>
                <a:ea typeface="Calibri"/>
              </a:rPr>
            </a:br>
            <a:r>
              <a:rPr lang="ru-RU" sz="1400" b="1" dirty="0">
                <a:latin typeface="Times New Roman"/>
                <a:ea typeface="Calibri"/>
              </a:rPr>
              <a:t/>
            </a:r>
            <a:br>
              <a:rPr lang="ru-RU" sz="1400" b="1" dirty="0">
                <a:latin typeface="Times New Roman"/>
                <a:ea typeface="Calibri"/>
              </a:rPr>
            </a:br>
            <a:r>
              <a:rPr lang="ru-RU" sz="1400" b="1" dirty="0" smtClean="0">
                <a:latin typeface="Times New Roman"/>
                <a:ea typeface="Calibri"/>
              </a:rPr>
              <a:t/>
            </a:r>
            <a:br>
              <a:rPr lang="ru-RU" sz="1400" b="1" dirty="0" smtClean="0">
                <a:latin typeface="Times New Roman"/>
                <a:ea typeface="Calibri"/>
              </a:rPr>
            </a:br>
            <a:r>
              <a:rPr lang="ru-RU" sz="1400" b="1" dirty="0">
                <a:latin typeface="Times New Roman"/>
                <a:ea typeface="Calibri"/>
              </a:rPr>
              <a:t/>
            </a:r>
            <a:br>
              <a:rPr lang="ru-RU" sz="1400" b="1" dirty="0">
                <a:latin typeface="Times New Roman"/>
                <a:ea typeface="Calibri"/>
              </a:rPr>
            </a:br>
            <a:r>
              <a:rPr lang="ru-RU" sz="1400" b="1" dirty="0" smtClean="0">
                <a:latin typeface="Times New Roman"/>
                <a:ea typeface="Calibri"/>
              </a:rPr>
              <a:t>                                                               </a:t>
            </a:r>
            <a:r>
              <a:rPr lang="ru-RU" sz="1800" b="1" dirty="0" smtClean="0">
                <a:latin typeface="Times New Roman"/>
                <a:ea typeface="Calibri"/>
              </a:rPr>
              <a:t>Столяры</a:t>
            </a:r>
            <a:r>
              <a:rPr lang="ru-RU" sz="1800" dirty="0"/>
              <a:t/>
            </a:r>
            <a:br>
              <a:rPr lang="ru-RU" sz="1800" dirty="0"/>
            </a:br>
            <a:r>
              <a:rPr lang="ru-RU" sz="1800" b="1" dirty="0">
                <a:latin typeface="Times New Roman"/>
                <a:ea typeface="Calibri"/>
              </a:rPr>
              <a:t> </a:t>
            </a:r>
            <a:r>
              <a:rPr lang="ru-RU" sz="1400" dirty="0"/>
              <a:t/>
            </a:r>
            <a:br>
              <a:rPr lang="ru-RU" sz="1400" dirty="0"/>
            </a:br>
            <a:r>
              <a:rPr lang="ru-RU" sz="1600" dirty="0">
                <a:latin typeface="Times New Roman"/>
                <a:ea typeface="Calibri"/>
              </a:rPr>
              <a:t>Будем дружно мы играть                          </a:t>
            </a:r>
            <a:r>
              <a:rPr lang="ru-RU" sz="1600" i="1" dirty="0">
                <a:latin typeface="Times New Roman"/>
                <a:ea typeface="Calibri"/>
              </a:rPr>
              <a:t>стучать палочкой о палочку</a:t>
            </a:r>
            <a:r>
              <a:rPr lang="ru-RU" sz="1600" dirty="0"/>
              <a:t/>
            </a:r>
            <a:br>
              <a:rPr lang="ru-RU" sz="1600" dirty="0"/>
            </a:br>
            <a:r>
              <a:rPr lang="ru-RU" sz="1600" dirty="0">
                <a:latin typeface="Times New Roman"/>
                <a:ea typeface="Calibri"/>
              </a:rPr>
              <a:t>Столяров изображать:         </a:t>
            </a:r>
            <a:r>
              <a:rPr lang="ru-RU" sz="1600" dirty="0"/>
              <a:t/>
            </a:r>
            <a:br>
              <a:rPr lang="ru-RU" sz="1600" dirty="0"/>
            </a:br>
            <a:r>
              <a:rPr lang="ru-RU" sz="1600" dirty="0">
                <a:latin typeface="Times New Roman"/>
                <a:ea typeface="Calibri"/>
              </a:rPr>
              <a:t>И пилить и стругать,                                   </a:t>
            </a:r>
            <a:r>
              <a:rPr lang="ru-RU" sz="1600" i="1" dirty="0">
                <a:latin typeface="Times New Roman"/>
                <a:ea typeface="Calibri"/>
              </a:rPr>
              <a:t>попеременное скольжение </a:t>
            </a:r>
            <a:r>
              <a:rPr lang="ru-RU" sz="1600" i="1" dirty="0" smtClean="0">
                <a:latin typeface="Times New Roman"/>
                <a:ea typeface="Calibri"/>
              </a:rPr>
              <a:t/>
            </a:r>
            <a:br>
              <a:rPr lang="ru-RU" sz="1600" i="1" dirty="0" smtClean="0">
                <a:latin typeface="Times New Roman"/>
                <a:ea typeface="Calibri"/>
              </a:rPr>
            </a:br>
            <a:r>
              <a:rPr lang="ru-RU" sz="1600" dirty="0" smtClean="0">
                <a:latin typeface="Times New Roman"/>
                <a:ea typeface="Calibri"/>
              </a:rPr>
              <a:t>Гвозди </a:t>
            </a:r>
            <a:r>
              <a:rPr lang="ru-RU" sz="1600" dirty="0">
                <a:latin typeface="Times New Roman"/>
                <a:ea typeface="Calibri"/>
              </a:rPr>
              <a:t>крепко забивать.                             </a:t>
            </a:r>
            <a:r>
              <a:rPr lang="ru-RU" sz="1600" i="1" dirty="0">
                <a:latin typeface="Times New Roman"/>
                <a:ea typeface="Calibri"/>
              </a:rPr>
              <a:t>палочек по полу сменить на </a:t>
            </a:r>
            <a:r>
              <a:rPr lang="ru-RU" sz="1600" dirty="0"/>
              <a:t/>
            </a:r>
            <a:br>
              <a:rPr lang="ru-RU" sz="1600" dirty="0"/>
            </a:br>
            <a:r>
              <a:rPr lang="ru-RU" sz="1600" i="1" dirty="0">
                <a:latin typeface="Times New Roman"/>
              </a:rPr>
              <a:t>                                                                       </a:t>
            </a:r>
            <a:r>
              <a:rPr lang="ru-RU" sz="1600" i="1" dirty="0" smtClean="0">
                <a:latin typeface="Times New Roman"/>
              </a:rPr>
              <a:t>одновременное</a:t>
            </a:r>
            <a:r>
              <a:rPr lang="ru-RU" sz="1600" i="1" dirty="0">
                <a:latin typeface="Times New Roman"/>
              </a:rPr>
              <a:t>, движение от </a:t>
            </a:r>
            <a:r>
              <a:rPr lang="ru-RU" sz="1600" dirty="0"/>
              <a:t/>
            </a:r>
            <a:br>
              <a:rPr lang="ru-RU" sz="1600" dirty="0"/>
            </a:br>
            <a:r>
              <a:rPr lang="ru-RU" sz="1600" i="1" dirty="0">
                <a:latin typeface="Times New Roman"/>
              </a:rPr>
              <a:t>                                                                       себя. Палочкой в правой руке </a:t>
            </a:r>
            <a:r>
              <a:rPr lang="ru-RU" sz="1600" dirty="0"/>
              <a:t/>
            </a:r>
            <a:br>
              <a:rPr lang="ru-RU" sz="1600" dirty="0"/>
            </a:br>
            <a:r>
              <a:rPr lang="ru-RU" sz="1600" i="1" dirty="0">
                <a:latin typeface="Times New Roman"/>
              </a:rPr>
              <a:t>                                                                      стучать по палочке в левой –сверху</a:t>
            </a:r>
            <a:r>
              <a:rPr lang="ru-RU" sz="1600" i="1" dirty="0" smtClean="0">
                <a:latin typeface="Times New Roman"/>
              </a:rPr>
              <a:t>.</a:t>
            </a:r>
            <a:r>
              <a:rPr lang="ru-RU" sz="1600" b="1" dirty="0">
                <a:latin typeface="Times New Roman"/>
                <a:ea typeface="Calibri"/>
              </a:rPr>
              <a:t> </a:t>
            </a:r>
            <a:r>
              <a:rPr lang="ru-RU" sz="1600" b="1" dirty="0" smtClean="0">
                <a:latin typeface="Times New Roman"/>
                <a:ea typeface="Calibri"/>
              </a:rPr>
              <a:t/>
            </a:r>
            <a:br>
              <a:rPr lang="ru-RU" sz="1600" b="1" dirty="0" smtClean="0">
                <a:latin typeface="Times New Roman"/>
                <a:ea typeface="Calibri"/>
              </a:rPr>
            </a:br>
            <a:r>
              <a:rPr lang="ru-RU" sz="1600" b="1" dirty="0" smtClean="0">
                <a:latin typeface="Times New Roman"/>
                <a:ea typeface="Calibri"/>
              </a:rPr>
              <a:t/>
            </a:r>
            <a:br>
              <a:rPr lang="ru-RU" sz="1600" b="1" dirty="0" smtClean="0">
                <a:latin typeface="Times New Roman"/>
                <a:ea typeface="Calibri"/>
              </a:rPr>
            </a:br>
            <a:r>
              <a:rPr lang="ru-RU" sz="1600" b="1" dirty="0" smtClean="0">
                <a:latin typeface="Times New Roman"/>
                <a:ea typeface="Calibri"/>
              </a:rPr>
              <a:t>                                                               </a:t>
            </a:r>
            <a:r>
              <a:rPr lang="ru-RU" sz="1800" b="1" dirty="0" smtClean="0">
                <a:latin typeface="Times New Roman"/>
                <a:ea typeface="Calibri"/>
              </a:rPr>
              <a:t>Гусь</a:t>
            </a:r>
            <a:r>
              <a:rPr lang="ru-RU" sz="1600" dirty="0"/>
              <a:t/>
            </a:r>
            <a:br>
              <a:rPr lang="ru-RU" sz="1600" dirty="0"/>
            </a:br>
            <a:r>
              <a:rPr lang="ru-RU" sz="1600" b="1" dirty="0">
                <a:latin typeface="Times New Roman"/>
                <a:ea typeface="Calibri"/>
              </a:rPr>
              <a:t> </a:t>
            </a:r>
            <a:r>
              <a:rPr lang="ru-RU" sz="1600" dirty="0"/>
              <a:t/>
            </a:r>
            <a:br>
              <a:rPr lang="ru-RU" sz="1600" dirty="0"/>
            </a:br>
            <a:r>
              <a:rPr lang="ru-RU" sz="1600" dirty="0" err="1">
                <a:latin typeface="Times New Roman"/>
                <a:ea typeface="Calibri"/>
              </a:rPr>
              <a:t>Гусь</a:t>
            </a:r>
            <a:r>
              <a:rPr lang="ru-RU" sz="1600" dirty="0">
                <a:latin typeface="Times New Roman"/>
                <a:ea typeface="Calibri"/>
              </a:rPr>
              <a:t> купил себе гармошку                           </a:t>
            </a:r>
            <a:r>
              <a:rPr lang="ru-RU" sz="1600" i="1" dirty="0">
                <a:latin typeface="Times New Roman"/>
                <a:ea typeface="Calibri"/>
              </a:rPr>
              <a:t>взять палочки в руки вертикально </a:t>
            </a:r>
            <a:r>
              <a:rPr lang="ru-RU" sz="1600" dirty="0">
                <a:latin typeface="Times New Roman"/>
                <a:ea typeface="Calibri"/>
              </a:rPr>
              <a:t>     </a:t>
            </a:r>
            <a:r>
              <a:rPr lang="ru-RU" sz="1600" dirty="0"/>
              <a:t/>
            </a:r>
            <a:br>
              <a:rPr lang="ru-RU" sz="1600" dirty="0"/>
            </a:br>
            <a:r>
              <a:rPr lang="ru-RU" sz="1600" dirty="0">
                <a:latin typeface="Times New Roman"/>
                <a:ea typeface="Calibri"/>
              </a:rPr>
              <a:t>Но дырявую немножко.                                </a:t>
            </a:r>
            <a:r>
              <a:rPr lang="ru-RU" sz="1600" i="1" dirty="0">
                <a:latin typeface="Times New Roman"/>
                <a:ea typeface="Calibri"/>
              </a:rPr>
              <a:t>и ритмично ими стучать</a:t>
            </a:r>
            <a:r>
              <a:rPr lang="ru-RU" sz="1600" dirty="0">
                <a:latin typeface="Times New Roman"/>
                <a:ea typeface="Calibri"/>
              </a:rPr>
              <a:t>           </a:t>
            </a:r>
            <a:r>
              <a:rPr lang="ru-RU" sz="1600" dirty="0"/>
              <a:t/>
            </a:r>
            <a:br>
              <a:rPr lang="ru-RU" sz="1600" dirty="0"/>
            </a:br>
            <a:r>
              <a:rPr lang="ru-RU" sz="1600" dirty="0">
                <a:latin typeface="Times New Roman"/>
                <a:ea typeface="Calibri"/>
              </a:rPr>
              <a:t>Хорошо гармошка пела       </a:t>
            </a:r>
            <a:r>
              <a:rPr lang="ru-RU" sz="1600" dirty="0"/>
              <a:t/>
            </a:r>
            <a:br>
              <a:rPr lang="ru-RU" sz="1600" dirty="0"/>
            </a:br>
            <a:r>
              <a:rPr lang="ru-RU" sz="1600" dirty="0">
                <a:latin typeface="Times New Roman"/>
                <a:ea typeface="Calibri"/>
              </a:rPr>
              <a:t>По – гусиному шипела</a:t>
            </a:r>
            <a:r>
              <a:rPr lang="ru-RU" sz="1600" dirty="0" smtClean="0">
                <a:latin typeface="Times New Roman"/>
                <a:ea typeface="Calibri"/>
              </a:rPr>
              <a:t>.</a:t>
            </a:r>
            <a:br>
              <a:rPr lang="ru-RU" sz="1600" dirty="0" smtClean="0">
                <a:latin typeface="Times New Roman"/>
                <a:ea typeface="Calibri"/>
              </a:rPr>
            </a:br>
            <a:r>
              <a:rPr lang="ru-RU" sz="1600" dirty="0" smtClean="0">
                <a:latin typeface="Times New Roman"/>
                <a:ea typeface="Calibri"/>
              </a:rPr>
              <a:t>                                                            </a:t>
            </a:r>
            <a:r>
              <a:rPr lang="ru-RU" sz="1800" b="1" dirty="0" smtClean="0">
                <a:latin typeface="Times New Roman"/>
              </a:rPr>
              <a:t>Василёк</a:t>
            </a:r>
            <a:r>
              <a:rPr lang="ru-RU" sz="1600" dirty="0"/>
              <a:t/>
            </a:r>
            <a:br>
              <a:rPr lang="ru-RU" sz="1600" dirty="0"/>
            </a:br>
            <a:r>
              <a:rPr lang="ru-RU" sz="1600" dirty="0" err="1">
                <a:latin typeface="Times New Roman"/>
              </a:rPr>
              <a:t>Василёк</a:t>
            </a:r>
            <a:r>
              <a:rPr lang="ru-RU" sz="1600" dirty="0">
                <a:latin typeface="Times New Roman"/>
              </a:rPr>
              <a:t>, василёк                              </a:t>
            </a:r>
            <a:r>
              <a:rPr lang="ru-RU" sz="1600" i="1" dirty="0">
                <a:latin typeface="Times New Roman"/>
              </a:rPr>
              <a:t>передать ритм песенки: в пр. руке  </a:t>
            </a:r>
            <a:r>
              <a:rPr lang="ru-RU" sz="1600" dirty="0"/>
              <a:t/>
            </a:r>
            <a:br>
              <a:rPr lang="ru-RU" sz="1600" dirty="0"/>
            </a:br>
            <a:r>
              <a:rPr lang="ru-RU" sz="1600" dirty="0">
                <a:latin typeface="Times New Roman"/>
              </a:rPr>
              <a:t>Мой любимый цветок                      </a:t>
            </a:r>
            <a:r>
              <a:rPr lang="ru-RU" sz="1600" i="1" dirty="0">
                <a:latin typeface="Times New Roman"/>
              </a:rPr>
              <a:t>восьмые и четверть, в лев. руке четверти</a:t>
            </a:r>
            <a:r>
              <a:rPr lang="ru-RU" sz="1600" dirty="0">
                <a:latin typeface="Times New Roman"/>
              </a:rPr>
              <a:t>    </a:t>
            </a:r>
            <a:r>
              <a:rPr lang="ru-RU" sz="1600" dirty="0" smtClean="0">
                <a:latin typeface="Times New Roman"/>
              </a:rPr>
              <a:t/>
            </a:r>
            <a:br>
              <a:rPr lang="ru-RU" sz="1600" dirty="0" smtClean="0">
                <a:latin typeface="Times New Roman"/>
              </a:rPr>
            </a:br>
            <a:r>
              <a:rPr lang="ru-RU" sz="1600" dirty="0"/>
              <a:t/>
            </a:r>
            <a:br>
              <a:rPr lang="ru-RU" sz="1600" dirty="0"/>
            </a:br>
            <a:r>
              <a:rPr lang="ru-RU" sz="1600" i="1" dirty="0">
                <a:latin typeface="Times New Roman"/>
              </a:rPr>
              <a:t> </a:t>
            </a:r>
            <a:r>
              <a:rPr lang="ru-RU" sz="1800" i="1" dirty="0" smtClean="0">
                <a:latin typeface="Times New Roman"/>
              </a:rPr>
              <a:t>                                                 </a:t>
            </a:r>
            <a:r>
              <a:rPr lang="ru-RU" sz="1800" b="1" dirty="0" smtClean="0">
                <a:latin typeface="Times New Roman"/>
              </a:rPr>
              <a:t> </a:t>
            </a:r>
            <a:r>
              <a:rPr lang="ru-RU" sz="1800" b="1" dirty="0" err="1">
                <a:latin typeface="Times New Roman"/>
              </a:rPr>
              <a:t>Капустка</a:t>
            </a:r>
            <a:r>
              <a:rPr lang="ru-RU" sz="1600" dirty="0"/>
              <a:t/>
            </a:r>
            <a:br>
              <a:rPr lang="ru-RU" sz="1600" dirty="0"/>
            </a:br>
            <a:r>
              <a:rPr lang="ru-RU" sz="1600" b="1" dirty="0">
                <a:latin typeface="Times New Roman"/>
              </a:rPr>
              <a:t> </a:t>
            </a:r>
            <a:r>
              <a:rPr lang="ru-RU" sz="1600" dirty="0"/>
              <a:t/>
            </a:r>
            <a:br>
              <a:rPr lang="ru-RU" sz="1600" dirty="0"/>
            </a:br>
            <a:r>
              <a:rPr lang="ru-RU" sz="1600" dirty="0">
                <a:latin typeface="Times New Roman"/>
              </a:rPr>
              <a:t>Мы капусту рубим, рубим,             </a:t>
            </a:r>
            <a:r>
              <a:rPr lang="ru-RU" sz="1600" i="1" dirty="0">
                <a:latin typeface="Times New Roman"/>
              </a:rPr>
              <a:t>рубящие движения палочками по полу</a:t>
            </a:r>
            <a:r>
              <a:rPr lang="ru-RU" sz="1600" dirty="0"/>
              <a:t/>
            </a:r>
            <a:br>
              <a:rPr lang="ru-RU" sz="1600" dirty="0"/>
            </a:br>
            <a:r>
              <a:rPr lang="ru-RU" sz="1600" dirty="0">
                <a:latin typeface="Times New Roman"/>
              </a:rPr>
              <a:t>Мы морковку трём, трём,               </a:t>
            </a:r>
            <a:r>
              <a:rPr lang="ru-RU" sz="1600" i="1" dirty="0">
                <a:latin typeface="Times New Roman"/>
              </a:rPr>
              <a:t>трущие движения одной палочкой по </a:t>
            </a:r>
            <a:r>
              <a:rPr lang="ru-RU" sz="1600" dirty="0"/>
              <a:t/>
            </a:r>
            <a:br>
              <a:rPr lang="ru-RU" sz="1600" dirty="0"/>
            </a:br>
            <a:r>
              <a:rPr lang="ru-RU" sz="1600" dirty="0">
                <a:latin typeface="Times New Roman"/>
              </a:rPr>
              <a:t>Мы капусту солим, солим,              </a:t>
            </a:r>
            <a:r>
              <a:rPr lang="ru-RU" sz="1600" i="1" dirty="0">
                <a:latin typeface="Times New Roman"/>
              </a:rPr>
              <a:t>другой. Точечные удары палочками по полу</a:t>
            </a:r>
            <a:r>
              <a:rPr lang="ru-RU" sz="1600" dirty="0"/>
              <a:t/>
            </a:r>
            <a:br>
              <a:rPr lang="ru-RU" sz="1600" dirty="0"/>
            </a:br>
            <a:r>
              <a:rPr lang="ru-RU" sz="1600" dirty="0">
                <a:latin typeface="Times New Roman"/>
              </a:rPr>
              <a:t>Сок капустный пьём, пьём!             </a:t>
            </a:r>
            <a:r>
              <a:rPr lang="ru-RU" sz="1600" i="1" dirty="0">
                <a:latin typeface="Times New Roman"/>
              </a:rPr>
              <a:t>соединив палочки, подносить их ко рту.</a:t>
            </a:r>
            <a:r>
              <a:rPr lang="ru-RU" sz="1600" dirty="0"/>
              <a:t/>
            </a:r>
            <a:br>
              <a:rPr lang="ru-RU" sz="1600" dirty="0"/>
            </a:br>
            <a:r>
              <a:rPr lang="ru-RU" sz="1600" b="1" dirty="0">
                <a:latin typeface="Times New Roman"/>
              </a:rPr>
              <a:t> </a:t>
            </a:r>
            <a:r>
              <a:rPr lang="ru-RU" sz="1600" dirty="0"/>
              <a:t/>
            </a:r>
            <a:br>
              <a:rPr lang="ru-RU" sz="1600" dirty="0"/>
            </a:br>
            <a:r>
              <a:rPr lang="ru-RU" sz="1400" dirty="0"/>
              <a:t/>
            </a:r>
            <a:br>
              <a:rPr lang="ru-RU" sz="1400" dirty="0"/>
            </a:br>
            <a:r>
              <a:rPr lang="ru-RU" sz="1400" dirty="0"/>
              <a:t/>
            </a:r>
            <a:br>
              <a:rPr lang="ru-RU" sz="1400" dirty="0"/>
            </a:br>
            <a:r>
              <a:rPr lang="ru-RU" sz="1400" dirty="0"/>
              <a:t/>
            </a:r>
            <a:br>
              <a:rPr lang="ru-RU" sz="1400" dirty="0"/>
            </a:br>
            <a:r>
              <a:rPr lang="ru-RU" sz="1400" dirty="0">
                <a:latin typeface="Times New Roman"/>
                <a:ea typeface="Calibri"/>
              </a:rPr>
              <a:t> </a:t>
            </a:r>
            <a:r>
              <a:rPr lang="ru-RU" sz="1400" dirty="0"/>
              <a:t/>
            </a:r>
            <a:br>
              <a:rPr lang="ru-RU" sz="1400" dirty="0"/>
            </a:br>
            <a:r>
              <a:rPr lang="ru-RU" sz="1800" dirty="0" smtClean="0"/>
              <a:t>                                                    </a:t>
            </a:r>
            <a:r>
              <a:rPr lang="ru-RU" sz="1400" dirty="0"/>
              <a:t/>
            </a:r>
            <a:br>
              <a:rPr lang="ru-RU" sz="1400" dirty="0"/>
            </a:br>
            <a:r>
              <a:rPr lang="ru-RU" sz="1400" dirty="0">
                <a:latin typeface="Times New Roman"/>
              </a:rPr>
              <a:t> </a:t>
            </a:r>
            <a:r>
              <a:rPr lang="ru-RU" sz="1400" dirty="0"/>
              <a:t/>
            </a:r>
            <a:br>
              <a:rPr lang="ru-RU" sz="1400" dirty="0"/>
            </a:b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6746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ШНЯГЯ МОЯ\ПРЕЗЕНТАЦИИ\s1200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245" y="14354"/>
            <a:ext cx="9124861" cy="68436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483768" y="116632"/>
            <a:ext cx="6480720" cy="6624736"/>
          </a:xfrm>
        </p:spPr>
        <p:txBody>
          <a:bodyPr>
            <a:normAutofit/>
          </a:bodyPr>
          <a:lstStyle/>
          <a:p>
            <a:pPr algn="l"/>
            <a:r>
              <a:rPr lang="ru-RU" sz="1800" b="1" dirty="0">
                <a:solidFill>
                  <a:prstClr val="black"/>
                </a:solidFill>
                <a:latin typeface="Times New Roman"/>
              </a:rPr>
              <a:t> </a:t>
            </a:r>
            <a:r>
              <a:rPr lang="ru-RU" sz="1800" b="1" dirty="0" smtClean="0">
                <a:solidFill>
                  <a:prstClr val="black"/>
                </a:solidFill>
                <a:latin typeface="Times New Roman"/>
              </a:rPr>
              <a:t>                            История </a:t>
            </a:r>
            <a:r>
              <a:rPr lang="ru-RU" sz="1800" b="1" dirty="0">
                <a:solidFill>
                  <a:prstClr val="black"/>
                </a:solidFill>
                <a:latin typeface="Times New Roman"/>
              </a:rPr>
              <a:t>с утятами  </a:t>
            </a:r>
            <a:r>
              <a:rPr lang="ru-RU" sz="1600" dirty="0">
                <a:solidFill>
                  <a:prstClr val="black"/>
                </a:solidFill>
                <a:latin typeface="Times New Roman"/>
              </a:rPr>
              <a:t>(автор </a:t>
            </a:r>
            <a:r>
              <a:rPr lang="ru-RU" sz="1600" dirty="0" err="1">
                <a:solidFill>
                  <a:prstClr val="black"/>
                </a:solidFill>
                <a:latin typeface="Times New Roman"/>
              </a:rPr>
              <a:t>Шевахина</a:t>
            </a:r>
            <a:r>
              <a:rPr lang="ru-RU" sz="1600" dirty="0">
                <a:solidFill>
                  <a:prstClr val="black"/>
                </a:solidFill>
                <a:latin typeface="Times New Roman"/>
              </a:rPr>
              <a:t> Т.К.)</a:t>
            </a:r>
            <a:r>
              <a:rPr lang="ru-RU" sz="1600" b="1" dirty="0">
                <a:solidFill>
                  <a:prstClr val="black"/>
                </a:solidFill>
                <a:latin typeface="Times New Roman"/>
              </a:rPr>
              <a:t> </a:t>
            </a:r>
            <a:r>
              <a:rPr lang="ru-RU" sz="1600" b="1" dirty="0" smtClean="0">
                <a:solidFill>
                  <a:prstClr val="black"/>
                </a:solidFill>
                <a:latin typeface="Times New Roman"/>
              </a:rPr>
              <a:t/>
            </a:r>
            <a:br>
              <a:rPr lang="ru-RU" sz="1600" b="1" dirty="0" smtClean="0">
                <a:solidFill>
                  <a:prstClr val="black"/>
                </a:solidFill>
                <a:latin typeface="Times New Roman"/>
              </a:rPr>
            </a:br>
            <a:r>
              <a:rPr lang="ru-RU" sz="1600" dirty="0">
                <a:solidFill>
                  <a:prstClr val="black"/>
                </a:solidFill>
              </a:rPr>
              <a:t/>
            </a:r>
            <a:br>
              <a:rPr lang="ru-RU" sz="1600" dirty="0">
                <a:solidFill>
                  <a:prstClr val="black"/>
                </a:solidFill>
              </a:rPr>
            </a:br>
            <a:r>
              <a:rPr lang="ru-RU" sz="1600" dirty="0">
                <a:solidFill>
                  <a:prstClr val="black"/>
                </a:solidFill>
                <a:latin typeface="Times New Roman"/>
              </a:rPr>
              <a:t>Шли утята по </a:t>
            </a:r>
            <a:r>
              <a:rPr lang="ru-RU" sz="1600" dirty="0" err="1">
                <a:solidFill>
                  <a:prstClr val="black"/>
                </a:solidFill>
                <a:latin typeface="Times New Roman"/>
              </a:rPr>
              <a:t>мосточку</a:t>
            </a:r>
            <a:r>
              <a:rPr lang="ru-RU" sz="1600" dirty="0">
                <a:solidFill>
                  <a:prstClr val="black"/>
                </a:solidFill>
                <a:latin typeface="Times New Roman"/>
              </a:rPr>
              <a:t>,                     </a:t>
            </a:r>
            <a:r>
              <a:rPr lang="ru-RU" sz="1600" i="1" dirty="0">
                <a:solidFill>
                  <a:prstClr val="black"/>
                </a:solidFill>
                <a:latin typeface="Times New Roman"/>
              </a:rPr>
              <a:t>шагать палочками по полу</a:t>
            </a:r>
            <a:r>
              <a:rPr lang="ru-RU" sz="1600" dirty="0">
                <a:solidFill>
                  <a:prstClr val="black"/>
                </a:solidFill>
              </a:rPr>
              <a:t/>
            </a:r>
            <a:br>
              <a:rPr lang="ru-RU" sz="1600" dirty="0">
                <a:solidFill>
                  <a:prstClr val="black"/>
                </a:solidFill>
              </a:rPr>
            </a:br>
            <a:r>
              <a:rPr lang="ru-RU" sz="1600" dirty="0">
                <a:solidFill>
                  <a:prstClr val="black"/>
                </a:solidFill>
                <a:latin typeface="Times New Roman"/>
              </a:rPr>
              <a:t>С мамочкой шагали</a:t>
            </a:r>
            <a:r>
              <a:rPr lang="ru-RU" sz="1600" dirty="0">
                <a:solidFill>
                  <a:prstClr val="black"/>
                </a:solidFill>
              </a:rPr>
              <a:t/>
            </a:r>
            <a:br>
              <a:rPr lang="ru-RU" sz="1600" dirty="0">
                <a:solidFill>
                  <a:prstClr val="black"/>
                </a:solidFill>
              </a:rPr>
            </a:br>
            <a:r>
              <a:rPr lang="ru-RU" sz="1600" dirty="0">
                <a:solidFill>
                  <a:prstClr val="black"/>
                </a:solidFill>
                <a:latin typeface="Times New Roman"/>
              </a:rPr>
              <a:t>Вдруг навстречу волк –</a:t>
            </a:r>
            <a:r>
              <a:rPr lang="ru-RU" sz="1600" b="1" u="sng" dirty="0">
                <a:solidFill>
                  <a:prstClr val="black"/>
                </a:solidFill>
                <a:latin typeface="Times New Roman"/>
              </a:rPr>
              <a:t>скок</a:t>
            </a:r>
            <a:r>
              <a:rPr lang="ru-RU" sz="1600" dirty="0">
                <a:solidFill>
                  <a:prstClr val="black"/>
                </a:solidFill>
                <a:latin typeface="Times New Roman"/>
              </a:rPr>
              <a:t>!            </a:t>
            </a:r>
            <a:r>
              <a:rPr lang="ru-RU" sz="1600" i="1" dirty="0">
                <a:solidFill>
                  <a:prstClr val="black"/>
                </a:solidFill>
                <a:latin typeface="Times New Roman"/>
              </a:rPr>
              <a:t>удар палочками перед собой.</a:t>
            </a:r>
            <a:r>
              <a:rPr lang="ru-RU" sz="1600" dirty="0">
                <a:solidFill>
                  <a:prstClr val="black"/>
                </a:solidFill>
              </a:rPr>
              <a:t/>
            </a:r>
            <a:br>
              <a:rPr lang="ru-RU" sz="1600" dirty="0">
                <a:solidFill>
                  <a:prstClr val="black"/>
                </a:solidFill>
              </a:rPr>
            </a:br>
            <a:r>
              <a:rPr lang="ru-RU" sz="1600" dirty="0">
                <a:solidFill>
                  <a:prstClr val="black"/>
                </a:solidFill>
                <a:latin typeface="Times New Roman"/>
              </a:rPr>
              <a:t>Он зубами </a:t>
            </a:r>
            <a:r>
              <a:rPr lang="ru-RU" sz="1600" b="1" dirty="0">
                <a:solidFill>
                  <a:prstClr val="black"/>
                </a:solidFill>
                <a:latin typeface="Times New Roman"/>
              </a:rPr>
              <a:t>щёлк- щёлк</a:t>
            </a:r>
            <a:r>
              <a:rPr lang="ru-RU" sz="1600" dirty="0">
                <a:solidFill>
                  <a:prstClr val="black"/>
                </a:solidFill>
                <a:latin typeface="Times New Roman"/>
              </a:rPr>
              <a:t>                      2 </a:t>
            </a:r>
            <a:r>
              <a:rPr lang="ru-RU" sz="1600" i="1" dirty="0">
                <a:solidFill>
                  <a:prstClr val="black"/>
                </a:solidFill>
                <a:latin typeface="Times New Roman"/>
              </a:rPr>
              <a:t>удара палочками перед собой.</a:t>
            </a:r>
            <a:r>
              <a:rPr lang="ru-RU" sz="1600" dirty="0">
                <a:solidFill>
                  <a:prstClr val="black"/>
                </a:solidFill>
              </a:rPr>
              <a:t/>
            </a:r>
            <a:br>
              <a:rPr lang="ru-RU" sz="1600" dirty="0">
                <a:solidFill>
                  <a:prstClr val="black"/>
                </a:solidFill>
              </a:rPr>
            </a:br>
            <a:r>
              <a:rPr lang="ru-RU" sz="1600"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dirty="0">
                <a:solidFill>
                  <a:prstClr val="black"/>
                </a:solidFill>
                <a:latin typeface="Times New Roman"/>
              </a:rPr>
              <a:t>Испугались утята –                               </a:t>
            </a:r>
            <a:r>
              <a:rPr lang="ru-RU" sz="1600" i="1" dirty="0">
                <a:solidFill>
                  <a:prstClr val="black"/>
                </a:solidFill>
                <a:latin typeface="Times New Roman"/>
              </a:rPr>
              <a:t>палочки скачут друг к другу </a:t>
            </a:r>
            <a:r>
              <a:rPr lang="ru-RU" sz="1600" dirty="0">
                <a:solidFill>
                  <a:prstClr val="black"/>
                </a:solidFill>
              </a:rPr>
              <a:t/>
            </a:r>
            <a:br>
              <a:rPr lang="ru-RU" sz="1600" dirty="0">
                <a:solidFill>
                  <a:prstClr val="black"/>
                </a:solidFill>
              </a:rPr>
            </a:br>
            <a:r>
              <a:rPr lang="ru-RU" sz="1600" dirty="0">
                <a:solidFill>
                  <a:prstClr val="black"/>
                </a:solidFill>
                <a:latin typeface="Times New Roman"/>
              </a:rPr>
              <a:t>В кучку все собрались,</a:t>
            </a:r>
            <a:r>
              <a:rPr lang="ru-RU" sz="1600" dirty="0">
                <a:solidFill>
                  <a:prstClr val="black"/>
                </a:solidFill>
              </a:rPr>
              <a:t/>
            </a:r>
            <a:br>
              <a:rPr lang="ru-RU" sz="1600" dirty="0">
                <a:solidFill>
                  <a:prstClr val="black"/>
                </a:solidFill>
              </a:rPr>
            </a:br>
            <a:r>
              <a:rPr lang="ru-RU" sz="1600" dirty="0">
                <a:solidFill>
                  <a:prstClr val="black"/>
                </a:solidFill>
                <a:latin typeface="Times New Roman"/>
              </a:rPr>
              <a:t>К мамочке прижались!                         </a:t>
            </a:r>
            <a:r>
              <a:rPr lang="ru-RU" sz="1600" i="1" dirty="0">
                <a:solidFill>
                  <a:prstClr val="black"/>
                </a:solidFill>
                <a:latin typeface="Times New Roman"/>
              </a:rPr>
              <a:t>потереть палочку о палочку</a:t>
            </a:r>
            <a:r>
              <a:rPr lang="ru-RU" sz="1600"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dirty="0">
                <a:solidFill>
                  <a:prstClr val="black"/>
                </a:solidFill>
                <a:latin typeface="Times New Roman"/>
              </a:rPr>
              <a:t>                                                           </a:t>
            </a:r>
            <a:r>
              <a:rPr lang="ru-RU" sz="1600" i="1" dirty="0">
                <a:solidFill>
                  <a:prstClr val="black"/>
                </a:solidFill>
                <a:latin typeface="Times New Roman"/>
              </a:rPr>
              <a:t>.</a:t>
            </a:r>
            <a:r>
              <a:rPr lang="ru-RU" sz="1600" dirty="0">
                <a:solidFill>
                  <a:prstClr val="black"/>
                </a:solidFill>
              </a:rPr>
              <a:t/>
            </a:r>
            <a:br>
              <a:rPr lang="ru-RU" sz="1600" dirty="0">
                <a:solidFill>
                  <a:prstClr val="black"/>
                </a:solidFill>
              </a:rPr>
            </a:br>
            <a:r>
              <a:rPr lang="ru-RU" sz="1600" dirty="0">
                <a:solidFill>
                  <a:prstClr val="black"/>
                </a:solidFill>
                <a:latin typeface="Times New Roman"/>
              </a:rPr>
              <a:t>Вдруг-откуда не возьмись                    </a:t>
            </a:r>
            <a:r>
              <a:rPr lang="ru-RU" sz="1600" i="1" dirty="0">
                <a:solidFill>
                  <a:prstClr val="black"/>
                </a:solidFill>
                <a:latin typeface="Times New Roman"/>
              </a:rPr>
              <a:t>палочки скачут по полу</a:t>
            </a:r>
            <a:r>
              <a:rPr lang="ru-RU" sz="1600" dirty="0">
                <a:solidFill>
                  <a:prstClr val="black"/>
                </a:solidFill>
              </a:rPr>
              <a:t/>
            </a:r>
            <a:br>
              <a:rPr lang="ru-RU" sz="1600" dirty="0">
                <a:solidFill>
                  <a:prstClr val="black"/>
                </a:solidFill>
              </a:rPr>
            </a:br>
            <a:r>
              <a:rPr lang="ru-RU" sz="1600" b="1" dirty="0">
                <a:solidFill>
                  <a:prstClr val="black"/>
                </a:solidFill>
                <a:latin typeface="Times New Roman"/>
              </a:rPr>
              <a:t>Козлик</a:t>
            </a:r>
            <a:r>
              <a:rPr lang="ru-RU" sz="1600" dirty="0">
                <a:solidFill>
                  <a:prstClr val="black"/>
                </a:solidFill>
                <a:latin typeface="Times New Roman"/>
              </a:rPr>
              <a:t> - появился,                                 </a:t>
            </a:r>
            <a:r>
              <a:rPr lang="ru-RU" sz="1600" i="1" dirty="0">
                <a:solidFill>
                  <a:prstClr val="black"/>
                </a:solidFill>
                <a:latin typeface="Times New Roman"/>
              </a:rPr>
              <a:t>удар палочками</a:t>
            </a:r>
            <a:r>
              <a:rPr lang="ru-RU" sz="1600"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dirty="0">
                <a:solidFill>
                  <a:prstClr val="black"/>
                </a:solidFill>
                <a:latin typeface="Times New Roman"/>
              </a:rPr>
              <a:t>Он бесстрашно, как герой                       </a:t>
            </a:r>
            <a:r>
              <a:rPr lang="ru-RU" sz="1600" i="1" dirty="0">
                <a:solidFill>
                  <a:prstClr val="black"/>
                </a:solidFill>
                <a:latin typeface="Times New Roman"/>
              </a:rPr>
              <a:t>пунктирный ритм</a:t>
            </a:r>
            <a:r>
              <a:rPr lang="ru-RU" sz="1600" dirty="0">
                <a:solidFill>
                  <a:prstClr val="black"/>
                </a:solidFill>
              </a:rPr>
              <a:t/>
            </a:r>
            <a:br>
              <a:rPr lang="ru-RU" sz="1600" dirty="0">
                <a:solidFill>
                  <a:prstClr val="black"/>
                </a:solidFill>
              </a:rPr>
            </a:br>
            <a:r>
              <a:rPr lang="ru-RU" sz="1600" dirty="0">
                <a:solidFill>
                  <a:prstClr val="black"/>
                </a:solidFill>
                <a:latin typeface="Times New Roman"/>
              </a:rPr>
              <a:t>На волка устремился  </a:t>
            </a:r>
            <a:r>
              <a:rPr lang="ru-RU" sz="1600" dirty="0">
                <a:solidFill>
                  <a:prstClr val="black"/>
                </a:solidFill>
              </a:rPr>
              <a:t/>
            </a:r>
            <a:br>
              <a:rPr lang="ru-RU" sz="1600" dirty="0">
                <a:solidFill>
                  <a:prstClr val="black"/>
                </a:solidFill>
              </a:rPr>
            </a:br>
            <a:r>
              <a:rPr lang="ru-RU" sz="1600"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b="1" dirty="0">
                <a:solidFill>
                  <a:prstClr val="black"/>
                </a:solidFill>
                <a:latin typeface="Times New Roman"/>
              </a:rPr>
              <a:t>Попятился</a:t>
            </a:r>
            <a:r>
              <a:rPr lang="ru-RU" sz="1600" dirty="0">
                <a:solidFill>
                  <a:prstClr val="black"/>
                </a:solidFill>
                <a:latin typeface="Times New Roman"/>
              </a:rPr>
              <a:t> серый волк                            </a:t>
            </a:r>
            <a:r>
              <a:rPr lang="ru-RU" sz="1600" i="1" dirty="0">
                <a:solidFill>
                  <a:prstClr val="black"/>
                </a:solidFill>
                <a:latin typeface="Times New Roman"/>
              </a:rPr>
              <a:t>удар палочками перед собой</a:t>
            </a:r>
            <a:r>
              <a:rPr lang="ru-RU" sz="1600"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dirty="0">
                <a:solidFill>
                  <a:prstClr val="black"/>
                </a:solidFill>
                <a:latin typeface="Times New Roman"/>
              </a:rPr>
              <a:t>И поджав свой длинный хвост                </a:t>
            </a:r>
            <a:r>
              <a:rPr lang="ru-RU" sz="1600" i="1" dirty="0">
                <a:solidFill>
                  <a:prstClr val="black"/>
                </a:solidFill>
                <a:latin typeface="Times New Roman"/>
              </a:rPr>
              <a:t>стучать палочками перед собой</a:t>
            </a:r>
            <a:r>
              <a:rPr lang="ru-RU" sz="1600"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dirty="0">
                <a:solidFill>
                  <a:prstClr val="black"/>
                </a:solidFill>
                <a:latin typeface="Times New Roman"/>
              </a:rPr>
              <a:t>В лес знакомою дорогой                          </a:t>
            </a:r>
            <a:r>
              <a:rPr lang="ru-RU" sz="1600" i="1" dirty="0">
                <a:solidFill>
                  <a:prstClr val="black"/>
                </a:solidFill>
                <a:latin typeface="Times New Roman"/>
              </a:rPr>
              <a:t>попеременно.</a:t>
            </a:r>
            <a:r>
              <a:rPr lang="ru-RU" sz="1600" dirty="0">
                <a:solidFill>
                  <a:prstClr val="black"/>
                </a:solidFill>
              </a:rPr>
              <a:t/>
            </a:r>
            <a:br>
              <a:rPr lang="ru-RU" sz="1600" dirty="0">
                <a:solidFill>
                  <a:prstClr val="black"/>
                </a:solidFill>
              </a:rPr>
            </a:br>
            <a:r>
              <a:rPr lang="ru-RU" sz="1600" dirty="0">
                <a:solidFill>
                  <a:prstClr val="black"/>
                </a:solidFill>
                <a:latin typeface="Times New Roman"/>
              </a:rPr>
              <a:t>Он рысцой поспешил</a:t>
            </a:r>
            <a:r>
              <a:rPr lang="ru-RU" sz="1600" b="1" dirty="0">
                <a:solidFill>
                  <a:prstClr val="black"/>
                </a:solidFill>
                <a:latin typeface="Times New Roman"/>
              </a:rPr>
              <a:t>                                </a:t>
            </a:r>
            <a:r>
              <a:rPr lang="ru-RU" sz="1600" b="1" u="sng" dirty="0">
                <a:solidFill>
                  <a:prstClr val="black"/>
                </a:solidFill>
                <a:latin typeface="Times New Roman"/>
              </a:rPr>
              <a:t> </a:t>
            </a:r>
            <a:r>
              <a:rPr lang="ru-RU" sz="1600" dirty="0">
                <a:solidFill>
                  <a:prstClr val="black"/>
                </a:solidFill>
              </a:rPr>
              <a:t/>
            </a:r>
            <a:br>
              <a:rPr lang="ru-RU" sz="1600" dirty="0">
                <a:solidFill>
                  <a:prstClr val="black"/>
                </a:solidFill>
              </a:rPr>
            </a:br>
            <a:r>
              <a:rPr lang="ru-RU" sz="1600" dirty="0">
                <a:solidFill>
                  <a:prstClr val="black"/>
                </a:solidFill>
                <a:latin typeface="Times New Roman"/>
              </a:rPr>
              <a:t>А утята все - </a:t>
            </a:r>
            <a:r>
              <a:rPr lang="ru-RU" sz="1600" b="1" dirty="0">
                <a:solidFill>
                  <a:prstClr val="black"/>
                </a:solidFill>
                <a:latin typeface="Times New Roman"/>
              </a:rPr>
              <a:t>«спасибо»</a:t>
            </a:r>
            <a:r>
              <a:rPr lang="ru-RU" sz="1600" dirty="0">
                <a:solidFill>
                  <a:prstClr val="black"/>
                </a:solidFill>
                <a:latin typeface="Times New Roman"/>
              </a:rPr>
              <a:t>                            </a:t>
            </a:r>
            <a:r>
              <a:rPr lang="ru-RU" sz="1600" i="1" dirty="0">
                <a:solidFill>
                  <a:prstClr val="black"/>
                </a:solidFill>
                <a:latin typeface="Times New Roman"/>
              </a:rPr>
              <a:t>поклон палочками</a:t>
            </a:r>
            <a:r>
              <a:rPr lang="ru-RU" sz="1600" dirty="0">
                <a:solidFill>
                  <a:prstClr val="black"/>
                </a:solidFill>
              </a:rPr>
              <a:t/>
            </a:r>
            <a:br>
              <a:rPr lang="ru-RU" sz="1600" dirty="0">
                <a:solidFill>
                  <a:prstClr val="black"/>
                </a:solidFill>
              </a:rPr>
            </a:br>
            <a:r>
              <a:rPr lang="ru-RU" sz="1600" dirty="0">
                <a:solidFill>
                  <a:prstClr val="black"/>
                </a:solidFill>
                <a:latin typeface="Times New Roman"/>
              </a:rPr>
              <a:t>Козлику сказали.</a:t>
            </a:r>
            <a:r>
              <a:rPr lang="ru-RU" sz="1600" dirty="0">
                <a:solidFill>
                  <a:prstClr val="black"/>
                </a:solidFill>
              </a:rPr>
              <a:t/>
            </a:r>
            <a:br>
              <a:rPr lang="ru-RU" sz="1600" dirty="0">
                <a:solidFill>
                  <a:prstClr val="black"/>
                </a:solidFill>
              </a:rPr>
            </a:br>
            <a:r>
              <a:rPr lang="ru-RU" sz="1600" dirty="0">
                <a:solidFill>
                  <a:prstClr val="black"/>
                </a:solidFill>
                <a:latin typeface="Times New Roman"/>
              </a:rPr>
              <a:t>И счастливые домой                                   </a:t>
            </a:r>
            <a:r>
              <a:rPr lang="ru-RU" sz="1600" i="1" dirty="0">
                <a:solidFill>
                  <a:prstClr val="black"/>
                </a:solidFill>
                <a:latin typeface="Times New Roman"/>
              </a:rPr>
              <a:t>попеременно стучать</a:t>
            </a:r>
            <a:r>
              <a:rPr lang="ru-RU" sz="1600" dirty="0">
                <a:solidFill>
                  <a:prstClr val="black"/>
                </a:solidFill>
              </a:rPr>
              <a:t/>
            </a:r>
            <a:br>
              <a:rPr lang="ru-RU" sz="1600" dirty="0">
                <a:solidFill>
                  <a:prstClr val="black"/>
                </a:solidFill>
              </a:rPr>
            </a:br>
            <a:r>
              <a:rPr lang="ru-RU" sz="1600" dirty="0">
                <a:solidFill>
                  <a:prstClr val="black"/>
                </a:solidFill>
                <a:latin typeface="Times New Roman"/>
              </a:rPr>
              <a:t>С мамой побежали!                                    </a:t>
            </a:r>
            <a:r>
              <a:rPr lang="ru-RU" sz="1600" i="1" dirty="0">
                <a:solidFill>
                  <a:prstClr val="black"/>
                </a:solidFill>
                <a:latin typeface="Times New Roman"/>
              </a:rPr>
              <a:t>палочками по полу</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5288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2681</Words>
  <Application>Microsoft Office PowerPoint</Application>
  <PresentationFormat>Экран (4:3)</PresentationFormat>
  <Paragraphs>16</Paragraphs>
  <Slides>15</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HiddenHorzOCR</vt:lpstr>
      <vt:lpstr>Times New Roman</vt:lpstr>
      <vt:lpstr>Тема Office</vt:lpstr>
      <vt:lpstr>  Речевые игры с палочками Подготовила: Бирюкова Я.А.  музыкальный руководитель       Елань-Колено 2021</vt:lpstr>
      <vt:lpstr>Цель: развитие слуховых и телесных ощущений равномерной метрической пульсации. Задачи:  - формировать культуру движений, двигательных качеств: осанки, координации и правильных навыков в различных вида движений; - интуитивное знакомство с элементами музыкальной речи: фраза, предложение; - развитие речи и эмоций  у детей  </vt:lpstr>
      <vt:lpstr>                    Манипуляции с палочками: 1.Палочки шагают по полу, по коленям правой – левой руками 2.Палочки стучат по полу обе вместе 3.Перекатывать палочки в ладонях 4.Стучать в воздухе палочкой о палочку 5.Стучать в воздухе «шляпками» палочек друг о друга 6.Катать палочки основаниями ладоней по полу 7.Перекладывать палочки на полу, как ступеньки: правой – левой, правой – левой руками 8.Стучать в воздухе друг о друга основаниями палочек 9.Вращать палочки в воздухе 10.Приставить одну палочку к носу другой стучать по ней 11.Стучать палочками над головой, у уха и т.д. 12.Палочки лежат на полу, на одной линии.  </vt:lpstr>
      <vt:lpstr>        Речевые игры с палочками для детей младшего                                  дошкольного возраста.                                                      Андрейка Вот Андрейка идёт,                         стучать поочерёдно палочками по                                                              полу  Никогда не упадёт.                          стучать шляпками палочек в воздухе  Топ – топ,  топ                            стучать попеременно палочками по полу.                                                                                                                     Строю дом – бум, бум! Я стучу- бум, бум                        стучать попеременно палочками по 2 раза Колочу – бум. бум                      по полу и в воздухе на «бум – бум»  Строю дом – бум, бум-                Буду жить я в нём!                                                                 Палочки  (автор Шевахина Т.К.) Постучу я палочкой                       стучать палочкой о палочку По другой немножко. А теперь их спрячу.                        спрятать палочки за спину  А потом – найду.                            держать палочки перед собой.   Погуляют палочки.                          стучать палочками по полу.                        Отдохнут немножко.                        соединить палочки горизонтально А теперь их спрячу.                           спрятать палочки за спину  А потом – найду.                               держать палочки перед собой.     </vt:lpstr>
      <vt:lpstr>                                                                                                                                              Ехали, ехали На лошадке ехали                               палочки поочерёдно скачут по полу До угла доехали.                                 длительности - восьмые Топ – топ – топ Топ – топ - топ   На машине ехали                                  палочки «руль» крутим в воздухе До реки доехали.                                   справа налево или в обратную сторону Би – би – би.                                           палочки в горизонтальном положении  Би – би – би.                                           стучать шляпками по три раза                                                                                                       Лошадка   Цок, цок, цок, цок!                         1.стучать попеременно палочками по полу      Я лошадка серый бок!                     четвертными длительностями Я копытцем постучу                       2. стучать попеременно палочками по полу      Если хочешь прокачу!                      восьмыми Цок, цок, цок, цок! Я лошадка серый бок.                                                                   Зарядка   На зарядку выходите                    1.ритмичное стучать палочками по полу Силу, ловкость покажите!       Мы ребята малыши,                    2.ритмичное стучать палочками в воздухе                                              Малыши и крепыши!                             </vt:lpstr>
      <vt:lpstr>                                            Пошёл котик во лесок   Пошёл котик во лесок,                стучать попеременно палочками по полу   Нашёл Тане поясок.                  соединить палочки горизонтально на слово Он за люльку привязал             2 раза ритмично стукнуть палочками  И Танюшку покачал.                  покатать палочки по полу                                                                                                                                           Свинья и жёлуди   Висит, висит висюкин,             держать палочки сверху Под ним стоит хрю- хрюкин.   поставить палочки на пол Висюкин упадёт,                       держа палочки сверху – опустить их Хрю – хрюкин уберёт.               убрать палочки за спину            Хрю!                                            стукнуть палочками перед собой.                                                        Два цыплёнка Два цыплёнка, два цыплёнка         попеременно стучать палочками по полу       Просо молотили. Две хохлатки, две хохлатки            катать палочки по полу движения от себя К мельнику возили.                          палочки в горизонтальном положении.                                                             Козочка (автор Шевахина Т.К.) Наша козочка скакала                      попеременно стучать палочками по полу                       Себе веточку сломала. Тра – ля – ля, Тра – ля – ля,             передать ритм песенки, стуча палочкой о  Вот вся песенка моя.                        палочку </vt:lpstr>
      <vt:lpstr>                                           Киски (автор Шевахина Т.К.)   Киски к миске подбежали –            попеременно стучать палочками по полу Молочко лизали,                              перекатывать палочки в ладонях  Хвостиком виляли,                          крутить палочками Лапочкой играли.                             стучать палочкой о палочку Поиграли, поиграли                         стучать палочкой о палочку И прочь убежали.                             постучать попеременно палочками о пол                                                             и убрать палочки за спину                                                        Две лягушки  (автор Шевахина Т.К.)    Две лягушки, две подружки          палочки стучат по полу одновременно                 Прискакали на пенёк. Скок!            удар палочками в воздухе на «Скок» Комаров считали –                         ритмичное постукивание палочками на В ротик отправляли.                      в разных направлениях Комар справа, комар слева,           стучать палочками согласно тексту Над головкой и внизу Справа, справа, слева, слева Над головкой и внизу. А как сотню проглотили                 стуча палочками описать круг перед собой              Так в болото поспешили!               развести в стороны руки                                                           палочки стучат по полу одновременно    </vt:lpstr>
      <vt:lpstr>                                                                                                                          Столяры   Будем дружно мы играть                          стучать палочкой о палочку Столяров изображать:          И пилить и стругать,                                   попеременное скольжение  Гвозди крепко забивать.                             палочек по полу сменить на                                                                         одновременное, движение от                                                                         себя. Палочкой в правой руке                                                                        стучать по палочке в левой –сверху.                                                                  Гусь   Гусь купил себе гармошку                           взять палочки в руки вертикально       Но дырявую немножко.                                и ритмично ими стучать            Хорошо гармошка пела        По – гусиному шипела.                                                             Василёк Василёк, василёк                              передать ритм песенки: в пр. руке   Мой любимый цветок                      восьмые и четверть, в лев. руке четверти                                                         Капустка   Мы капусту рубим, рубим,             рубящие движения палочками по полу Мы морковку трём, трём,               трущие движения одной палочкой по  Мы капусту солим, солим,              другой. Точечные удары палочками по полу Сок капустный пьём, пьём!             соединив палочки, подносить их ко рту.                                                               </vt:lpstr>
      <vt:lpstr>                             История с утятами  (автор Шевахина Т.К.)   Шли утята по мосточку,                     шагать палочками по полу С мамочкой шагали Вдруг навстречу волк –скок!            удар палочками перед собой. Он зубами щёлк- щёлк                      2 удара палочками перед собой.   Испугались утята –                               палочки скачут друг к другу  В кучку все собрались, К мамочке прижались!                         потереть палочку о палочку                                                              . Вдруг-откуда не возьмись                    палочки скачут по полу Козлик - появился,                                 удар палочками                                 Он бесстрашно, как герой                       пунктирный ритм На волка устремился                                 Попятился серый волк                            удар палочками перед собой                         И поджав свой длинный хвост                стучать палочками перед собой                         В лес знакомою дорогой                          попеременно. Он рысцой поспешил                                  А утята все - «спасибо»                            поклон палочками Козлику сказали. И счастливые домой                                   попеременно стучать С мамой побежали!                                    палочками по полу</vt:lpstr>
      <vt:lpstr>            Речевые игры с палочками для детей старшего                                дошкольного возраста                          Про башмачок (автор стихов М.Яснов) Раз, два, три, четыре!  Ритмичные удары палочкой о палочку на каждый счет. По дорожке я скачу. Стучать поочередно палочками об пол. Раз, два, три, четыре! Ритмичные удары палочкой о палочку на каждый счет. Башмачок скакать учу. Стучать об пол поочередно каждой палочкой: 2                                          восьмые, четвертная.  Раз, два, три, четыре!  Ритмичные удары палочкой о палочку на каждый счет. Обломился каблучок. Держа левую палочку за середину, стучать правой                                        палочкой то по одному концу левой, то по другому. Раз, два, три, четыре!  Ритмичные удары палочкой о палочку на каждый счет. Заблудился башмачок. Стучать концами палочек друг о друга, держа их в                                          горизонтальном положении                                     Рыбка (автор стихов А. Тетивкин) - Рыбка!        Держа палочку двумя руками, ударить ею об пол один раз. Рыбка!          Повторить движение и сразу взять палочку в правую руку. Вот  червяк!  Развести руки в стороны и вложить палочку в левую руку соседа                            справа Откуси хоть чуточку. Взяв палочку у соседа слева и держа её двумя руками,                                       ударить об пол 2 раза и передать соседу справа. - Не проси меня, рыбак, Снова взять палочку у соседа слева, ударить 2 раза об                                             пол и передать соседу справа. Попаду на удочку!   Ещё раз взять палочку у соседа слева, ударить об пол 2 раза                                     и передать соседу справа   </vt:lpstr>
      <vt:lpstr>                                                                                  Петушок (автор стихов Г. Лагздынь)  - Петушок, петушок,      Стучать палочками поочерёдно об пол, меняя руки на каждую                                            длительность. Подари мне гребешок.  Одновременные удары двумя палочками, разными их концами.                                                       Взять обе  палочки в одну руку. Ну, пожалуйста,             Передать палочки соседу справа, одновременно левой рукой                                          взять  палочки у соседа слева. Прошу,                            Переложить палочки из левой руки в правую. Я кудряшки                   Передать палочки соседу справа, одновременно левой рукой                                             взять    палочки у соседа слева. Расчешу!                         Переложить палочки из левой руки в правую.                                     При повторении стихотворения передавать палочки влево.                                             Под солнышком…( автор стихов М.Пляцковский)  Под солнышком, под солнышком,   Четыре удара обеими палочками по полу. Прямо у дорожки,                                 Палочкой о палочку в ритме слов. Золотой подсолнушек                           Четыре удара обеими палочками по полу. Застыл на тонкой ножке .                    Палочкой о палочку в ритме слов. Наверно,  важный генерал,                 Поочерёдно ударять палочками об пол                                                                     четвертными. Прославленный всемирно,  Ему однажды приказал           Широко расставив руки, 2 раза стукнуть палочками об                                                        пол с   каждым разом сближая руки. Стоять по стойке «смирно»   Один раз ударить палочками об пол и поставить палочку                                                      на     палочку       </vt:lpstr>
      <vt:lpstr>                           Зонт и дождик (сборник «Палочки-скакалочки. Игры,                песенки и танцы для малышей, веселой   компании и всей семьи») 1.Светило в небе солнце, Бродил цод солнцем Зонтик. И ни один прохожий Его не замечал. Но прилетела тучка, И вместе с нею Дождик. Обрадовался Зонтик, А Дождик застучал: ля-ля-ля…. 2.По крышам, по асфальту, По лепесткам цветочным Гуляли Дождь и Зонтик Вприпрыжку и бегом. И так они плясали, Шутили и смеялись, Что разрезвился даже Охрипший дядя Гром. Ля-ля-ля ...              Во время звучания первых четырёх строчек палочки медленно «шагают» по коленям ребёнка. Затем ребёнок поднимает руки вверх, и покачивает ими из стороны в сторону. Так сопровождаются следующие четыре строчки. На «ля-ля-ля ... »  палочки стучат в такт музыки. Второй куплет начинается с радостных быстрых «шагов» (первые четыре строчки). Затем палочки «nодпрыгивают» под музыку. Заканчивается песенка весёлым постукиванием палочек.</vt:lpstr>
      <vt:lpstr>          «Шла коза на  каблуках» (слова рус. нар) l.Шла коза на каблуках. Ах! Ах! Ах! Ах! В модных красных сапогах . Ах! Ах! Ах! Ах! По дорожке: цок-цок-цок, Чок, чок, чок, чок. Поломала каблучок. Ох! 2.Вот коза на одной ножке Прыг-скок, прыг-скок, Поскакала по дорожке, Прыг-скок, прыг-скок. Зацепилась за сучок, Чок,чок, чок, чок . Вновь сломала каблучок. Ох! З.Вот коза сняла сапожки, Так-так, так-так. Побежала по дорожке. Так-так, так-так. Стала прыгать высоко . Их-вох! Их-вох! Как без каблуков легко! Их-вох! Их-вох!      Вариантов этой игры может быть несколько и для разного возраста. Первый с палочками, в сопровождении стихов. Начальные четыре строчки исполняются вместе с «шагами» палочек (по четыре «шага» на одну строчку). В следующих трёх строчках ускоряется ритм шагов в два раза (по восемь «шагов» на одну строчку) . Вместе с возгласом «Ох!»- удар палочками и остановка. Несколько мгновений «Коза переживает трагедию», а затем снова продолжает. следующие четыре строчки сопровождаются «nрыжками» одной из палочек. Затем три строчки читаются со скользящим движением одной палочки о другую. Это движение напоминает то, как мы строгаем палочку ножом. Вместе со словом «Ох!» -удар палочками и снова остановка. Дети кладут палочки на пол (если игра проходит на коврике) или на стол (если играют за столом). Дальше четыре строчки сопровождаются  переменными шлепками ладошек по коленям (восемь шлепков на одну строчку). Последние четыре сопровождаются ударами обеих ладошек по коленям. При этом ладошки высоко подбрасываются вверх. Все движения выполняются точно в ритме стихов.</vt:lpstr>
      <vt:lpstr>                                                                                                                                Гриб Детям шапки гриб купил     Ставить палочку на палочку буквой «Т». Всех в обновки нарядил.      Ударять об пол одной рукой 2 восьмые-                                                    четверть,  потом  другой. Встали дети на носочки:              Ударять полочкой о палочку всей                                                              поверхностью. Пусть нас видят все в лесочке!   Взять обе палочки в правую руку,                                                            передать соседу справа и взять                                                              палочки у соседа слева   Гриб сказал им: «Ой, грибки,          Повторить движения первых 4                                                                  строчек  Не вставайте на носки. Ходит бабка за дубами, Попадёте в суп с грибами»           Можно передавать палочки, положив их на пол перед соседом справа или слева.    </vt:lpstr>
      <vt:lpstr>Список литературы: 1. Материалы к вебинару «Развивающая среда дошкольной организации в рамках ФГОС ДОО. Детские музыкальные инструменты для проведения занятий с детьми младшего дошкольного возраста», Автор-составитель: Тютюнникова  Т.Э. 2. И.Каплунова, И.Новоскольцева «Этот удивительный ритм»,  Издательство «Лансье», 2017г. 3. Е. Поплянова «Палочки-скакалочки. «Игры, песенки и танцы для малышей, весёлой компании и всей семьи», Челябинск, 2008 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ииии</dc:title>
  <dc:creator>User</dc:creator>
  <cp:lastModifiedBy>Янина</cp:lastModifiedBy>
  <cp:revision>30</cp:revision>
  <dcterms:created xsi:type="dcterms:W3CDTF">2020-04-08T13:24:07Z</dcterms:created>
  <dcterms:modified xsi:type="dcterms:W3CDTF">2022-04-03T15:05:26Z</dcterms:modified>
</cp:coreProperties>
</file>