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1" r:id="rId4"/>
    <p:sldId id="257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58" r:id="rId13"/>
    <p:sldId id="259" r:id="rId14"/>
    <p:sldId id="280" r:id="rId15"/>
    <p:sldId id="260" r:id="rId16"/>
    <p:sldId id="281" r:id="rId17"/>
    <p:sldId id="261" r:id="rId18"/>
    <p:sldId id="262" r:id="rId19"/>
    <p:sldId id="282" r:id="rId20"/>
    <p:sldId id="267" r:id="rId21"/>
    <p:sldId id="285" r:id="rId22"/>
    <p:sldId id="286" r:id="rId23"/>
    <p:sldId id="287" r:id="rId24"/>
    <p:sldId id="268" r:id="rId25"/>
    <p:sldId id="289" r:id="rId26"/>
    <p:sldId id="288" r:id="rId27"/>
    <p:sldId id="269" r:id="rId28"/>
    <p:sldId id="29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9.jpeg" Type="http://schemas.openxmlformats.org/officeDocument/2006/relationships/image"/><Relationship Id="rId4" Target="../media/image28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30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3.jpeg" Type="http://schemas.openxmlformats.org/officeDocument/2006/relationships/image"/><Relationship Id="rId4" Target="../media/image32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2" Target="../media/image3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8.jpeg" Type="http://schemas.openxmlformats.org/officeDocument/2006/relationships/image"/><Relationship Id="rId5" Target="../media/image37.jpeg" Type="http://schemas.openxmlformats.org/officeDocument/2006/relationships/image"/><Relationship Id="rId4" Target="../media/image36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2" Target="../media/image3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4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 ?><Relationships xmlns="http://schemas.openxmlformats.org/package/2006/relationships"><Relationship Id="rId2" Target="../media/image4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2" Target="../media/image4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3" Target="../media/image45.jpeg" Type="http://schemas.openxmlformats.org/officeDocument/2006/relationships/image"/><Relationship Id="rId2" Target="../media/image44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47.jpeg" Type="http://schemas.openxmlformats.org/officeDocument/2006/relationships/image"/><Relationship Id="rId4" Target="../media/image46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49.jpeg" Type="http://schemas.openxmlformats.org/officeDocument/2006/relationships/image"/><Relationship Id="rId2" Target="../media/image48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50.jpe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3" Target="../media/image52.jpeg" Type="http://schemas.openxmlformats.org/officeDocument/2006/relationships/image"/><Relationship Id="rId2" Target="../media/image5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54.jpeg" Type="http://schemas.openxmlformats.org/officeDocument/2006/relationships/image"/><Relationship Id="rId4" Target="../media/image53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3" Target="../media/image56.jpeg" Type="http://schemas.openxmlformats.org/officeDocument/2006/relationships/image"/><Relationship Id="rId2" Target="../media/image55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58.jpeg" Type="http://schemas.openxmlformats.org/officeDocument/2006/relationships/image"/><Relationship Id="rId4" Target="../media/image57.jpeg" Type="http://schemas.openxmlformats.org/officeDocument/2006/relationships/image"/></Relationships>
</file>

<file path=ppt/slides/_rels/slide25.xml.rels><?xml version="1.0" encoding="UTF-8" standalone="yes" ?><Relationships xmlns="http://schemas.openxmlformats.org/package/2006/relationships"><Relationship Id="rId2" Target="../media/image5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6.xml.rels><?xml version="1.0" encoding="UTF-8" standalone="yes" ?><Relationships xmlns="http://schemas.openxmlformats.org/package/2006/relationships"><Relationship Id="rId3" Target="../media/image61.jpeg" Type="http://schemas.openxmlformats.org/officeDocument/2006/relationships/image"/><Relationship Id="rId2" Target="../media/image6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7.xml.rels><?xml version="1.0" encoding="UTF-8" standalone="yes" ?><Relationships xmlns="http://schemas.openxmlformats.org/package/2006/relationships"><Relationship Id="rId3" Target="../media/image63.jpeg" Type="http://schemas.openxmlformats.org/officeDocument/2006/relationships/image"/><Relationship Id="rId2" Target="../media/image6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64.jpeg" Type="http://schemas.openxmlformats.org/officeDocument/2006/relationships/image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7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2.jpeg" Type="http://schemas.openxmlformats.org/officeDocument/2006/relationships/image"/><Relationship Id="rId5" Target="../media/image11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6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2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ИНСТРУМЕНТЫ, ПРИСПОСОБЛЕНИЯ И ИНВЕНТАРЬ</a:t>
            </a:r>
            <a:br>
              <a:rPr lang="ru-RU" b="1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340768"/>
            <a:ext cx="8435280" cy="12241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 Облицовочные работы производят  с помощью инструментов, приспособлений и инвен­тарных принадлежностей. </a:t>
            </a:r>
          </a:p>
          <a:p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78906"/>
            <a:ext cx="6912768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058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39552" y="116633"/>
            <a:ext cx="7690048" cy="1008112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Шаблон – форма для укладки плитки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644" y="1268760"/>
            <a:ext cx="669274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6036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B1320C-CC14-474B-90BC-E707D448C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/>
              <a:t>Вспомогательный инструмент</a:t>
            </a: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1124744"/>
            <a:ext cx="7992888" cy="5001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367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b="1" dirty="0"/>
          </a:p>
          <a:p>
            <a:pPr marL="0" lvl="0" indent="0">
              <a:buNone/>
            </a:pPr>
            <a:endParaRPr lang="ru-RU" b="1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784976" cy="5415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583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Контрольно-измерительные инструменты: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036496" cy="478539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/>
              <a:t>Правило, рейка контрольная длиной 2м</a:t>
            </a:r>
          </a:p>
          <a:p>
            <a:pPr marL="0" lvl="0" indent="0">
              <a:buNone/>
            </a:pPr>
            <a:r>
              <a:rPr lang="ru-RU" b="1" dirty="0"/>
              <a:t>уровень гибкий (водяной);</a:t>
            </a:r>
          </a:p>
          <a:p>
            <a:pPr marL="0" lvl="0" indent="0">
              <a:buNone/>
            </a:pPr>
            <a:r>
              <a:rPr lang="ru-RU" b="1" dirty="0"/>
              <a:t>рулетка ;</a:t>
            </a:r>
          </a:p>
          <a:p>
            <a:pPr marL="0" lvl="0" indent="0">
              <a:buNone/>
            </a:pPr>
            <a:r>
              <a:rPr lang="ru-RU" b="1" dirty="0"/>
              <a:t>угольник металлический</a:t>
            </a:r>
          </a:p>
          <a:p>
            <a:endParaRPr lang="ru-RU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646" y="1196751"/>
            <a:ext cx="1854422" cy="1340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474" y="4353495"/>
            <a:ext cx="3805014" cy="2387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48880"/>
            <a:ext cx="2501554" cy="240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33423"/>
            <a:ext cx="4320480" cy="2907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6836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60648"/>
            <a:ext cx="5933727" cy="657307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/>
              <a:t>уровень пузырьковый;</a:t>
            </a:r>
          </a:p>
          <a:p>
            <a:pPr marL="0" lvl="0" indent="0">
              <a:buNone/>
            </a:pPr>
            <a:r>
              <a:rPr lang="ru-RU" b="1" dirty="0"/>
              <a:t>метр складной металлический;</a:t>
            </a:r>
          </a:p>
          <a:p>
            <a:pPr marL="0" lvl="0" indent="0">
              <a:buNone/>
            </a:pPr>
            <a:r>
              <a:rPr lang="ru-RU" b="1" dirty="0"/>
              <a:t>отвес  строительный;</a:t>
            </a:r>
          </a:p>
          <a:p>
            <a:pPr marL="0" lvl="0" indent="0">
              <a:buNone/>
            </a:pPr>
            <a:r>
              <a:rPr lang="ru-RU" b="1" dirty="0"/>
              <a:t>шнур-отвес разметочный;</a:t>
            </a:r>
          </a:p>
          <a:p>
            <a:pPr marL="0" lvl="0" indent="0">
              <a:buNone/>
            </a:pPr>
            <a:r>
              <a:rPr lang="ru-RU" b="1" dirty="0"/>
              <a:t>нить капроновая 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3" y="3501008"/>
            <a:ext cx="6020213" cy="3203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162" y="4725144"/>
            <a:ext cx="2539294" cy="197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988840"/>
            <a:ext cx="2304256" cy="2522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812" y="188640"/>
            <a:ext cx="2664296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224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3491880" cy="6126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Инвентарные принадлежности</a:t>
            </a:r>
            <a:endParaRPr lang="ru-RU" dirty="0"/>
          </a:p>
          <a:p>
            <a:pPr marL="0" lvl="0" indent="0">
              <a:buNone/>
            </a:pPr>
            <a:r>
              <a:rPr lang="ru-RU" b="1" dirty="0"/>
              <a:t>Шаблон</a:t>
            </a:r>
          </a:p>
          <a:p>
            <a:pPr marL="0" lvl="0" indent="0">
              <a:buNone/>
            </a:pPr>
            <a:r>
              <a:rPr lang="ru-RU" b="1" dirty="0"/>
              <a:t>скоба </a:t>
            </a:r>
          </a:p>
          <a:p>
            <a:pPr marL="0" lvl="0" indent="0">
              <a:buNone/>
            </a:pPr>
            <a:r>
              <a:rPr lang="ru-RU" b="1" dirty="0"/>
              <a:t>крестики </a:t>
            </a:r>
          </a:p>
          <a:p>
            <a:pPr marL="0" lvl="0" indent="0">
              <a:buNone/>
            </a:pPr>
            <a:r>
              <a:rPr lang="ru-RU" b="1" dirty="0"/>
              <a:t>ведро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633" y="2366500"/>
            <a:ext cx="3300863" cy="2214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84784"/>
            <a:ext cx="2952328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6384"/>
            <a:ext cx="3369495" cy="220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653136"/>
            <a:ext cx="3240360" cy="2161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47" y="3975610"/>
            <a:ext cx="4385657" cy="268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8925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88640"/>
            <a:ext cx="9144000" cy="593752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/>
              <a:t>штырь стальной </a:t>
            </a:r>
            <a:r>
              <a:rPr lang="ru-RU" dirty="0"/>
              <a:t>— для крепления шаблонов;</a:t>
            </a:r>
          </a:p>
          <a:p>
            <a:pPr marL="0" lvl="0" indent="0">
              <a:buNone/>
            </a:pPr>
            <a:r>
              <a:rPr lang="ru-RU" b="1" dirty="0"/>
              <a:t>двухколесная тележка </a:t>
            </a:r>
            <a:r>
              <a:rPr lang="ru-RU" dirty="0"/>
              <a:t>со сменными контейнерами</a:t>
            </a:r>
          </a:p>
          <a:p>
            <a:pPr marL="0" lvl="0" indent="0">
              <a:buNone/>
            </a:pPr>
            <a:r>
              <a:rPr lang="ru-RU" b="1" dirty="0"/>
              <a:t>рабочий столик плиточника </a:t>
            </a:r>
          </a:p>
          <a:p>
            <a:pPr marL="0" lvl="0" indent="0">
              <a:buNone/>
            </a:pPr>
            <a:r>
              <a:rPr lang="ru-RU" b="1" dirty="0"/>
              <a:t>контейнер или ящик-кассета</a:t>
            </a:r>
          </a:p>
          <a:p>
            <a:pPr marL="0" lvl="0" indent="0">
              <a:buNone/>
            </a:pPr>
            <a:r>
              <a:rPr lang="ru-RU" b="1" dirty="0"/>
              <a:t>подмости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6ADB81-25A9-46F5-A53D-FF85C85CB4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2996952"/>
            <a:ext cx="6984776" cy="351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32482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-1" y="0"/>
            <a:ext cx="4211959" cy="659735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Средства индивидуальной защиты:</a:t>
            </a:r>
          </a:p>
          <a:p>
            <a:pPr marL="0" lvl="0" indent="0">
              <a:buNone/>
            </a:pPr>
            <a:r>
              <a:rPr lang="ru-RU" b="1" dirty="0"/>
              <a:t>очки защитные  </a:t>
            </a:r>
            <a:r>
              <a:rPr lang="ru-RU" dirty="0"/>
              <a:t>— для защиты глаз при заготовке плиток и основания;</a:t>
            </a:r>
          </a:p>
          <a:p>
            <a:pPr marL="0" lvl="0" indent="0">
              <a:buNone/>
            </a:pPr>
            <a:r>
              <a:rPr lang="ru-RU" b="1" dirty="0"/>
              <a:t>перчатки резиновые </a:t>
            </a:r>
            <a:r>
              <a:rPr lang="ru-RU" dirty="0"/>
              <a:t>— для защиты рук от раствора и мастик;</a:t>
            </a:r>
          </a:p>
          <a:p>
            <a:pPr marL="0" lvl="0" indent="0">
              <a:buNone/>
            </a:pPr>
            <a:r>
              <a:rPr lang="ru-RU" b="1" dirty="0"/>
              <a:t>перчатки резиновые диэлектрические </a:t>
            </a:r>
            <a:r>
              <a:rPr lang="ru-RU" dirty="0"/>
              <a:t>— для защиты рабочего от поражения электрическим током;</a:t>
            </a:r>
          </a:p>
          <a:p>
            <a:pPr marL="0" lvl="0" indent="0">
              <a:buNone/>
            </a:pPr>
            <a:r>
              <a:rPr lang="ru-RU" b="1" dirty="0" err="1"/>
              <a:t>напальчики</a:t>
            </a:r>
            <a:r>
              <a:rPr lang="ru-RU" b="1" dirty="0"/>
              <a:t> резиновые </a:t>
            </a:r>
            <a:r>
              <a:rPr lang="ru-RU" dirty="0"/>
              <a:t>— для защиты пальцев от раствора и мастики;</a:t>
            </a:r>
          </a:p>
          <a:p>
            <a:pPr marL="0" lvl="0" indent="0">
              <a:buNone/>
            </a:pPr>
            <a:r>
              <a:rPr lang="ru-RU" b="1" dirty="0"/>
              <a:t>каска строительная </a:t>
            </a:r>
            <a:r>
              <a:rPr lang="ru-RU" dirty="0"/>
              <a:t>— для защиты головы;</a:t>
            </a:r>
          </a:p>
          <a:p>
            <a:pPr marL="0" lvl="0" indent="0">
              <a:buNone/>
            </a:pPr>
            <a:r>
              <a:rPr lang="ru-RU" b="1" dirty="0"/>
              <a:t>рукавицы с наладонниками из брезента </a:t>
            </a:r>
            <a:r>
              <a:rPr lang="ru-RU" dirty="0"/>
              <a:t>— для защиты рук;</a:t>
            </a:r>
          </a:p>
          <a:p>
            <a:pPr marL="0" lvl="0" indent="0">
              <a:buNone/>
            </a:pPr>
            <a:r>
              <a:rPr lang="ru-RU" b="1" dirty="0"/>
              <a:t>аптечка универсальная </a:t>
            </a:r>
            <a:r>
              <a:rPr lang="ru-RU" dirty="0"/>
              <a:t>— для хранения медикаментов.</a:t>
            </a:r>
          </a:p>
          <a:p>
            <a:pPr marL="0" lvl="0" indent="0">
              <a:buNone/>
            </a:pPr>
            <a:r>
              <a:rPr lang="ru-RU" b="1" dirty="0"/>
              <a:t>Наколенники пластмассовые</a:t>
            </a:r>
          </a:p>
          <a:p>
            <a:pPr marL="0" lvl="0" indent="0">
              <a:buNone/>
            </a:pPr>
            <a:r>
              <a:rPr lang="ru-RU" b="1" dirty="0"/>
              <a:t>Респиратор</a:t>
            </a:r>
          </a:p>
          <a:p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764704"/>
            <a:ext cx="4900059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27347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Механизация плиточных работ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640960" cy="93610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Механизация - способствует сокращению сроков строительства (например, резка плитки и приготовление  клеевых составов для укладки плитки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настилки</a:t>
            </a:r>
            <a:r>
              <a:rPr lang="ru-RU" dirty="0"/>
              <a:t> полов).</a:t>
            </a:r>
          </a:p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4BCE6C9-C22B-4FD9-B03C-812C36B92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6984776" cy="481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440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95536" y="116632"/>
            <a:ext cx="8424936" cy="12241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400" b="1" dirty="0"/>
              <a:t>В облицовочных работах применяется, большое количество ручных машин и меха­низмов, </a:t>
            </a:r>
            <a:r>
              <a:rPr lang="ru-RU" sz="3400" dirty="0"/>
              <a:t>различных по назначению, принципу действия и конст­руктивным параметрам.</a:t>
            </a:r>
          </a:p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7776864" cy="4983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7436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21328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Технологический </a:t>
            </a:r>
            <a:r>
              <a:rPr lang="ru-RU" b="1" i="1" dirty="0" err="1"/>
              <a:t>нормокомплект</a:t>
            </a:r>
            <a:r>
              <a:rPr lang="ru-RU" b="1" i="1" dirty="0"/>
              <a:t> - </a:t>
            </a:r>
            <a:r>
              <a:rPr lang="ru-RU" b="1" dirty="0"/>
              <a:t> это необходимый набор инструментов, при­способлений и инвентарных принадлежностей, рассчитанный на работу бригады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84" y="2204864"/>
            <a:ext cx="5688632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48300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07504" y="116632"/>
            <a:ext cx="8928992" cy="65527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Ручные механизированные инструменты 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Дисковая электропила (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электроплиткорез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выполняет резку плиток и фасадных деталей по размерам.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200800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83624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16632"/>
            <a:ext cx="9036496" cy="1728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Болгарка - машина с дисковым кругом для шлифования кромок и резки плиток</a:t>
            </a:r>
            <a:r>
              <a:rPr lang="en-US" b="1" dirty="0"/>
              <a:t>.</a:t>
            </a:r>
            <a:endParaRPr lang="ru-RU" b="1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313830"/>
            <a:ext cx="2555776" cy="233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606" y="1313830"/>
            <a:ext cx="2940745" cy="233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69" y="1313830"/>
            <a:ext cx="3312368" cy="233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633" y="3861048"/>
            <a:ext cx="762000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96102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" y="116632"/>
            <a:ext cx="2843807" cy="67413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/>
              <a:t>Ручной электрический молоток и </a:t>
            </a:r>
            <a:r>
              <a:rPr lang="ru-RU" sz="2800" b="1" dirty="0" err="1"/>
              <a:t>электроперфоратор</a:t>
            </a:r>
            <a:r>
              <a:rPr lang="ru-RU" sz="2800" b="1" dirty="0"/>
              <a:t> -применяются для насечек и сверления отверстии на поверхности плиток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b="1" dirty="0"/>
              <a:t>Монтажно-поршне­вой пистолет-для  забивки дюбелей.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60648"/>
            <a:ext cx="475252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7" y="2903344"/>
            <a:ext cx="3096344" cy="3026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03344"/>
            <a:ext cx="3240360" cy="3026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124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4211960" cy="28529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Шлифовальная машина и </a:t>
            </a:r>
            <a:r>
              <a:rPr lang="ru-RU" b="1" dirty="0" err="1"/>
              <a:t>электрощетка</a:t>
            </a:r>
            <a:r>
              <a:rPr lang="ru-RU" b="1" dirty="0"/>
              <a:t> очищают основания плитки от грязи и следов раствора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561637"/>
            <a:ext cx="4762500" cy="3119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0"/>
            <a:ext cx="5193835" cy="335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254" y="4729582"/>
            <a:ext cx="22764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2935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91599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51520" y="0"/>
            <a:ext cx="3197533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err="1"/>
              <a:t>Шуруповерт</a:t>
            </a:r>
            <a:r>
              <a:rPr lang="ru-RU" dirty="0"/>
              <a:t> – </a:t>
            </a:r>
            <a:r>
              <a:rPr lang="ru-RU" b="1" dirty="0"/>
              <a:t>применяют при креплении выравнивающей рейки.</a:t>
            </a:r>
          </a:p>
          <a:p>
            <a:pPr marL="0" indent="0">
              <a:buNone/>
            </a:pPr>
            <a:r>
              <a:rPr lang="ru-RU" b="1" dirty="0"/>
              <a:t>Электродрель</a:t>
            </a:r>
            <a:r>
              <a:rPr lang="ru-RU" dirty="0"/>
              <a:t> – </a:t>
            </a:r>
            <a:r>
              <a:rPr lang="ru-RU" b="1" dirty="0"/>
              <a:t>применяют для сверления отверстий в плитке</a:t>
            </a:r>
            <a:r>
              <a:rPr lang="en-US" dirty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88640"/>
            <a:ext cx="4464496" cy="249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7" y="3068960"/>
            <a:ext cx="2699793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068960"/>
            <a:ext cx="2592288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62464"/>
            <a:ext cx="3240360" cy="2349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33163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88641"/>
            <a:ext cx="9144000" cy="15121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Электрический лобзик  для плитки (</a:t>
            </a:r>
            <a:r>
              <a:rPr lang="ru-RU" b="1" dirty="0" err="1"/>
              <a:t>таурус</a:t>
            </a:r>
            <a:r>
              <a:rPr lang="ru-RU" b="1" dirty="0"/>
              <a:t>) </a:t>
            </a:r>
            <a:r>
              <a:rPr lang="ru-RU" dirty="0"/>
              <a:t>– </a:t>
            </a:r>
            <a:r>
              <a:rPr lang="ru-RU" b="1" dirty="0"/>
              <a:t>применяется для раскройки фигурных деталей из плитки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A8A67DE-45B1-4A47-997D-24ED8B9BD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772816"/>
            <a:ext cx="7632848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8333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07504" y="188641"/>
            <a:ext cx="8229600" cy="20162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Миксер строительный  - используют для приготовления растворов. </a:t>
            </a:r>
          </a:p>
          <a:p>
            <a:pPr marL="0" indent="0">
              <a:buNone/>
            </a:pPr>
            <a:r>
              <a:rPr lang="ru-RU" b="1" dirty="0" err="1"/>
              <a:t>Растворосмеситель</a:t>
            </a:r>
            <a:r>
              <a:rPr lang="ru-RU" b="1" dirty="0"/>
              <a:t> ( бетономешалка) для приготовления раствора</a:t>
            </a:r>
          </a:p>
          <a:p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312876"/>
            <a:ext cx="4017475" cy="3703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2AB17AA-FE2D-4399-88C4-ED4FD5DF7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420888"/>
            <a:ext cx="4104456" cy="348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4970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88641"/>
            <a:ext cx="8229600" cy="15841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err="1"/>
              <a:t>Растворонасос</a:t>
            </a:r>
            <a:r>
              <a:rPr lang="ru-RU" b="1" dirty="0"/>
              <a:t> с форсунками </a:t>
            </a:r>
            <a:r>
              <a:rPr lang="ru-RU" dirty="0"/>
              <a:t>– </a:t>
            </a:r>
            <a:r>
              <a:rPr lang="ru-RU" b="1" dirty="0"/>
              <a:t>наносят раствор для стяжек и мастик</a:t>
            </a:r>
            <a:r>
              <a:rPr lang="ru-RU" dirty="0"/>
              <a:t> с помо­щью установки, состоящей из компрессора, распределительного узла и форсунки.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04864"/>
            <a:ext cx="3744416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988" y="3767545"/>
            <a:ext cx="4824536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340768"/>
            <a:ext cx="4824536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5327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1D0019-4BAB-4B69-9C83-6394A9282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Вопросы 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C74E0D-2B0B-4249-B4AD-7706A46EA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1. Что дает применение средств механизации при производстве обли­цовочных работ?</a:t>
            </a:r>
          </a:p>
          <a:p>
            <a:pPr lvl="0"/>
            <a:r>
              <a:rPr lang="ru-RU" dirty="0"/>
              <a:t>2. Какие требования предъявляются к строительно-отделочным ма­шинам?</a:t>
            </a:r>
          </a:p>
          <a:p>
            <a:pPr lvl="0"/>
            <a:r>
              <a:rPr lang="ru-RU" dirty="0"/>
              <a:t>3. Какие строительно-отделочные машины вы знаете?</a:t>
            </a:r>
          </a:p>
          <a:p>
            <a:r>
              <a:rPr lang="ru-RU" dirty="0"/>
              <a:t>4. Назовите средства защиты плиточника</a:t>
            </a:r>
          </a:p>
          <a:p>
            <a:r>
              <a:rPr lang="ru-RU" dirty="0"/>
              <a:t>5. Инструменты для вырезания круглых отверстий</a:t>
            </a:r>
          </a:p>
          <a:p>
            <a:r>
              <a:rPr lang="ru-RU" dirty="0"/>
              <a:t>6. Необходимый набор инструментов, при­способлений и инвентарных принадлежностей плиточника называется 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7494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16632"/>
            <a:ext cx="2411760" cy="6741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Нормокомплект</a:t>
            </a:r>
            <a:r>
              <a:rPr lang="ru-RU" dirty="0"/>
              <a:t> -  способствует повышению качества и производительности труда при облицовочных работах.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6632"/>
            <a:ext cx="4896544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356992"/>
            <a:ext cx="5472608" cy="331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8361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88641"/>
            <a:ext cx="8229600" cy="19356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Ручной инструмент:</a:t>
            </a:r>
          </a:p>
          <a:p>
            <a:pPr marL="0" lvl="0" indent="0">
              <a:buNone/>
            </a:pPr>
            <a:r>
              <a:rPr lang="ru-RU" b="1" dirty="0"/>
              <a:t>ковш штукатурный;</a:t>
            </a:r>
          </a:p>
          <a:p>
            <a:pPr marL="0" lvl="0" indent="0">
              <a:buNone/>
            </a:pPr>
            <a:r>
              <a:rPr lang="ru-RU" b="1" dirty="0"/>
              <a:t>Кельма(штукатурная лопатка)</a:t>
            </a:r>
          </a:p>
          <a:p>
            <a:pPr marL="0" lvl="0" indent="0">
              <a:buNone/>
            </a:pPr>
            <a:r>
              <a:rPr lang="ru-RU" b="1" dirty="0"/>
              <a:t>киянка ( резиновый молоток)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285" y="2276872"/>
            <a:ext cx="6153150" cy="1768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5343"/>
            <a:ext cx="4104456" cy="2412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711" y="4045343"/>
            <a:ext cx="3816424" cy="2273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0336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16632"/>
            <a:ext cx="8229600" cy="600953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/>
              <a:t>Кисть - </a:t>
            </a:r>
            <a:r>
              <a:rPr lang="ru-RU" b="1" dirty="0" err="1"/>
              <a:t>макловица</a:t>
            </a:r>
            <a:endParaRPr lang="ru-RU" b="1" dirty="0"/>
          </a:p>
          <a:p>
            <a:pPr marL="0" lvl="0" indent="0">
              <a:buNone/>
            </a:pPr>
            <a:r>
              <a:rPr lang="ru-RU" b="1" dirty="0" err="1"/>
              <a:t>полутерок</a:t>
            </a:r>
            <a:r>
              <a:rPr lang="ru-RU" b="1" dirty="0"/>
              <a:t> ;</a:t>
            </a:r>
          </a:p>
          <a:p>
            <a:pPr marL="0" lvl="0" indent="0">
              <a:buNone/>
            </a:pPr>
            <a:r>
              <a:rPr lang="ru-RU" b="1" dirty="0"/>
              <a:t>шпатель зубчатый </a:t>
            </a:r>
          </a:p>
          <a:p>
            <a:pPr marL="0" lvl="0" indent="0">
              <a:buNone/>
            </a:pPr>
            <a:r>
              <a:rPr lang="ru-RU" b="1" dirty="0"/>
              <a:t>Гладилка зубчатая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57215"/>
            <a:ext cx="3102528" cy="1995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743" y="2420888"/>
            <a:ext cx="3377729" cy="217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6632"/>
            <a:ext cx="396044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057800"/>
            <a:ext cx="5047481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75286"/>
            <a:ext cx="4007346" cy="1722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454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16633"/>
            <a:ext cx="3707904" cy="6038106"/>
          </a:xfrm>
        </p:spPr>
        <p:txBody>
          <a:bodyPr/>
          <a:lstStyle/>
          <a:p>
            <a:pPr marL="0" lvl="0" indent="0">
              <a:buNone/>
            </a:pPr>
            <a:r>
              <a:rPr lang="ru-RU" b="1" dirty="0"/>
              <a:t>молоток-</a:t>
            </a:r>
            <a:r>
              <a:rPr lang="ru-RU" b="1" dirty="0" err="1"/>
              <a:t>кирочка</a:t>
            </a:r>
            <a:r>
              <a:rPr lang="ru-RU" b="1" dirty="0"/>
              <a:t> </a:t>
            </a:r>
          </a:p>
          <a:p>
            <a:pPr marL="0" lvl="0" indent="0">
              <a:buNone/>
            </a:pPr>
            <a:r>
              <a:rPr lang="ru-RU" b="1" dirty="0"/>
              <a:t>Молоток</a:t>
            </a:r>
          </a:p>
          <a:p>
            <a:pPr marL="0" lvl="0" indent="0">
              <a:buNone/>
            </a:pPr>
            <a:r>
              <a:rPr lang="ru-RU" b="1" dirty="0"/>
              <a:t>Стеклорез</a:t>
            </a: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</a:rPr>
              <a:t>зубило</a:t>
            </a:r>
            <a:endParaRPr lang="ru-RU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48880"/>
            <a:ext cx="3984798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49081"/>
            <a:ext cx="4032448" cy="2330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572" y="4968155"/>
            <a:ext cx="4286250" cy="132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162" y="0"/>
            <a:ext cx="3766182" cy="2162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1836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251520" y="188641"/>
            <a:ext cx="7978080" cy="1368152"/>
          </a:xfrm>
        </p:spPr>
        <p:txBody>
          <a:bodyPr/>
          <a:lstStyle/>
          <a:p>
            <a:pPr marL="0" indent="0">
              <a:buNone/>
            </a:pPr>
            <a:r>
              <a:rPr lang="ru-RU" b="1" dirty="0" err="1"/>
              <a:t>Плиткорез</a:t>
            </a:r>
            <a:r>
              <a:rPr lang="ru-RU" b="1" dirty="0"/>
              <a:t> </a:t>
            </a: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249" y="908720"/>
            <a:ext cx="6662737" cy="576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5798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720080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05064"/>
            <a:ext cx="6224587" cy="2742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5896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7620660" cy="3682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48053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500736"/>
            <a:ext cx="5142593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52860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</TotalTime>
  <Words>479</Words>
  <Application>Microsoft Office PowerPoint</Application>
  <PresentationFormat>Экран (4:3)</PresentationFormat>
  <Paragraphs>71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Тема Office</vt:lpstr>
      <vt:lpstr>ИНСТРУМЕНТЫ, ПРИСПОСОБЛЕНИЯ И ИНВЕНТАРЬ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Вспомогательный инструмент</vt:lpstr>
      <vt:lpstr>Презентация PowerPoint</vt:lpstr>
      <vt:lpstr>Контрольно-измерительные инструменты: </vt:lpstr>
      <vt:lpstr>Презентация PowerPoint</vt:lpstr>
      <vt:lpstr>Презентация PowerPoint</vt:lpstr>
      <vt:lpstr>Презентация PowerPoint</vt:lpstr>
      <vt:lpstr>Презентация PowerPoint</vt:lpstr>
      <vt:lpstr>Механизация плиточных работ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Fat</dc:creator>
  <cp:lastModifiedBy>Наталья</cp:lastModifiedBy>
  <cp:revision>61</cp:revision>
  <dcterms:created xsi:type="dcterms:W3CDTF">2016-10-31T14:15:39Z</dcterms:created>
  <dcterms:modified xsi:type="dcterms:W3CDTF">2023-04-04T16:09:54Z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1112351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