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C2790-0216-4E73-BBE7-56D2E7902447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576AA47-A6CB-4D5F-94B4-E63693D315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120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C2790-0216-4E73-BBE7-56D2E7902447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576AA47-A6CB-4D5F-94B4-E63693D315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78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C2790-0216-4E73-BBE7-56D2E7902447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576AA47-A6CB-4D5F-94B4-E63693D3150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189537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C2790-0216-4E73-BBE7-56D2E7902447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576AA47-A6CB-4D5F-94B4-E63693D315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9733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C2790-0216-4E73-BBE7-56D2E7902447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576AA47-A6CB-4D5F-94B4-E63693D3150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425745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C2790-0216-4E73-BBE7-56D2E7902447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576AA47-A6CB-4D5F-94B4-E63693D315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8799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C2790-0216-4E73-BBE7-56D2E7902447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6AA47-A6CB-4D5F-94B4-E63693D315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2755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C2790-0216-4E73-BBE7-56D2E7902447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6AA47-A6CB-4D5F-94B4-E63693D315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769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C2790-0216-4E73-BBE7-56D2E7902447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6AA47-A6CB-4D5F-94B4-E63693D315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1569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C2790-0216-4E73-BBE7-56D2E7902447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576AA47-A6CB-4D5F-94B4-E63693D315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794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C2790-0216-4E73-BBE7-56D2E7902447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576AA47-A6CB-4D5F-94B4-E63693D315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176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C2790-0216-4E73-BBE7-56D2E7902447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576AA47-A6CB-4D5F-94B4-E63693D315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759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C2790-0216-4E73-BBE7-56D2E7902447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6AA47-A6CB-4D5F-94B4-E63693D315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710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C2790-0216-4E73-BBE7-56D2E7902447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6AA47-A6CB-4D5F-94B4-E63693D315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2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C2790-0216-4E73-BBE7-56D2E7902447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6AA47-A6CB-4D5F-94B4-E63693D315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916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C2790-0216-4E73-BBE7-56D2E7902447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576AA47-A6CB-4D5F-94B4-E63693D315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923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AC2790-0216-4E73-BBE7-56D2E7902447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576AA47-A6CB-4D5F-94B4-E63693D315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016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A%D0%BE%D1%81%D0%BC%D0%BE%D0%BD%D0%B0%D0%B2%D1%82" TargetMode="External"/><Relationship Id="rId7" Type="http://schemas.openxmlformats.org/officeDocument/2006/relationships/hyperlink" Target="https://ru.wikipedia.org/wiki/%D0%9C%D0%B0%D1%81%D1%82%D0%B5%D1%80_%D1%81%D0%BF%D0%BE%D1%80%D1%82%D0%B0_%D0%A0%D0%BE%D1%81%D1%81%D0%B8%D0%B8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ru.wikipedia.org/wiki/%D0%A0%D0%BE%D1%81%D0%BA%D0%BE%D1%81%D0%BC%D0%BE%D1%81" TargetMode="External"/><Relationship Id="rId5" Type="http://schemas.openxmlformats.org/officeDocument/2006/relationships/hyperlink" Target="https://ru.wikipedia.org/wiki/%D0%A6%D0%B5%D0%BD%D1%82%D1%80_%D0%BF%D0%BE%D0%B4%D0%B3%D0%BE%D1%82%D0%BE%D0%B2%D0%BA%D0%B8_%D0%BA%D0%BE%D1%81%D0%BC%D0%BE%D0%BD%D0%B0%D0%B2%D1%82%D0%BE%D0%B2_%D0%B8%D0%BC%D0%B5%D0%BD%D0%B8_%D0%AE._%D0%90._%D0%93%D0%B0%D0%B3%D0%B0%D1%80%D0%B8%D0%BD%D0%B0" TargetMode="External"/><Relationship Id="rId4" Type="http://schemas.openxmlformats.org/officeDocument/2006/relationships/hyperlink" Target="https://ru.wikipedia.org/wiki/%D0%A4%D0%93%D0%91%D0%A3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1%D0%B8%D0%B1%D0%B8%D1%80%D1%81%D0%BA%D0%B8%D0%B9_%D0%B3%D0%BE%D1%81%D1%83%D0%B4%D0%B0%D1%80%D1%81%D1%82%D0%B2%D0%B5%D0%BD%D0%BD%D1%8B%D0%B9_%D1%83%D0%BD%D0%B8%D0%B2%D0%B5%D1%80%D1%81%D0%B8%D1%82%D0%B5%D1%82_%D0%B2%D0%BE%D0%B4%D0%BD%D0%BE%D0%B3%D0%BE_%D1%82%D1%80%D0%B0%D0%BD%D1%81%D0%BF%D0%BE%D1%80%D1%82%D0%B0" TargetMode="External"/><Relationship Id="rId3" Type="http://schemas.openxmlformats.org/officeDocument/2006/relationships/hyperlink" Target="https://ru.wikipedia.org/wiki/1984_%D0%B3%D0%BE%D0%B4" TargetMode="External"/><Relationship Id="rId7" Type="http://schemas.openxmlformats.org/officeDocument/2006/relationships/hyperlink" Target="https://ru.wikipedia.org/wiki/%D0%9F%D0%B5%D1%80%D0%B2%D0%B0%D1%8F_%D0%BC%D0%B5%D0%B4%D0%B8%D1%86%D0%B8%D0%BD%D1%81%D0%BA%D0%B0%D1%8F_%D0%BF%D0%BE%D0%BC%D0%BE%D1%89%D1%8C" TargetMode="External"/><Relationship Id="rId2" Type="http://schemas.openxmlformats.org/officeDocument/2006/relationships/hyperlink" Target="https://ru.wikipedia.org/wiki/27_%D0%B0%D0%B2%D0%B3%D1%83%D1%81%D1%82%D0%B0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ru.wikipedia.org/wiki/%D0%9C%D0%A7%D0%A1_%D0%A0%D0%BE%D1%81%D1%81%D0%B8%D0%B8" TargetMode="External"/><Relationship Id="rId5" Type="http://schemas.openxmlformats.org/officeDocument/2006/relationships/hyperlink" Target="https://ru.wikipedia.org/wiki/%D0%97%D0%B4%D0%BE%D1%80%D0%BE%D0%B2%D1%8B%D0%B9_%D0%BE%D0%B1%D1%80%D0%B0%D0%B7_%D0%B6%D0%B8%D0%B7%D0%BD%D0%B8" TargetMode="External"/><Relationship Id="rId4" Type="http://schemas.openxmlformats.org/officeDocument/2006/relationships/hyperlink" Target="https://ru.wikipedia.org/wiki/%D0%9D%D0%BE%D0%B2%D0%BE%D1%81%D0%B8%D0%B1%D0%B8%D1%80%D1%81%D0%BA" TargetMode="External"/><Relationship Id="rId9" Type="http://schemas.openxmlformats.org/officeDocument/2006/relationships/hyperlink" Target="https://ru.wikipedia.org/wiki/%D0%93%D0%B8%D0%B4%D1%80%D0%BE%D1%82%D0%B5%D1%85%D0%BD%D0%B8%D0%BA%D0%B0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1%D0%B0%D1%80%D0%B1%D0%B8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ru.wikipedia.org/wiki/%D0%A2%D0%BE%D0%BA%D0%B8%D0%BE" TargetMode="External"/><Relationship Id="rId5" Type="http://schemas.openxmlformats.org/officeDocument/2006/relationships/hyperlink" Target="https://ru.wikipedia.org/wiki/%D0%9B%D0%B5%D1%82%D0%BD%D0%B8%D0%B5_%D0%9E%D0%BB%D0%B8%D0%BC%D0%BF%D0%B8%D0%B9%D1%81%D0%BA%D0%B8%D0%B5_%D0%B8%D0%B3%D1%80%D1%8B_2020" TargetMode="External"/><Relationship Id="rId4" Type="http://schemas.openxmlformats.org/officeDocument/2006/relationships/hyperlink" Target="https://ru.wikipedia.org/wiki/%D0%9F%D0%BE%D1%81%D0%BE%D0%BB_%D0%B1%D1%80%D0%B5%D0%BD%D0%B4%D0%B0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SpaceX" TargetMode="External"/><Relationship Id="rId3" Type="http://schemas.openxmlformats.org/officeDocument/2006/relationships/hyperlink" Target="https://ru.wikipedia.org/wiki/SpaceX_Crew-5" TargetMode="External"/><Relationship Id="rId7" Type="http://schemas.openxmlformats.org/officeDocument/2006/relationships/hyperlink" Target="https://ru.wikipedia.org/wiki/Dragon_2_(%D0%BA%D0%BE%D1%81%D0%BC%D0%B8%D1%87%D0%B5%D1%81%D0%BA%D0%B8%D0%B9_%D0%BA%D0%BE%D1%80%D0%B0%D0%B1%D0%BB%D1%8C)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ru.wikipedia.org/wiki/%D0%9C%D0%BD%D0%BE%D0%B3%D0%BE%D1%80%D0%B0%D0%B7%D0%BE%D0%B2%D1%8B%D0%B9_%D1%82%D1%80%D0%B0%D0%BD%D1%81%D0%BF%D0%BE%D1%80%D1%82%D0%BD%D1%8B%D0%B9_%D0%BA%D0%BE%D1%81%D0%BC%D0%B8%D1%87%D0%B5%D1%81%D0%BA%D0%B8%D0%B9_%D0%BA%D0%BE%D1%80%D0%B0%D0%B1%D0%BB%D1%8C" TargetMode="External"/><Relationship Id="rId11" Type="http://schemas.openxmlformats.org/officeDocument/2006/relationships/hyperlink" Target="https://ru.wikipedia.org/wiki/%D0%9C%D0%B5%D0%B6%D0%B4%D1%83%D0%BD%D0%B0%D1%80%D0%BE%D0%B4%D0%BD%D0%B0%D1%8F_%D0%BA%D0%BE%D1%81%D0%BC%D0%B8%D1%87%D0%B5%D1%81%D0%BA%D0%B0%D1%8F_%D1%81%D1%82%D0%B0%D0%BD%D1%86%D0%B8%D1%8F" TargetMode="External"/><Relationship Id="rId5" Type="http://schemas.openxmlformats.org/officeDocument/2006/relationships/hyperlink" Target="https://ru.wikipedia.org/w/index.php?title=%D0%9C%D0%9A%D0%A1-69&amp;action=edit&amp;redlink=1" TargetMode="External"/><Relationship Id="rId10" Type="http://schemas.openxmlformats.org/officeDocument/2006/relationships/hyperlink" Target="https://ru.wikipedia.org/wiki/%D0%A4%D0%BB%D0%BE%D1%80%D0%B8%D0%B4%D0%B0" TargetMode="External"/><Relationship Id="rId4" Type="http://schemas.openxmlformats.org/officeDocument/2006/relationships/hyperlink" Target="https://ru.wikipedia.org/wiki/%D0%9C%D0%9A%D0%A1-68" TargetMode="External"/><Relationship Id="rId9" Type="http://schemas.openxmlformats.org/officeDocument/2006/relationships/hyperlink" Target="https://ru.wikipedia.org/wiki/%D0%9A%D0%BE%D1%81%D0%BC%D0%B8%D1%87%D0%B5%D1%81%D0%BA%D0%B8%D0%B9_%D1%86%D0%B5%D0%BD%D1%82%D1%80_%D0%B8%D0%BC%D0%B5%D0%BD%D0%B8_%D0%9A%D0%B5%D0%BD%D0%BD%D0%B5%D0%B4%D0%B8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3%D0%B0%D1%80%D0%BC%D0%BE%D0%BD%D0%B8%D1%8F_(%D0%BC%D0%BE%D0%B4%D1%83%D0%BB%D1%8C_%D0%9C%D0%9A%D0%A1)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ru.wikipedia.org/wiki/%D0%90%D0%BC%D0%B5%D1%80%D0%B8%D0%BA%D0%B0%D0%BD%D1%81%D0%BA%D0%B8%D0%B9_%D1%81%D0%B5%D0%B3%D0%BC%D0%B5%D0%BD%D1%82_%D0%9C%D0%9A%D0%A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b="1" dirty="0" smtClean="0"/>
              <a:t>Анна </a:t>
            </a:r>
            <a:r>
              <a:rPr lang="ru-RU" sz="8000" b="1" dirty="0" err="1" smtClean="0"/>
              <a:t>Кикина</a:t>
            </a:r>
            <a:endParaRPr lang="ru-RU" sz="8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494" y="2133599"/>
            <a:ext cx="4975412" cy="4482354"/>
          </a:xfrm>
        </p:spPr>
      </p:pic>
    </p:spTree>
    <p:extLst>
      <p:ext uri="{BB962C8B-B14F-4D97-AF65-F5344CB8AC3E}">
        <p14:creationId xmlns:p14="http://schemas.microsoft.com/office/powerpoint/2010/main" val="292766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4923212" cy="976312"/>
          </a:xfrm>
        </p:spPr>
        <p:txBody>
          <a:bodyPr>
            <a:normAutofit/>
          </a:bodyPr>
          <a:lstStyle/>
          <a:p>
            <a:r>
              <a:rPr lang="ru-RU" sz="2800" b="1" dirty="0"/>
              <a:t>Анна Юрьевна </a:t>
            </a:r>
            <a:r>
              <a:rPr lang="ru-RU" sz="2800" b="1" dirty="0" err="1"/>
              <a:t>Ки́кина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199" y="1426369"/>
            <a:ext cx="4189413" cy="34544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4806670" cy="4262436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/>
              <a:t> </a:t>
            </a:r>
            <a:r>
              <a:rPr lang="ru-RU" sz="2400" b="1" dirty="0"/>
              <a:t> — российский </a:t>
            </a:r>
            <a:r>
              <a:rPr lang="ru-RU" sz="2400" b="1" dirty="0">
                <a:hlinkClick r:id="rId3" tooltip="Космонавт"/>
              </a:rPr>
              <a:t>космонавт</a:t>
            </a:r>
            <a:r>
              <a:rPr lang="ru-RU" sz="2400" b="1" dirty="0"/>
              <a:t>-испытатель отряда </a:t>
            </a:r>
            <a:r>
              <a:rPr lang="ru-RU" sz="2400" b="1" dirty="0">
                <a:hlinkClick r:id="rId4" tooltip="ФГБУ"/>
              </a:rPr>
              <a:t>ФГБУ</a:t>
            </a:r>
            <a:r>
              <a:rPr lang="ru-RU" sz="2400" b="1" dirty="0"/>
              <a:t> «</a:t>
            </a:r>
            <a:r>
              <a:rPr lang="ru-RU" sz="2400" b="1" dirty="0">
                <a:hlinkClick r:id="rId5" tooltip="Центр подготовки космонавтов имени Ю. А. Гагарина"/>
              </a:rPr>
              <a:t>НИИ ЦПК имени Ю. А. Гагарина</a:t>
            </a:r>
            <a:r>
              <a:rPr lang="ru-RU" sz="2400" b="1" dirty="0"/>
              <a:t>». 592-й космонавт мира и 129-й космонавт </a:t>
            </a:r>
            <a:r>
              <a:rPr lang="ru-RU" sz="2400" b="1" dirty="0" smtClean="0"/>
              <a:t>СССР/России</a:t>
            </a:r>
            <a:r>
              <a:rPr lang="ru-RU" sz="2400" b="1" dirty="0"/>
              <a:t> (131-й гражданин СССР/России в </a:t>
            </a:r>
            <a:r>
              <a:rPr lang="ru-RU" sz="2400" b="1" dirty="0" smtClean="0"/>
              <a:t>космосе). </a:t>
            </a:r>
          </a:p>
          <a:p>
            <a:r>
              <a:rPr lang="ru-RU" sz="2400" b="1" dirty="0" smtClean="0"/>
              <a:t>Пятая</a:t>
            </a:r>
            <a:r>
              <a:rPr lang="ru-RU" sz="2400" b="1" dirty="0"/>
              <a:t> </a:t>
            </a:r>
            <a:r>
              <a:rPr lang="ru-RU" sz="2400" b="1" dirty="0" smtClean="0"/>
              <a:t>женщина – космонавт СССР/России</a:t>
            </a:r>
            <a:r>
              <a:rPr lang="ru-RU" sz="2400" b="1" dirty="0"/>
              <a:t>; </a:t>
            </a:r>
            <a:endParaRPr lang="ru-RU" sz="2400" b="1" dirty="0" smtClean="0"/>
          </a:p>
          <a:p>
            <a:r>
              <a:rPr lang="ru-RU" sz="2400" b="1" dirty="0" smtClean="0"/>
              <a:t>шестая </a:t>
            </a:r>
            <a:r>
              <a:rPr lang="ru-RU" sz="2400" b="1" dirty="0"/>
              <a:t>российская женщина, совершившая космический полёт. С сентября 2016 года является единственной женщиной в отряде космонавтов </a:t>
            </a:r>
            <a:r>
              <a:rPr lang="ru-RU" sz="2400" b="1" dirty="0" err="1">
                <a:hlinkClick r:id="rId6" tooltip="Роскосмос"/>
              </a:rPr>
              <a:t>Роскосмоса</a:t>
            </a:r>
            <a:r>
              <a:rPr lang="ru-RU" sz="2400" b="1" dirty="0"/>
              <a:t>. </a:t>
            </a:r>
            <a:endParaRPr lang="ru-RU" sz="2400" b="1" dirty="0" smtClean="0"/>
          </a:p>
          <a:p>
            <a:r>
              <a:rPr lang="ru-RU" sz="2400" b="1" dirty="0" smtClean="0">
                <a:hlinkClick r:id="rId7" tooltip="Мастер спорта России"/>
              </a:rPr>
              <a:t>Мастер </a:t>
            </a:r>
            <a:r>
              <a:rPr lang="ru-RU" sz="2400" b="1" dirty="0">
                <a:hlinkClick r:id="rId7" tooltip="Мастер спорта России"/>
              </a:rPr>
              <a:t>спорта </a:t>
            </a:r>
            <a:r>
              <a:rPr lang="ru-RU" sz="2400" b="1" dirty="0" smtClean="0">
                <a:hlinkClick r:id="rId7" tooltip="Мастер спорта России"/>
              </a:rPr>
              <a:t>России</a:t>
            </a:r>
            <a:endParaRPr lang="ru-RU" sz="24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931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89212" y="591671"/>
            <a:ext cx="8195329" cy="5269378"/>
          </a:xfrm>
        </p:spPr>
        <p:txBody>
          <a:bodyPr>
            <a:normAutofit/>
          </a:bodyPr>
          <a:lstStyle/>
          <a:p>
            <a:r>
              <a:rPr lang="ru-RU" sz="2000" b="1" dirty="0"/>
              <a:t>Родилась </a:t>
            </a:r>
            <a:r>
              <a:rPr lang="ru-RU" sz="2000" b="1" dirty="0">
                <a:hlinkClick r:id="rId2" tooltip="27 августа"/>
              </a:rPr>
              <a:t>27 августа</a:t>
            </a:r>
            <a:r>
              <a:rPr lang="ru-RU" sz="2000" b="1" dirty="0"/>
              <a:t> </a:t>
            </a:r>
            <a:r>
              <a:rPr lang="ru-RU" sz="2000" b="1" dirty="0">
                <a:hlinkClick r:id="rId3" tooltip="1984 год"/>
              </a:rPr>
              <a:t>1984 года</a:t>
            </a:r>
            <a:r>
              <a:rPr lang="ru-RU" sz="2000" b="1" dirty="0"/>
              <a:t> в </a:t>
            </a:r>
            <a:r>
              <a:rPr lang="ru-RU" sz="2000" b="1" dirty="0">
                <a:hlinkClick r:id="rId4" tooltip="Новосибирск"/>
              </a:rPr>
              <a:t>Новосибирске</a:t>
            </a:r>
            <a:r>
              <a:rPr lang="ru-RU" sz="2000" b="1" dirty="0"/>
              <a:t>. Окончила новосибирскую школу № 29 (школа </a:t>
            </a:r>
            <a:r>
              <a:rPr lang="ru-RU" sz="2000" b="1" dirty="0">
                <a:hlinkClick r:id="rId5" tooltip="Здоровый образ жизни"/>
              </a:rPr>
              <a:t>здорового образа жизни</a:t>
            </a:r>
            <a:r>
              <a:rPr lang="ru-RU" sz="2000" b="1" dirty="0"/>
              <a:t>), специальный класс «Юный спасатель</a:t>
            </a:r>
            <a:r>
              <a:rPr lang="ru-RU" sz="2000" b="1" dirty="0" smtClean="0"/>
              <a:t>». </a:t>
            </a:r>
            <a:r>
              <a:rPr lang="ru-RU" sz="2000" b="1" dirty="0"/>
              <a:t>В 2005 году окончила курсы при </a:t>
            </a:r>
            <a:r>
              <a:rPr lang="ru-RU" sz="2000" b="1" dirty="0">
                <a:hlinkClick r:id="rId6" tooltip="МЧС России"/>
              </a:rPr>
              <a:t>МЧС</a:t>
            </a:r>
            <a:r>
              <a:rPr lang="ru-RU" sz="2000" b="1" dirty="0"/>
              <a:t>: инструктор по обучению населения основам </a:t>
            </a:r>
            <a:r>
              <a:rPr lang="ru-RU" sz="2000" b="1" dirty="0">
                <a:hlinkClick r:id="rId7" tooltip="Первая медицинская помощь"/>
              </a:rPr>
              <a:t>первой помощи</a:t>
            </a:r>
            <a:r>
              <a:rPr lang="ru-RU" sz="2000" b="1" dirty="0"/>
              <a:t>, имеет удостоверение </a:t>
            </a:r>
            <a:r>
              <a:rPr lang="ru-RU" sz="2000" b="1" dirty="0" smtClean="0"/>
              <a:t>спасателя.</a:t>
            </a:r>
            <a:endParaRPr lang="ru-RU" sz="2000" b="1" dirty="0"/>
          </a:p>
          <a:p>
            <a:r>
              <a:rPr lang="ru-RU" sz="2000" b="1" dirty="0"/>
              <a:t>В 2006 году окончила с отличием </a:t>
            </a:r>
            <a:r>
              <a:rPr lang="ru-RU" sz="2000" b="1" dirty="0">
                <a:hlinkClick r:id="rId8" tooltip="Сибирский государственный университет водного транспорта"/>
              </a:rPr>
              <a:t>Новосибирскую государственную академию водного транспорта</a:t>
            </a:r>
            <a:r>
              <a:rPr lang="ru-RU" sz="2000" b="1" dirty="0"/>
              <a:t> по специальности «Защита в чрезвычайных ситуациях», инженер-</a:t>
            </a:r>
            <a:r>
              <a:rPr lang="ru-RU" sz="2000" b="1" dirty="0">
                <a:hlinkClick r:id="rId9" tooltip="Гидротехника"/>
              </a:rPr>
              <a:t>гидротехник</a:t>
            </a:r>
            <a:r>
              <a:rPr lang="ru-RU" sz="2000" b="1" dirty="0"/>
              <a:t>. В 2008 году там же защитила диплом по специальности «Экономика и управление на предприятии (транспорта)» с квалификацией «экономист-менеджер</a:t>
            </a:r>
            <a:r>
              <a:rPr lang="ru-RU" sz="2000" b="1" dirty="0" smtClean="0"/>
              <a:t>»</a:t>
            </a:r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181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7582" y="1630261"/>
            <a:ext cx="2032462" cy="304661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89213" y="627529"/>
            <a:ext cx="4017775" cy="5233520"/>
          </a:xfrm>
        </p:spPr>
        <p:txBody>
          <a:bodyPr>
            <a:normAutofit/>
          </a:bodyPr>
          <a:lstStyle/>
          <a:p>
            <a:r>
              <a:rPr lang="ru-RU" sz="2000" b="1" dirty="0"/>
              <a:t>Участвовала в первом открытом конкурсе в отряд космонавтов России, объявленном 27 января 2012 </a:t>
            </a:r>
            <a:r>
              <a:rPr lang="ru-RU" sz="2000" b="1" dirty="0" smtClean="0"/>
              <a:t>года.</a:t>
            </a:r>
          </a:p>
          <a:p>
            <a:r>
              <a:rPr lang="ru-RU" sz="2000" b="1" dirty="0" smtClean="0"/>
              <a:t>26 </a:t>
            </a:r>
            <a:r>
              <a:rPr lang="ru-RU" sz="2000" b="1" dirty="0"/>
              <a:t>октября 2012 года назначена на должность кандидата в космонавты-испытатели отряда космонавтов </a:t>
            </a:r>
            <a:r>
              <a:rPr lang="ru-RU" sz="2000" b="1" dirty="0" err="1"/>
              <a:t>Роскосмоса</a:t>
            </a:r>
            <a:r>
              <a:rPr lang="ru-RU" sz="2000" b="1" dirty="0"/>
              <a:t>. </a:t>
            </a:r>
            <a:endParaRPr lang="ru-RU" sz="2000" b="1" dirty="0" smtClean="0"/>
          </a:p>
          <a:p>
            <a:r>
              <a:rPr lang="ru-RU" sz="2000" b="1" dirty="0" smtClean="0"/>
              <a:t>С </a:t>
            </a:r>
            <a:r>
              <a:rPr lang="ru-RU" sz="2000" b="1" dirty="0"/>
              <a:t>30 октября 2012 года приступила к </a:t>
            </a:r>
            <a:r>
              <a:rPr lang="ru-RU" sz="2000" b="1" dirty="0" err="1"/>
              <a:t>общекосмической</a:t>
            </a:r>
            <a:r>
              <a:rPr lang="ru-RU" sz="2000" b="1" dirty="0"/>
              <a:t> </a:t>
            </a:r>
            <a:r>
              <a:rPr lang="ru-RU" sz="2000" b="1" dirty="0" smtClean="0"/>
              <a:t>подготовке</a:t>
            </a:r>
            <a:endParaRPr lang="ru-RU" sz="20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78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013" y="1161532"/>
            <a:ext cx="5181600" cy="398407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89212" y="762000"/>
            <a:ext cx="3505199" cy="5099049"/>
          </a:xfrm>
        </p:spPr>
        <p:txBody>
          <a:bodyPr>
            <a:normAutofit lnSpcReduction="10000"/>
          </a:bodyPr>
          <a:lstStyle/>
          <a:p>
            <a:r>
              <a:rPr lang="ru-RU" sz="2400" b="1" dirty="0"/>
              <a:t>В 2021 году стала прообразом коллекционной куклы </a:t>
            </a:r>
            <a:r>
              <a:rPr lang="ru-RU" sz="2400" b="1" dirty="0">
                <a:hlinkClick r:id="rId3" tooltip="Барби"/>
              </a:rPr>
              <a:t>Барби</a:t>
            </a:r>
            <a:r>
              <a:rPr lang="ru-RU" sz="2400" b="1" dirty="0"/>
              <a:t> из серии «Вдохновляющие женщины</a:t>
            </a:r>
            <a:r>
              <a:rPr lang="ru-RU" sz="2400" b="1" dirty="0" smtClean="0"/>
              <a:t>». </a:t>
            </a:r>
            <a:r>
              <a:rPr lang="ru-RU" sz="2400" b="1" dirty="0"/>
              <a:t>В том же году стала </a:t>
            </a:r>
            <a:r>
              <a:rPr lang="ru-RU" sz="2400" b="1" dirty="0" err="1">
                <a:hlinkClick r:id="rId4" tooltip="Посол бренда"/>
              </a:rPr>
              <a:t>амбассадором</a:t>
            </a:r>
            <a:r>
              <a:rPr lang="ru-RU" sz="2400" b="1" dirty="0"/>
              <a:t> коллекции одежды для российских спортсменов на </a:t>
            </a:r>
            <a:r>
              <a:rPr lang="ru-RU" sz="2400" b="1" dirty="0">
                <a:hlinkClick r:id="rId5" tooltip="Летние Олимпийские игры 2020"/>
              </a:rPr>
              <a:t>Олимпийских играх</a:t>
            </a:r>
            <a:r>
              <a:rPr lang="ru-RU" sz="2400" b="1" dirty="0"/>
              <a:t> в </a:t>
            </a:r>
            <a:r>
              <a:rPr lang="ru-RU" sz="2400" b="1" dirty="0" smtClean="0">
                <a:hlinkClick r:id="rId6" tooltip="Токио"/>
              </a:rPr>
              <a:t>Токио</a:t>
            </a:r>
            <a:endParaRPr lang="ru-RU" sz="24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954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013" y="1696244"/>
            <a:ext cx="5181600" cy="291465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89212" y="277906"/>
            <a:ext cx="3505199" cy="5583143"/>
          </a:xfrm>
        </p:spPr>
        <p:txBody>
          <a:bodyPr>
            <a:noAutofit/>
          </a:bodyPr>
          <a:lstStyle/>
          <a:p>
            <a:r>
              <a:rPr lang="ru-RU" sz="2000" b="1" dirty="0"/>
              <a:t>5 октября 2022 года в </a:t>
            </a:r>
            <a:r>
              <a:rPr lang="ru-RU" sz="2000" b="1" dirty="0" smtClean="0"/>
              <a:t>19:00:57</a:t>
            </a:r>
            <a:r>
              <a:rPr lang="ru-RU" sz="2000" b="1" dirty="0"/>
              <a:t> стартовала в качестве специалиста полёта в составе экипажа миссии </a:t>
            </a:r>
            <a:r>
              <a:rPr lang="ru-RU" sz="2000" b="1" dirty="0" err="1">
                <a:hlinkClick r:id="rId3" tooltip="SpaceX Crew-5"/>
              </a:rPr>
              <a:t>SpaceX</a:t>
            </a:r>
            <a:r>
              <a:rPr lang="ru-RU" sz="2000" b="1" dirty="0">
                <a:hlinkClick r:id="rId3" tooltip="SpaceX Crew-5"/>
              </a:rPr>
              <a:t> Crew-5</a:t>
            </a:r>
            <a:r>
              <a:rPr lang="ru-RU" sz="2000" b="1" dirty="0"/>
              <a:t> и космических экспедиций </a:t>
            </a:r>
            <a:r>
              <a:rPr lang="ru-RU" sz="2000" b="1" dirty="0">
                <a:hlinkClick r:id="rId4" tooltip="МКС-68"/>
              </a:rPr>
              <a:t>МКС-68</a:t>
            </a:r>
            <a:r>
              <a:rPr lang="ru-RU" sz="2000" b="1" dirty="0"/>
              <a:t>/</a:t>
            </a:r>
            <a:r>
              <a:rPr lang="ru-RU" sz="2000" b="1" dirty="0">
                <a:hlinkClick r:id="rId5" tooltip="МКС-69 (страница отсутствует)"/>
              </a:rPr>
              <a:t>МКС-69</a:t>
            </a:r>
            <a:r>
              <a:rPr lang="ru-RU" sz="2000" b="1" dirty="0"/>
              <a:t> на американском частном </a:t>
            </a:r>
            <a:r>
              <a:rPr lang="ru-RU" sz="2000" b="1" dirty="0">
                <a:hlinkClick r:id="rId6" tooltip="Многоразовый транспортный космический корабль"/>
              </a:rPr>
              <a:t>многоразовом космическом корабле</a:t>
            </a:r>
            <a:r>
              <a:rPr lang="ru-RU" sz="2000" b="1" dirty="0"/>
              <a:t> </a:t>
            </a:r>
            <a:r>
              <a:rPr lang="ru-RU" sz="2000" b="1" dirty="0" err="1">
                <a:hlinkClick r:id="rId7" tooltip="Dragon 2 (космический корабль)"/>
              </a:rPr>
              <a:t>Crew</a:t>
            </a:r>
            <a:r>
              <a:rPr lang="ru-RU" sz="2000" b="1" dirty="0">
                <a:hlinkClick r:id="rId7" tooltip="Dragon 2 (космический корабль)"/>
              </a:rPr>
              <a:t> </a:t>
            </a:r>
            <a:r>
              <a:rPr lang="ru-RU" sz="2000" b="1" dirty="0" err="1">
                <a:hlinkClick r:id="rId7" tooltip="Dragon 2 (космический корабль)"/>
              </a:rPr>
              <a:t>Dragon</a:t>
            </a:r>
            <a:r>
              <a:rPr lang="ru-RU" sz="2000" b="1" dirty="0"/>
              <a:t> </a:t>
            </a:r>
            <a:r>
              <a:rPr lang="ru-RU" sz="2000" b="1" i="1" dirty="0"/>
              <a:t>«</a:t>
            </a:r>
            <a:r>
              <a:rPr lang="ru-RU" sz="2000" b="1" i="1" dirty="0" err="1"/>
              <a:t>Endurance</a:t>
            </a:r>
            <a:r>
              <a:rPr lang="ru-RU" sz="2000" b="1" i="1" dirty="0" smtClean="0"/>
              <a:t>»</a:t>
            </a:r>
            <a:r>
              <a:rPr lang="ru-RU" sz="2000" b="1" dirty="0" smtClean="0"/>
              <a:t> </a:t>
            </a:r>
            <a:r>
              <a:rPr lang="ru-RU" sz="2000" b="1" dirty="0"/>
              <a:t>компании </a:t>
            </a:r>
            <a:r>
              <a:rPr lang="ru-RU" sz="2000" b="1" dirty="0" err="1">
                <a:hlinkClick r:id="rId8" tooltip="SpaceX"/>
              </a:rPr>
              <a:t>SpaceX</a:t>
            </a:r>
            <a:r>
              <a:rPr lang="ru-RU" sz="2000" b="1" dirty="0"/>
              <a:t> </a:t>
            </a:r>
            <a:r>
              <a:rPr lang="ru-RU" sz="2000" b="1" dirty="0" smtClean="0"/>
              <a:t>со </a:t>
            </a:r>
            <a:r>
              <a:rPr lang="ru-RU" sz="2000" b="1" dirty="0"/>
              <a:t>стартового комплекса 39А </a:t>
            </a:r>
            <a:r>
              <a:rPr lang="ru-RU" sz="2000" b="1" dirty="0">
                <a:hlinkClick r:id="rId9" tooltip="Космический центр имени Кеннеди"/>
              </a:rPr>
              <a:t>Космического центра имени Кеннеди</a:t>
            </a:r>
            <a:r>
              <a:rPr lang="ru-RU" sz="2000" b="1" dirty="0"/>
              <a:t> во </a:t>
            </a:r>
            <a:r>
              <a:rPr lang="ru-RU" sz="2000" b="1" dirty="0">
                <a:hlinkClick r:id="rId10" tooltip="Флорида"/>
              </a:rPr>
              <a:t>Флориде</a:t>
            </a:r>
            <a:r>
              <a:rPr lang="ru-RU" sz="2000" b="1" dirty="0"/>
              <a:t> </a:t>
            </a:r>
            <a:r>
              <a:rPr lang="ru-RU" sz="2000" b="1" dirty="0" smtClean="0"/>
              <a:t>к</a:t>
            </a:r>
          </a:p>
          <a:p>
            <a:r>
              <a:rPr lang="ru-RU" sz="2000" b="1" dirty="0"/>
              <a:t> </a:t>
            </a:r>
            <a:r>
              <a:rPr lang="ru-RU" sz="2000" b="1" dirty="0">
                <a:hlinkClick r:id="rId11" tooltip="Международная космическая станция"/>
              </a:rPr>
              <a:t>Международной космической </a:t>
            </a:r>
            <a:r>
              <a:rPr lang="ru-RU" sz="2000" b="1" dirty="0" smtClean="0">
                <a:hlinkClick r:id="rId11" tooltip="Международная космическая станция"/>
              </a:rPr>
              <a:t>станции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99095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013" y="1440706"/>
            <a:ext cx="5181600" cy="34257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89212" y="1631575"/>
            <a:ext cx="3505199" cy="4229473"/>
          </a:xfrm>
        </p:spPr>
        <p:txBody>
          <a:bodyPr>
            <a:normAutofit fontScale="32500" lnSpcReduction="20000"/>
          </a:bodyPr>
          <a:lstStyle/>
          <a:p>
            <a:r>
              <a:rPr lang="ru-RU" sz="6000" b="1" dirty="0"/>
              <a:t>Стыковка корабля произошла 6 октября в 21:01  в автоматическом режиме к модулю «</a:t>
            </a:r>
            <a:r>
              <a:rPr lang="ru-RU" sz="6000" b="1" dirty="0">
                <a:hlinkClick r:id="rId3" tooltip="Гармония (модуль МКС)"/>
              </a:rPr>
              <a:t>Гармония</a:t>
            </a:r>
            <a:r>
              <a:rPr lang="ru-RU" sz="6000" b="1" dirty="0"/>
              <a:t>» </a:t>
            </a:r>
            <a:r>
              <a:rPr lang="ru-RU" sz="6000" b="1" dirty="0">
                <a:hlinkClick r:id="rId4" tooltip="Американский сегмент МКС"/>
              </a:rPr>
              <a:t>американского сегмента МКС</a:t>
            </a:r>
            <a:r>
              <a:rPr lang="ru-RU" sz="6000" b="1" dirty="0"/>
              <a:t>, </a:t>
            </a:r>
            <a:endParaRPr lang="ru-RU" sz="6000" b="1" dirty="0" smtClean="0"/>
          </a:p>
          <a:p>
            <a:r>
              <a:rPr lang="ru-RU" sz="6000" b="1" dirty="0" smtClean="0"/>
              <a:t>люки </a:t>
            </a:r>
            <a:r>
              <a:rPr lang="ru-RU" sz="6000" b="1" dirty="0"/>
              <a:t>между </a:t>
            </a:r>
            <a:r>
              <a:rPr lang="ru-RU" sz="6000" b="1" i="1" dirty="0"/>
              <a:t>«</a:t>
            </a:r>
            <a:r>
              <a:rPr lang="ru-RU" sz="6000" b="1" i="1" dirty="0" err="1"/>
              <a:t>Endurance</a:t>
            </a:r>
            <a:r>
              <a:rPr lang="ru-RU" sz="6000" b="1" i="1" dirty="0"/>
              <a:t>»</a:t>
            </a:r>
            <a:r>
              <a:rPr lang="ru-RU" sz="6000" b="1" dirty="0"/>
              <a:t> и МКС открылись около 22:45 UTC и экипаж корабля перешёл на борт </a:t>
            </a:r>
            <a:r>
              <a:rPr lang="ru-RU" sz="6000" b="1" dirty="0" smtClean="0"/>
              <a:t>станции. </a:t>
            </a:r>
            <a:r>
              <a:rPr lang="ru-RU" sz="6000" b="1" dirty="0"/>
              <a:t>Полёт запланирован на 145 </a:t>
            </a:r>
            <a:r>
              <a:rPr lang="ru-RU" sz="6000" b="1" dirty="0" smtClean="0"/>
              <a:t>суток</a:t>
            </a:r>
            <a:endParaRPr lang="ru-RU" sz="6000" b="1" dirty="0"/>
          </a:p>
          <a:p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523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65</TotalTime>
  <Words>65</Words>
  <Application>Microsoft Office PowerPoint</Application>
  <PresentationFormat>Широкоэкранный</PresentationFormat>
  <Paragraphs>17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Легкий дым</vt:lpstr>
      <vt:lpstr>Анна Кикина</vt:lpstr>
      <vt:lpstr>Анна Юрьевна Ки́кина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SCHOOL37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Анна Кикина</dc:title>
  <dc:creator>USER1</dc:creator>
  <cp:lastModifiedBy>USER1</cp:lastModifiedBy>
  <cp:revision>8</cp:revision>
  <dcterms:created xsi:type="dcterms:W3CDTF">2022-11-02T02:39:07Z</dcterms:created>
  <dcterms:modified xsi:type="dcterms:W3CDTF">2022-11-07T06:58:03Z</dcterms:modified>
</cp:coreProperties>
</file>