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6" r:id="rId5"/>
    <p:sldId id="269" r:id="rId6"/>
    <p:sldId id="268" r:id="rId7"/>
    <p:sldId id="273" r:id="rId8"/>
    <p:sldId id="275" r:id="rId9"/>
    <p:sldId id="276" r:id="rId10"/>
    <p:sldId id="271" r:id="rId11"/>
    <p:sldId id="270" r:id="rId12"/>
    <p:sldId id="272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1" autoAdjust="0"/>
    <p:restoredTop sz="94660"/>
  </p:normalViewPr>
  <p:slideViewPr>
    <p:cSldViewPr>
      <p:cViewPr varScale="1">
        <p:scale>
          <a:sx n="73" d="100"/>
          <a:sy n="73" d="100"/>
        </p:scale>
        <p:origin x="-7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0363" cy="460803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1EE07-A4EC-4997-BE7A-105F90885177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39FBFDA-B605-4987-A28A-120BE51461DC}" type="pres">
      <dgm:prSet presAssocID="{B561EE07-A4EC-4997-BE7A-105F90885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BCA30BF8-AEB2-44DA-8ED7-001A4FFA240E}" type="presOf" srcId="{B561EE07-A4EC-4997-BE7A-105F90885177}" destId="{539FBFDA-B605-4987-A28A-120BE51461DC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3920B-6A99-44EB-A080-22029BCCF6E6}" type="doc">
      <dgm:prSet loTypeId="urn:microsoft.com/office/officeart/2005/8/layout/vList6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C5860CFB-1C93-4D4C-8E4C-170EA323149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rPr>
            <a:t>Расслабляющий массаж проводится:</a:t>
          </a:r>
          <a:endParaRPr lang="ru-RU" b="1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dgm:t>
    </dgm:pt>
    <dgm:pt modelId="{D3AE6BF5-444F-4269-B8E2-3587022FC447}" type="parTrans" cxnId="{F77AD286-316E-48FC-A140-AE2EE69257DE}">
      <dgm:prSet/>
      <dgm:spPr/>
      <dgm:t>
        <a:bodyPr/>
        <a:lstStyle/>
        <a:p>
          <a:endParaRPr lang="ru-RU"/>
        </a:p>
      </dgm:t>
    </dgm:pt>
    <dgm:pt modelId="{25EF298B-D7A5-4EFF-86DE-9FCFDCB99DCA}" type="sibTrans" cxnId="{F77AD286-316E-48FC-A140-AE2EE69257DE}">
      <dgm:prSet/>
      <dgm:spPr/>
      <dgm:t>
        <a:bodyPr/>
        <a:lstStyle/>
        <a:p>
          <a:endParaRPr lang="ru-RU"/>
        </a:p>
      </dgm:t>
    </dgm:pt>
    <dgm:pt modelId="{A5B6B7CC-AB37-4F94-A6B4-FB4D77DCA02F}">
      <dgm:prSet phldrT="[Текст]"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в медленном темпе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F29F833F-9298-48D0-9D20-E8F6CCBF92D5}" type="parTrans" cxnId="{0A3EE92D-B5ED-4CD2-B0C8-C0308246887D}">
      <dgm:prSet/>
      <dgm:spPr/>
      <dgm:t>
        <a:bodyPr/>
        <a:lstStyle/>
        <a:p>
          <a:endParaRPr lang="ru-RU"/>
        </a:p>
      </dgm:t>
    </dgm:pt>
    <dgm:pt modelId="{1B791E36-5F7B-4093-B765-E05404526025}" type="sibTrans" cxnId="{0A3EE92D-B5ED-4CD2-B0C8-C0308246887D}">
      <dgm:prSet/>
      <dgm:spPr/>
      <dgm:t>
        <a:bodyPr/>
        <a:lstStyle/>
        <a:p>
          <a:endParaRPr lang="ru-RU"/>
        </a:p>
      </dgm:t>
    </dgm:pt>
    <dgm:pt modelId="{79F19F1F-8978-4912-A0AA-3DB1E4F545B5}">
      <dgm:prSet phldrT="[Текст]"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основными приемами являются поглаживание и легкая вибрация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DE46FC61-885D-4C4F-96F5-C74864916865}" type="parTrans" cxnId="{ABB1077F-616B-453D-8EFD-818A34B0222B}">
      <dgm:prSet/>
      <dgm:spPr/>
      <dgm:t>
        <a:bodyPr/>
        <a:lstStyle/>
        <a:p>
          <a:endParaRPr lang="ru-RU"/>
        </a:p>
      </dgm:t>
    </dgm:pt>
    <dgm:pt modelId="{AE871C95-15C0-416C-A17A-A2BEBF57CB30}" type="sibTrans" cxnId="{ABB1077F-616B-453D-8EFD-818A34B0222B}">
      <dgm:prSet/>
      <dgm:spPr/>
      <dgm:t>
        <a:bodyPr/>
        <a:lstStyle/>
        <a:p>
          <a:endParaRPr lang="ru-RU"/>
        </a:p>
      </dgm:t>
    </dgm:pt>
    <dgm:pt modelId="{25107C6E-9EC4-4666-AA31-BD289AC7C48B}">
      <dgm:prSet phldrT="[Текст]" custT="1"/>
      <dgm:spPr/>
      <dgm:t>
        <a:bodyPr/>
        <a:lstStyle/>
        <a:p>
          <a:endParaRPr lang="ru-RU" sz="1400" dirty="0"/>
        </a:p>
      </dgm:t>
    </dgm:pt>
    <dgm:pt modelId="{7469F764-8455-43F2-A918-901E63A6E152}" type="parTrans" cxnId="{F0053519-E59B-432A-877D-F651FA47A9AB}">
      <dgm:prSet/>
      <dgm:spPr/>
      <dgm:t>
        <a:bodyPr/>
        <a:lstStyle/>
        <a:p>
          <a:endParaRPr lang="ru-RU"/>
        </a:p>
      </dgm:t>
    </dgm:pt>
    <dgm:pt modelId="{F67273C7-7A2C-4F0B-A08C-FD55FB37334D}" type="sibTrans" cxnId="{F0053519-E59B-432A-877D-F651FA47A9AB}">
      <dgm:prSet/>
      <dgm:spPr/>
      <dgm:t>
        <a:bodyPr/>
        <a:lstStyle/>
        <a:p>
          <a:endParaRPr lang="ru-RU"/>
        </a:p>
      </dgm:t>
    </dgm:pt>
    <dgm:pt modelId="{AB96C44A-9CA1-4D91-8B3D-A99F8A109C33}">
      <dgm:prSet phldrT="[Текст]"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расслабляющий массаж должен вызывать у ребенка только  приятные ощущения тепла и покоя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A3DE8124-6E66-4B2C-A5DB-342438DF0B23}" type="parTrans" cxnId="{BC7D535C-72B6-4B72-8FB4-A25E5A235C86}">
      <dgm:prSet/>
      <dgm:spPr/>
      <dgm:t>
        <a:bodyPr/>
        <a:lstStyle/>
        <a:p>
          <a:endParaRPr lang="ru-RU"/>
        </a:p>
      </dgm:t>
    </dgm:pt>
    <dgm:pt modelId="{ED012DBE-9873-4CB4-A2D3-4C2B9CF00EC1}" type="sibTrans" cxnId="{BC7D535C-72B6-4B72-8FB4-A25E5A235C86}">
      <dgm:prSet/>
      <dgm:spPr/>
      <dgm:t>
        <a:bodyPr/>
        <a:lstStyle/>
        <a:p>
          <a:endParaRPr lang="ru-RU"/>
        </a:p>
      </dgm:t>
    </dgm:pt>
    <dgm:pt modelId="{F204FAB2-81B3-4C5E-A1E9-E3167E1971BC}">
      <dgm:prSet phldrT="[Текст]"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руки логопеда должны быть теплыми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20302B7B-67EB-4EB3-9C3D-BFE164E7EE57}" type="parTrans" cxnId="{8B1EC53D-8458-44FA-9D81-BCE2327085BC}">
      <dgm:prSet/>
      <dgm:spPr/>
      <dgm:t>
        <a:bodyPr/>
        <a:lstStyle/>
        <a:p>
          <a:endParaRPr lang="ru-RU"/>
        </a:p>
      </dgm:t>
    </dgm:pt>
    <dgm:pt modelId="{AF273CEF-C371-4C12-9720-A0CA96E8EFA9}" type="sibTrans" cxnId="{8B1EC53D-8458-44FA-9D81-BCE2327085BC}">
      <dgm:prSet/>
      <dgm:spPr/>
      <dgm:t>
        <a:bodyPr/>
        <a:lstStyle/>
        <a:p>
          <a:endParaRPr lang="ru-RU"/>
        </a:p>
      </dgm:t>
    </dgm:pt>
    <dgm:pt modelId="{86FBD1AD-BFD8-48BB-9AE2-D124A522353C}">
      <dgm:prSet phldrT="[Текст]"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расслаблению мышц способствует звучание тихой музыки с медленным, плавным ритмом или проговаривание логопедом формул спокойствия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9188433B-E2F7-4BB3-BD6F-3803B8FA5DF0}" type="parTrans" cxnId="{78F684CF-BE90-4084-806C-26EDCE1B5278}">
      <dgm:prSet/>
      <dgm:spPr/>
      <dgm:t>
        <a:bodyPr/>
        <a:lstStyle/>
        <a:p>
          <a:endParaRPr lang="ru-RU"/>
        </a:p>
      </dgm:t>
    </dgm:pt>
    <dgm:pt modelId="{A532D81F-21B2-4FC6-A767-05FF4CF57DD9}" type="sibTrans" cxnId="{78F684CF-BE90-4084-806C-26EDCE1B5278}">
      <dgm:prSet/>
      <dgm:spPr/>
      <dgm:t>
        <a:bodyPr/>
        <a:lstStyle/>
        <a:p>
          <a:endParaRPr lang="ru-RU"/>
        </a:p>
      </dgm:t>
    </dgm:pt>
    <dgm:pt modelId="{37286693-3A9E-46E9-8EB9-5CA41F5B83F1}">
      <dgm:prSet phldrT="[Текст]"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последовательность одного сеанса расслабляющего массажа может быть следующая: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3AD22C41-AA48-4251-BB4D-9ACA92B0764A}" type="parTrans" cxnId="{6EF7A7FB-16F6-40B1-BB7D-1043C8029034}">
      <dgm:prSet/>
      <dgm:spPr/>
      <dgm:t>
        <a:bodyPr/>
        <a:lstStyle/>
        <a:p>
          <a:endParaRPr lang="ru-RU"/>
        </a:p>
      </dgm:t>
    </dgm:pt>
    <dgm:pt modelId="{73E2CF45-2A3E-4765-A709-36038BB5D7E9}" type="sibTrans" cxnId="{6EF7A7FB-16F6-40B1-BB7D-1043C8029034}">
      <dgm:prSet/>
      <dgm:spPr/>
      <dgm:t>
        <a:bodyPr/>
        <a:lstStyle/>
        <a:p>
          <a:endParaRPr lang="ru-RU"/>
        </a:p>
      </dgm:t>
    </dgm:pt>
    <dgm:pt modelId="{CE1E3810-4483-4566-943D-EC69A38FF629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1 мышцы шеи и плечевого пояса,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E38EB1E5-9A2F-4823-9BA2-B739A413EF91}" type="parTrans" cxnId="{BC8F95E6-F735-4580-8D28-EB942F7C9B1A}">
      <dgm:prSet/>
      <dgm:spPr/>
      <dgm:t>
        <a:bodyPr/>
        <a:lstStyle/>
        <a:p>
          <a:endParaRPr lang="ru-RU"/>
        </a:p>
      </dgm:t>
    </dgm:pt>
    <dgm:pt modelId="{6D487DC9-B46F-47CA-AD05-8373394FDAF6}" type="sibTrans" cxnId="{BC8F95E6-F735-4580-8D28-EB942F7C9B1A}">
      <dgm:prSet/>
      <dgm:spPr/>
      <dgm:t>
        <a:bodyPr/>
        <a:lstStyle/>
        <a:p>
          <a:endParaRPr lang="ru-RU"/>
        </a:p>
      </dgm:t>
    </dgm:pt>
    <dgm:pt modelId="{F8BE2A93-5D95-4D83-98F5-70919C8221F3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2 мимическая мускулатура,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95F77A7F-484E-432A-9722-71131A7BFCF2}" type="parTrans" cxnId="{FBE2555D-96FB-4FAC-8224-321B7F29A6CB}">
      <dgm:prSet/>
      <dgm:spPr/>
      <dgm:t>
        <a:bodyPr/>
        <a:lstStyle/>
        <a:p>
          <a:endParaRPr lang="ru-RU"/>
        </a:p>
      </dgm:t>
    </dgm:pt>
    <dgm:pt modelId="{22C1DFD4-05AE-405C-A272-9BA641E98DF9}" type="sibTrans" cxnId="{FBE2555D-96FB-4FAC-8224-321B7F29A6CB}">
      <dgm:prSet/>
      <dgm:spPr/>
      <dgm:t>
        <a:bodyPr/>
        <a:lstStyle/>
        <a:p>
          <a:endParaRPr lang="ru-RU"/>
        </a:p>
      </dgm:t>
    </dgm:pt>
    <dgm:pt modelId="{BAE66C44-341B-43F7-A5E3-F1D13AD5B99F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3 мышцы губ,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73DA249C-AD19-4496-9E22-C7A199BF9B28}" type="parTrans" cxnId="{53078A04-B36A-4FCF-92B7-65214015E71F}">
      <dgm:prSet/>
      <dgm:spPr/>
      <dgm:t>
        <a:bodyPr/>
        <a:lstStyle/>
        <a:p>
          <a:endParaRPr lang="ru-RU"/>
        </a:p>
      </dgm:t>
    </dgm:pt>
    <dgm:pt modelId="{E028A81D-43A9-446E-92CD-58B6899D4F1F}" type="sibTrans" cxnId="{53078A04-B36A-4FCF-92B7-65214015E71F}">
      <dgm:prSet/>
      <dgm:spPr/>
      <dgm:t>
        <a:bodyPr/>
        <a:lstStyle/>
        <a:p>
          <a:endParaRPr lang="ru-RU"/>
        </a:p>
      </dgm:t>
    </dgm:pt>
    <dgm:pt modelId="{4BA2E280-66A8-4A8D-8E1D-06F3A517019E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4 мышцы языка.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B699A4CC-614B-44AB-B861-5575E1F723F3}" type="parTrans" cxnId="{87CF9D63-4FEF-4855-B598-A109EB97AD7F}">
      <dgm:prSet/>
      <dgm:spPr/>
      <dgm:t>
        <a:bodyPr/>
        <a:lstStyle/>
        <a:p>
          <a:endParaRPr lang="ru-RU"/>
        </a:p>
      </dgm:t>
    </dgm:pt>
    <dgm:pt modelId="{8BB38592-4CE6-4F25-952B-A28827E11B2F}" type="sibTrans" cxnId="{87CF9D63-4FEF-4855-B598-A109EB97AD7F}">
      <dgm:prSet/>
      <dgm:spPr/>
      <dgm:t>
        <a:bodyPr/>
        <a:lstStyle/>
        <a:p>
          <a:endParaRPr lang="ru-RU"/>
        </a:p>
      </dgm:t>
    </dgm:pt>
    <dgm:pt modelId="{75EF545B-5235-4FA7-91F6-A5F6CDD6FCBB}" type="pres">
      <dgm:prSet presAssocID="{2153920B-6A99-44EB-A080-22029BCCF6E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6D4B7E-BC2C-4FAA-B68D-143F7EA4C8F2}" type="pres">
      <dgm:prSet presAssocID="{C5860CFB-1C93-4D4C-8E4C-170EA323149F}" presName="linNode" presStyleCnt="0"/>
      <dgm:spPr/>
    </dgm:pt>
    <dgm:pt modelId="{B4236E1E-E4E6-46D0-A672-41EDFEC0CEB6}" type="pres">
      <dgm:prSet presAssocID="{C5860CFB-1C93-4D4C-8E4C-170EA323149F}" presName="parentShp" presStyleLbl="node1" presStyleIdx="0" presStyleCnt="1" custScaleX="55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5B4452-3460-483F-A8D4-471A6FE8AD3F}" type="pres">
      <dgm:prSet presAssocID="{C5860CFB-1C93-4D4C-8E4C-170EA323149F}" presName="childShp" presStyleLbl="bgAccFollowNode1" presStyleIdx="0" presStyleCnt="1" custScaleX="126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316A6D-FA8D-4201-9946-72759B4D1AF9}" type="presOf" srcId="{25107C6E-9EC4-4666-AA31-BD289AC7C48B}" destId="{105B4452-3460-483F-A8D4-471A6FE8AD3F}" srcOrd="0" destOrd="10" presId="urn:microsoft.com/office/officeart/2005/8/layout/vList6"/>
    <dgm:cxn modelId="{0A3EE92D-B5ED-4CD2-B0C8-C0308246887D}" srcId="{C5860CFB-1C93-4D4C-8E4C-170EA323149F}" destId="{A5B6B7CC-AB37-4F94-A6B4-FB4D77DCA02F}" srcOrd="0" destOrd="0" parTransId="{F29F833F-9298-48D0-9D20-E8F6CCBF92D5}" sibTransId="{1B791E36-5F7B-4093-B765-E05404526025}"/>
    <dgm:cxn modelId="{5EB9DCE2-3443-4834-9890-AB7D2509B7FD}" type="presOf" srcId="{79F19F1F-8978-4912-A0AA-3DB1E4F545B5}" destId="{105B4452-3460-483F-A8D4-471A6FE8AD3F}" srcOrd="0" destOrd="1" presId="urn:microsoft.com/office/officeart/2005/8/layout/vList6"/>
    <dgm:cxn modelId="{78F684CF-BE90-4084-806C-26EDCE1B5278}" srcId="{C5860CFB-1C93-4D4C-8E4C-170EA323149F}" destId="{86FBD1AD-BFD8-48BB-9AE2-D124A522353C}" srcOrd="4" destOrd="0" parTransId="{9188433B-E2F7-4BB3-BD6F-3803B8FA5DF0}" sibTransId="{A532D81F-21B2-4FC6-A767-05FF4CF57DD9}"/>
    <dgm:cxn modelId="{BC8F95E6-F735-4580-8D28-EB942F7C9B1A}" srcId="{37286693-3A9E-46E9-8EB9-5CA41F5B83F1}" destId="{CE1E3810-4483-4566-943D-EC69A38FF629}" srcOrd="0" destOrd="0" parTransId="{E38EB1E5-9A2F-4823-9BA2-B739A413EF91}" sibTransId="{6D487DC9-B46F-47CA-AD05-8373394FDAF6}"/>
    <dgm:cxn modelId="{FBE2555D-96FB-4FAC-8224-321B7F29A6CB}" srcId="{37286693-3A9E-46E9-8EB9-5CA41F5B83F1}" destId="{F8BE2A93-5D95-4D83-98F5-70919C8221F3}" srcOrd="1" destOrd="0" parTransId="{95F77A7F-484E-432A-9722-71131A7BFCF2}" sibTransId="{22C1DFD4-05AE-405C-A272-9BA641E98DF9}"/>
    <dgm:cxn modelId="{53078A04-B36A-4FCF-92B7-65214015E71F}" srcId="{37286693-3A9E-46E9-8EB9-5CA41F5B83F1}" destId="{BAE66C44-341B-43F7-A5E3-F1D13AD5B99F}" srcOrd="2" destOrd="0" parTransId="{73DA249C-AD19-4496-9E22-C7A199BF9B28}" sibTransId="{E028A81D-43A9-446E-92CD-58B6899D4F1F}"/>
    <dgm:cxn modelId="{6EF7A7FB-16F6-40B1-BB7D-1043C8029034}" srcId="{C5860CFB-1C93-4D4C-8E4C-170EA323149F}" destId="{37286693-3A9E-46E9-8EB9-5CA41F5B83F1}" srcOrd="5" destOrd="0" parTransId="{3AD22C41-AA48-4251-BB4D-9ACA92B0764A}" sibTransId="{73E2CF45-2A3E-4765-A709-36038BB5D7E9}"/>
    <dgm:cxn modelId="{7A406978-24C6-4C86-ADBD-2A787A29802F}" type="presOf" srcId="{86FBD1AD-BFD8-48BB-9AE2-D124A522353C}" destId="{105B4452-3460-483F-A8D4-471A6FE8AD3F}" srcOrd="0" destOrd="4" presId="urn:microsoft.com/office/officeart/2005/8/layout/vList6"/>
    <dgm:cxn modelId="{ABB1077F-616B-453D-8EFD-818A34B0222B}" srcId="{C5860CFB-1C93-4D4C-8E4C-170EA323149F}" destId="{79F19F1F-8978-4912-A0AA-3DB1E4F545B5}" srcOrd="1" destOrd="0" parTransId="{DE46FC61-885D-4C4F-96F5-C74864916865}" sibTransId="{AE871C95-15C0-416C-A17A-A2BEBF57CB30}"/>
    <dgm:cxn modelId="{87CF9D63-4FEF-4855-B598-A109EB97AD7F}" srcId="{37286693-3A9E-46E9-8EB9-5CA41F5B83F1}" destId="{4BA2E280-66A8-4A8D-8E1D-06F3A517019E}" srcOrd="3" destOrd="0" parTransId="{B699A4CC-614B-44AB-B861-5575E1F723F3}" sibTransId="{8BB38592-4CE6-4F25-952B-A28827E11B2F}"/>
    <dgm:cxn modelId="{142FAC29-46C6-43A3-A046-9AE3AB68DE06}" type="presOf" srcId="{F8BE2A93-5D95-4D83-98F5-70919C8221F3}" destId="{105B4452-3460-483F-A8D4-471A6FE8AD3F}" srcOrd="0" destOrd="7" presId="urn:microsoft.com/office/officeart/2005/8/layout/vList6"/>
    <dgm:cxn modelId="{F0053519-E59B-432A-877D-F651FA47A9AB}" srcId="{C5860CFB-1C93-4D4C-8E4C-170EA323149F}" destId="{25107C6E-9EC4-4666-AA31-BD289AC7C48B}" srcOrd="6" destOrd="0" parTransId="{7469F764-8455-43F2-A918-901E63A6E152}" sibTransId="{F67273C7-7A2C-4F0B-A08C-FD55FB37334D}"/>
    <dgm:cxn modelId="{F77AD286-316E-48FC-A140-AE2EE69257DE}" srcId="{2153920B-6A99-44EB-A080-22029BCCF6E6}" destId="{C5860CFB-1C93-4D4C-8E4C-170EA323149F}" srcOrd="0" destOrd="0" parTransId="{D3AE6BF5-444F-4269-B8E2-3587022FC447}" sibTransId="{25EF298B-D7A5-4EFF-86DE-9FCFDCB99DCA}"/>
    <dgm:cxn modelId="{3C063B57-557A-40C1-8177-498E7B8B9C74}" type="presOf" srcId="{2153920B-6A99-44EB-A080-22029BCCF6E6}" destId="{75EF545B-5235-4FA7-91F6-A5F6CDD6FCBB}" srcOrd="0" destOrd="0" presId="urn:microsoft.com/office/officeart/2005/8/layout/vList6"/>
    <dgm:cxn modelId="{EF6ABA8E-7D20-4B58-83B3-59BBD135E665}" type="presOf" srcId="{37286693-3A9E-46E9-8EB9-5CA41F5B83F1}" destId="{105B4452-3460-483F-A8D4-471A6FE8AD3F}" srcOrd="0" destOrd="5" presId="urn:microsoft.com/office/officeart/2005/8/layout/vList6"/>
    <dgm:cxn modelId="{364EC091-152C-44C2-BBC8-CC0923B3BCA9}" type="presOf" srcId="{C5860CFB-1C93-4D4C-8E4C-170EA323149F}" destId="{B4236E1E-E4E6-46D0-A672-41EDFEC0CEB6}" srcOrd="0" destOrd="0" presId="urn:microsoft.com/office/officeart/2005/8/layout/vList6"/>
    <dgm:cxn modelId="{C448CD41-8E12-4EFD-B812-FBCF94A37554}" type="presOf" srcId="{F204FAB2-81B3-4C5E-A1E9-E3167E1971BC}" destId="{105B4452-3460-483F-A8D4-471A6FE8AD3F}" srcOrd="0" destOrd="3" presId="urn:microsoft.com/office/officeart/2005/8/layout/vList6"/>
    <dgm:cxn modelId="{991650C7-2D66-49B6-8B5B-40288E4B7631}" type="presOf" srcId="{4BA2E280-66A8-4A8D-8E1D-06F3A517019E}" destId="{105B4452-3460-483F-A8D4-471A6FE8AD3F}" srcOrd="0" destOrd="9" presId="urn:microsoft.com/office/officeart/2005/8/layout/vList6"/>
    <dgm:cxn modelId="{BC7D535C-72B6-4B72-8FB4-A25E5A235C86}" srcId="{C5860CFB-1C93-4D4C-8E4C-170EA323149F}" destId="{AB96C44A-9CA1-4D91-8B3D-A99F8A109C33}" srcOrd="2" destOrd="0" parTransId="{A3DE8124-6E66-4B2C-A5DB-342438DF0B23}" sibTransId="{ED012DBE-9873-4CB4-A2D3-4C2B9CF00EC1}"/>
    <dgm:cxn modelId="{06C99E1A-67D2-43B1-88C5-6FA13161B255}" type="presOf" srcId="{CE1E3810-4483-4566-943D-EC69A38FF629}" destId="{105B4452-3460-483F-A8D4-471A6FE8AD3F}" srcOrd="0" destOrd="6" presId="urn:microsoft.com/office/officeart/2005/8/layout/vList6"/>
    <dgm:cxn modelId="{67092F5B-855E-4390-B364-7BA0D856E385}" type="presOf" srcId="{BAE66C44-341B-43F7-A5E3-F1D13AD5B99F}" destId="{105B4452-3460-483F-A8D4-471A6FE8AD3F}" srcOrd="0" destOrd="8" presId="urn:microsoft.com/office/officeart/2005/8/layout/vList6"/>
    <dgm:cxn modelId="{BEB0F9EC-87B9-4457-B912-5FD4D94395B6}" type="presOf" srcId="{AB96C44A-9CA1-4D91-8B3D-A99F8A109C33}" destId="{105B4452-3460-483F-A8D4-471A6FE8AD3F}" srcOrd="0" destOrd="2" presId="urn:microsoft.com/office/officeart/2005/8/layout/vList6"/>
    <dgm:cxn modelId="{CD8C1AFB-0E85-4F54-821C-081ED206B2C7}" type="presOf" srcId="{A5B6B7CC-AB37-4F94-A6B4-FB4D77DCA02F}" destId="{105B4452-3460-483F-A8D4-471A6FE8AD3F}" srcOrd="0" destOrd="0" presId="urn:microsoft.com/office/officeart/2005/8/layout/vList6"/>
    <dgm:cxn modelId="{8B1EC53D-8458-44FA-9D81-BCE2327085BC}" srcId="{C5860CFB-1C93-4D4C-8E4C-170EA323149F}" destId="{F204FAB2-81B3-4C5E-A1E9-E3167E1971BC}" srcOrd="3" destOrd="0" parTransId="{20302B7B-67EB-4EB3-9C3D-BFE164E7EE57}" sibTransId="{AF273CEF-C371-4C12-9720-A0CA96E8EFA9}"/>
    <dgm:cxn modelId="{4983D0D1-DBE2-4EBF-BCD7-0404DA3FDF77}" type="presParOf" srcId="{75EF545B-5235-4FA7-91F6-A5F6CDD6FCBB}" destId="{EB6D4B7E-BC2C-4FAA-B68D-143F7EA4C8F2}" srcOrd="0" destOrd="0" presId="urn:microsoft.com/office/officeart/2005/8/layout/vList6"/>
    <dgm:cxn modelId="{7FC63F3B-3F30-45B3-8564-34A2B1D4F0CF}" type="presParOf" srcId="{EB6D4B7E-BC2C-4FAA-B68D-143F7EA4C8F2}" destId="{B4236E1E-E4E6-46D0-A672-41EDFEC0CEB6}" srcOrd="0" destOrd="0" presId="urn:microsoft.com/office/officeart/2005/8/layout/vList6"/>
    <dgm:cxn modelId="{20119CA0-411B-46E4-B6D7-93EFF5B50ACC}" type="presParOf" srcId="{EB6D4B7E-BC2C-4FAA-B68D-143F7EA4C8F2}" destId="{105B4452-3460-483F-A8D4-471A6FE8AD3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61EE07-A4EC-4997-BE7A-105F90885177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39FBFDA-B605-4987-A28A-120BE51461DC}" type="pres">
      <dgm:prSet presAssocID="{B561EE07-A4EC-4997-BE7A-105F90885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D2C5770-F731-4916-AA5B-21E0FC67DA0B}" type="presOf" srcId="{B561EE07-A4EC-4997-BE7A-105F90885177}" destId="{539FBFDA-B605-4987-A28A-120BE51461DC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53920B-6A99-44EB-A080-22029BCCF6E6}" type="doc">
      <dgm:prSet loTypeId="urn:microsoft.com/office/officeart/2005/8/layout/vList6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4C7A194-F2BC-4445-9A3E-3D70E38115F6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rPr>
            <a:t>Активизирующий массаж проводится</a:t>
          </a:r>
          <a:endParaRPr lang="ru-RU" sz="2400" b="1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dgm:t>
    </dgm:pt>
    <dgm:pt modelId="{B928510C-D729-4D14-A4DA-47ED20C83CAC}" type="parTrans" cxnId="{561D25E7-3736-4892-90E5-C72B65010C21}">
      <dgm:prSet/>
      <dgm:spPr/>
      <dgm:t>
        <a:bodyPr/>
        <a:lstStyle/>
        <a:p>
          <a:endParaRPr lang="ru-RU"/>
        </a:p>
      </dgm:t>
    </dgm:pt>
    <dgm:pt modelId="{984F91AF-4203-4898-8777-7906D010204A}" type="sibTrans" cxnId="{561D25E7-3736-4892-90E5-C72B65010C21}">
      <dgm:prSet/>
      <dgm:spPr/>
      <dgm:t>
        <a:bodyPr/>
        <a:lstStyle/>
        <a:p>
          <a:endParaRPr lang="ru-RU"/>
        </a:p>
      </dgm:t>
    </dgm:pt>
    <dgm:pt modelId="{6A83DAFE-06E8-433D-9926-FA4A0F4CA293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при пониженном мышечном тонусе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BFF5F2A2-171B-434F-B5C5-C3CC4DA62ACD}" type="parTrans" cxnId="{A15BF5E4-25F8-461E-97C7-C24B826DFF55}">
      <dgm:prSet/>
      <dgm:spPr/>
      <dgm:t>
        <a:bodyPr/>
        <a:lstStyle/>
        <a:p>
          <a:endParaRPr lang="ru-RU"/>
        </a:p>
      </dgm:t>
    </dgm:pt>
    <dgm:pt modelId="{A8F2AA9E-6D07-4EF7-9620-6AA1A2FB58D9}" type="sibTrans" cxnId="{A15BF5E4-25F8-461E-97C7-C24B826DFF55}">
      <dgm:prSet/>
      <dgm:spPr/>
      <dgm:t>
        <a:bodyPr/>
        <a:lstStyle/>
        <a:p>
          <a:endParaRPr lang="ru-RU"/>
        </a:p>
      </dgm:t>
    </dgm:pt>
    <dgm:pt modelId="{BA86608E-C671-4278-9E58-92C126AC7AE4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движения рук логопеда должны быть достаточно ритмичными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8E5B5111-81C0-469B-BC1A-A57E2DDF2AAE}" type="parTrans" cxnId="{8730DBBD-5F48-4291-A7EB-1AF28A684CB5}">
      <dgm:prSet/>
      <dgm:spPr/>
      <dgm:t>
        <a:bodyPr/>
        <a:lstStyle/>
        <a:p>
          <a:endParaRPr lang="ru-RU"/>
        </a:p>
      </dgm:t>
    </dgm:pt>
    <dgm:pt modelId="{E05F283C-6580-449F-9A50-8236F893EC5A}" type="sibTrans" cxnId="{8730DBBD-5F48-4291-A7EB-1AF28A684CB5}">
      <dgm:prSet/>
      <dgm:spPr/>
      <dgm:t>
        <a:bodyPr/>
        <a:lstStyle/>
        <a:p>
          <a:endParaRPr lang="ru-RU"/>
        </a:p>
      </dgm:t>
    </dgm:pt>
    <dgm:pt modelId="{27C30974-16F5-40E1-99BF-7C3C0BF1605D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основным приемом является поглаживание, которое чередуется с растиранием, разминанием, сильной вибрацией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C47F3272-24A9-4391-9D19-2D433368081C}" type="parTrans" cxnId="{C9C170BE-09E4-4D15-A1BA-783A27FCD77F}">
      <dgm:prSet/>
      <dgm:spPr/>
      <dgm:t>
        <a:bodyPr/>
        <a:lstStyle/>
        <a:p>
          <a:endParaRPr lang="ru-RU"/>
        </a:p>
      </dgm:t>
    </dgm:pt>
    <dgm:pt modelId="{F7A64904-564D-40B4-AC57-A1DE867ACC5A}" type="sibTrans" cxnId="{C9C170BE-09E4-4D15-A1BA-783A27FCD77F}">
      <dgm:prSet/>
      <dgm:spPr/>
      <dgm:t>
        <a:bodyPr/>
        <a:lstStyle/>
        <a:p>
          <a:endParaRPr lang="ru-RU"/>
        </a:p>
      </dgm:t>
    </dgm:pt>
    <dgm:pt modelId="{B065FDE1-CC3F-4D53-B260-9A5A0BBE7E82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сила воздействия на массируемые ткани увеличивается постепенно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69EFE60E-5659-4464-8A82-09EBF896B300}" type="parTrans" cxnId="{A75392E9-A1D3-4E7C-8B0A-3C2E7A4966EB}">
      <dgm:prSet/>
      <dgm:spPr/>
      <dgm:t>
        <a:bodyPr/>
        <a:lstStyle/>
        <a:p>
          <a:endParaRPr lang="ru-RU"/>
        </a:p>
      </dgm:t>
    </dgm:pt>
    <dgm:pt modelId="{BDE1E307-52A6-4655-BF1E-1C49376C2D1B}" type="sibTrans" cxnId="{A75392E9-A1D3-4E7C-8B0A-3C2E7A4966EB}">
      <dgm:prSet/>
      <dgm:spPr/>
      <dgm:t>
        <a:bodyPr/>
        <a:lstStyle/>
        <a:p>
          <a:endParaRPr lang="ru-RU"/>
        </a:p>
      </dgm:t>
    </dgm:pt>
    <dgm:pt modelId="{7EC798A4-8748-4BF6-9434-EBAC67C9104D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на передней поверхности шеи энергичные воздействия противопоказаны, так  как здесь находится щитовидная железа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8ABC3C16-2E71-4373-85D4-B4A4C9AFC742}" type="parTrans" cxnId="{A635CFC2-7582-4E16-812E-A5AAE5B369D9}">
      <dgm:prSet/>
      <dgm:spPr/>
      <dgm:t>
        <a:bodyPr/>
        <a:lstStyle/>
        <a:p>
          <a:endParaRPr lang="ru-RU"/>
        </a:p>
      </dgm:t>
    </dgm:pt>
    <dgm:pt modelId="{CC795FFC-D127-40A5-A535-3BFAB99D2D8C}" type="sibTrans" cxnId="{A635CFC2-7582-4E16-812E-A5AAE5B369D9}">
      <dgm:prSet/>
      <dgm:spPr/>
      <dgm:t>
        <a:bodyPr/>
        <a:lstStyle/>
        <a:p>
          <a:endParaRPr lang="ru-RU"/>
        </a:p>
      </dgm:t>
    </dgm:pt>
    <dgm:pt modelId="{6438677E-75CC-4AE8-A97A-3FB7BAD291D4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при правильном проведении массажа дыхание ребенка равномерно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11064547-6D34-4CBF-A590-F3EF3A80FA5E}" type="parTrans" cxnId="{A95290F1-2D86-4D4A-A54C-AF9471F06648}">
      <dgm:prSet/>
      <dgm:spPr/>
      <dgm:t>
        <a:bodyPr/>
        <a:lstStyle/>
        <a:p>
          <a:endParaRPr lang="ru-RU"/>
        </a:p>
      </dgm:t>
    </dgm:pt>
    <dgm:pt modelId="{2DC7178F-5B20-4845-8DDC-BBB8CA61D610}" type="sibTrans" cxnId="{A95290F1-2D86-4D4A-A54C-AF9471F06648}">
      <dgm:prSet/>
      <dgm:spPr/>
      <dgm:t>
        <a:bodyPr/>
        <a:lstStyle/>
        <a:p>
          <a:endParaRPr lang="ru-RU"/>
        </a:p>
      </dgm:t>
    </dgm:pt>
    <dgm:pt modelId="{385119F7-F76A-4E4E-8CEB-3C5EDBCDF691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массаж не должен вызывать болезненных ощущений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2CCC93C3-20AA-443A-8191-70B366E7879A}" type="parTrans" cxnId="{0AF94BAE-F246-4A31-B615-59877BB68589}">
      <dgm:prSet/>
      <dgm:spPr/>
      <dgm:t>
        <a:bodyPr/>
        <a:lstStyle/>
        <a:p>
          <a:endParaRPr lang="ru-RU"/>
        </a:p>
      </dgm:t>
    </dgm:pt>
    <dgm:pt modelId="{E452307D-E971-437E-A349-313650140531}" type="sibTrans" cxnId="{0AF94BAE-F246-4A31-B615-59877BB68589}">
      <dgm:prSet/>
      <dgm:spPr/>
      <dgm:t>
        <a:bodyPr/>
        <a:lstStyle/>
        <a:p>
          <a:endParaRPr lang="ru-RU"/>
        </a:p>
      </dgm:t>
    </dgm:pt>
    <dgm:pt modelId="{1024708D-6DEB-48B6-A506-B032C75699AD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последовательность воздействия на массируемые области в процессе одного сеанса массажа может быть следующая: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576130FD-BFB9-439D-951A-AF74372E5AC7}" type="parTrans" cxnId="{0ABB8754-8935-4FD1-A108-20887BA5B268}">
      <dgm:prSet/>
      <dgm:spPr/>
      <dgm:t>
        <a:bodyPr/>
        <a:lstStyle/>
        <a:p>
          <a:endParaRPr lang="ru-RU"/>
        </a:p>
      </dgm:t>
    </dgm:pt>
    <dgm:pt modelId="{10C26B90-7021-437A-B09C-3DD684EA2798}" type="sibTrans" cxnId="{0ABB8754-8935-4FD1-A108-20887BA5B268}">
      <dgm:prSet/>
      <dgm:spPr/>
      <dgm:t>
        <a:bodyPr/>
        <a:lstStyle/>
        <a:p>
          <a:endParaRPr lang="ru-RU"/>
        </a:p>
      </dgm:t>
    </dgm:pt>
    <dgm:pt modelId="{057A533B-3F68-42AB-8BB9-C1EF41247236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1 мимическая мускулатура,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C70759CA-0BDD-444F-A5BA-F0AD8F6709D6}" type="parTrans" cxnId="{F0726674-91F8-427E-957E-26B651365F44}">
      <dgm:prSet/>
      <dgm:spPr/>
      <dgm:t>
        <a:bodyPr/>
        <a:lstStyle/>
        <a:p>
          <a:endParaRPr lang="ru-RU"/>
        </a:p>
      </dgm:t>
    </dgm:pt>
    <dgm:pt modelId="{490111C8-460D-4C5C-B02C-E708408F09BE}" type="sibTrans" cxnId="{F0726674-91F8-427E-957E-26B651365F44}">
      <dgm:prSet/>
      <dgm:spPr/>
      <dgm:t>
        <a:bodyPr/>
        <a:lstStyle/>
        <a:p>
          <a:endParaRPr lang="ru-RU"/>
        </a:p>
      </dgm:t>
    </dgm:pt>
    <dgm:pt modelId="{C87171FD-89F7-42BA-9CFF-4B3366262003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2 мышцы губ,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190F3A79-278F-4256-B21A-93A4D70C7F4B}" type="parTrans" cxnId="{E42DC473-2433-44D6-B741-1F73428E77DF}">
      <dgm:prSet/>
      <dgm:spPr/>
      <dgm:t>
        <a:bodyPr/>
        <a:lstStyle/>
        <a:p>
          <a:endParaRPr lang="ru-RU"/>
        </a:p>
      </dgm:t>
    </dgm:pt>
    <dgm:pt modelId="{CD236DA3-3B71-45C4-8F85-411357DB69B1}" type="sibTrans" cxnId="{E42DC473-2433-44D6-B741-1F73428E77DF}">
      <dgm:prSet/>
      <dgm:spPr/>
      <dgm:t>
        <a:bodyPr/>
        <a:lstStyle/>
        <a:p>
          <a:endParaRPr lang="ru-RU"/>
        </a:p>
      </dgm:t>
    </dgm:pt>
    <dgm:pt modelId="{321329F1-B1F1-4985-A2DF-B5D9E45CCA1A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3 мышцы языка,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2AABCB09-AE23-48E8-8905-82826CC59858}" type="parTrans" cxnId="{F2E81624-207C-4C57-BC3B-A93A57CDABE1}">
      <dgm:prSet/>
      <dgm:spPr/>
      <dgm:t>
        <a:bodyPr/>
        <a:lstStyle/>
        <a:p>
          <a:endParaRPr lang="ru-RU"/>
        </a:p>
      </dgm:t>
    </dgm:pt>
    <dgm:pt modelId="{A7F563A0-5737-4B0C-931D-85F25AC0D84A}" type="sibTrans" cxnId="{F2E81624-207C-4C57-BC3B-A93A57CDABE1}">
      <dgm:prSet/>
      <dgm:spPr/>
      <dgm:t>
        <a:bodyPr/>
        <a:lstStyle/>
        <a:p>
          <a:endParaRPr lang="ru-RU"/>
        </a:p>
      </dgm:t>
    </dgm:pt>
    <dgm:pt modelId="{DFDFB79C-4E11-4C10-ADF4-29E65532D625}">
      <dgm:prSet custT="1"/>
      <dgm:spPr/>
      <dgm:t>
        <a:bodyPr/>
        <a:lstStyle/>
        <a:p>
          <a:r>
            <a:rPr lang="ru-RU" sz="1600" dirty="0" smtClean="0">
              <a:latin typeface="PT Astra Serif" pitchFamily="18" charset="-52"/>
              <a:ea typeface="PT Astra Serif" pitchFamily="18" charset="-52"/>
            </a:rPr>
            <a:t>4 мышцы шеи и плечевого пояса.</a:t>
          </a:r>
          <a:endParaRPr lang="ru-RU" sz="1600" dirty="0">
            <a:latin typeface="PT Astra Serif" pitchFamily="18" charset="-52"/>
            <a:ea typeface="PT Astra Serif" pitchFamily="18" charset="-52"/>
          </a:endParaRPr>
        </a:p>
      </dgm:t>
    </dgm:pt>
    <dgm:pt modelId="{83325F55-E932-4923-B7EB-4D8B646441BC}" type="parTrans" cxnId="{8383A2A5-D223-41A3-9225-5A786027A59A}">
      <dgm:prSet/>
      <dgm:spPr/>
      <dgm:t>
        <a:bodyPr/>
        <a:lstStyle/>
        <a:p>
          <a:endParaRPr lang="ru-RU"/>
        </a:p>
      </dgm:t>
    </dgm:pt>
    <dgm:pt modelId="{5F8488A8-C490-4F83-BFF9-44717B788DF4}" type="sibTrans" cxnId="{8383A2A5-D223-41A3-9225-5A786027A59A}">
      <dgm:prSet/>
      <dgm:spPr/>
      <dgm:t>
        <a:bodyPr/>
        <a:lstStyle/>
        <a:p>
          <a:endParaRPr lang="ru-RU"/>
        </a:p>
      </dgm:t>
    </dgm:pt>
    <dgm:pt modelId="{75EF545B-5235-4FA7-91F6-A5F6CDD6FCBB}" type="pres">
      <dgm:prSet presAssocID="{2153920B-6A99-44EB-A080-22029BCCF6E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DC1F52-6984-4DD9-A041-0546A228AAB8}" type="pres">
      <dgm:prSet presAssocID="{34C7A194-F2BC-4445-9A3E-3D70E38115F6}" presName="linNode" presStyleCnt="0"/>
      <dgm:spPr/>
    </dgm:pt>
    <dgm:pt modelId="{CE00B831-7D15-4440-82CB-3E6C7A0CCDA3}" type="pres">
      <dgm:prSet presAssocID="{34C7A194-F2BC-4445-9A3E-3D70E38115F6}" presName="parentShp" presStyleLbl="node1" presStyleIdx="0" presStyleCnt="1" custScaleX="49074" custScaleY="98058" custLinFactNeighborX="-42" custLinFactNeighborY="-1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1D795-A9C5-4A4A-97E8-92A964FC3963}" type="pres">
      <dgm:prSet presAssocID="{34C7A194-F2BC-4445-9A3E-3D70E38115F6}" presName="childShp" presStyleLbl="bgAccFollowNode1" presStyleIdx="0" presStyleCnt="1" custScaleX="136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1B1180-9E1B-4EAB-8955-604B91534CB4}" type="presOf" srcId="{2153920B-6A99-44EB-A080-22029BCCF6E6}" destId="{75EF545B-5235-4FA7-91F6-A5F6CDD6FCBB}" srcOrd="0" destOrd="0" presId="urn:microsoft.com/office/officeart/2005/8/layout/vList6"/>
    <dgm:cxn modelId="{234454F9-075E-4262-B294-D4F471151B74}" type="presOf" srcId="{C87171FD-89F7-42BA-9CFF-4B3366262003}" destId="{1291D795-A9C5-4A4A-97E8-92A964FC3963}" srcOrd="0" destOrd="9" presId="urn:microsoft.com/office/officeart/2005/8/layout/vList6"/>
    <dgm:cxn modelId="{F8A8FA6A-42A7-489F-84B2-AF7E43A9BA29}" type="presOf" srcId="{27C30974-16F5-40E1-99BF-7C3C0BF1605D}" destId="{1291D795-A9C5-4A4A-97E8-92A964FC3963}" srcOrd="0" destOrd="2" presId="urn:microsoft.com/office/officeart/2005/8/layout/vList6"/>
    <dgm:cxn modelId="{A15BF5E4-25F8-461E-97C7-C24B826DFF55}" srcId="{34C7A194-F2BC-4445-9A3E-3D70E38115F6}" destId="{6A83DAFE-06E8-433D-9926-FA4A0F4CA293}" srcOrd="0" destOrd="0" parTransId="{BFF5F2A2-171B-434F-B5C5-C3CC4DA62ACD}" sibTransId="{A8F2AA9E-6D07-4EF7-9620-6AA1A2FB58D9}"/>
    <dgm:cxn modelId="{C9C170BE-09E4-4D15-A1BA-783A27FCD77F}" srcId="{34C7A194-F2BC-4445-9A3E-3D70E38115F6}" destId="{27C30974-16F5-40E1-99BF-7C3C0BF1605D}" srcOrd="2" destOrd="0" parTransId="{C47F3272-24A9-4391-9D19-2D433368081C}" sibTransId="{F7A64904-564D-40B4-AC57-A1DE867ACC5A}"/>
    <dgm:cxn modelId="{B22B9D16-664D-40AB-8CC3-8C30CCFF793E}" type="presOf" srcId="{057A533B-3F68-42AB-8BB9-C1EF41247236}" destId="{1291D795-A9C5-4A4A-97E8-92A964FC3963}" srcOrd="0" destOrd="8" presId="urn:microsoft.com/office/officeart/2005/8/layout/vList6"/>
    <dgm:cxn modelId="{8383A2A5-D223-41A3-9225-5A786027A59A}" srcId="{1024708D-6DEB-48B6-A506-B032C75699AD}" destId="{DFDFB79C-4E11-4C10-ADF4-29E65532D625}" srcOrd="3" destOrd="0" parTransId="{83325F55-E932-4923-B7EB-4D8B646441BC}" sibTransId="{5F8488A8-C490-4F83-BFF9-44717B788DF4}"/>
    <dgm:cxn modelId="{F56FB28D-ACDA-42A6-A895-30EE09DD0F80}" type="presOf" srcId="{BA86608E-C671-4278-9E58-92C126AC7AE4}" destId="{1291D795-A9C5-4A4A-97E8-92A964FC3963}" srcOrd="0" destOrd="1" presId="urn:microsoft.com/office/officeart/2005/8/layout/vList6"/>
    <dgm:cxn modelId="{8370650C-5FFC-4743-A24C-75F3F9201AD8}" type="presOf" srcId="{7EC798A4-8748-4BF6-9434-EBAC67C9104D}" destId="{1291D795-A9C5-4A4A-97E8-92A964FC3963}" srcOrd="0" destOrd="4" presId="urn:microsoft.com/office/officeart/2005/8/layout/vList6"/>
    <dgm:cxn modelId="{4C2C5821-212E-4A63-9FED-C759D31CE402}" type="presOf" srcId="{6A83DAFE-06E8-433D-9926-FA4A0F4CA293}" destId="{1291D795-A9C5-4A4A-97E8-92A964FC3963}" srcOrd="0" destOrd="0" presId="urn:microsoft.com/office/officeart/2005/8/layout/vList6"/>
    <dgm:cxn modelId="{A635CFC2-7582-4E16-812E-A5AAE5B369D9}" srcId="{34C7A194-F2BC-4445-9A3E-3D70E38115F6}" destId="{7EC798A4-8748-4BF6-9434-EBAC67C9104D}" srcOrd="4" destOrd="0" parTransId="{8ABC3C16-2E71-4373-85D4-B4A4C9AFC742}" sibTransId="{CC795FFC-D127-40A5-A535-3BFAB99D2D8C}"/>
    <dgm:cxn modelId="{125546F3-0735-41F7-8118-F33B2E60DA01}" type="presOf" srcId="{385119F7-F76A-4E4E-8CEB-3C5EDBCDF691}" destId="{1291D795-A9C5-4A4A-97E8-92A964FC3963}" srcOrd="0" destOrd="6" presId="urn:microsoft.com/office/officeart/2005/8/layout/vList6"/>
    <dgm:cxn modelId="{E42DC473-2433-44D6-B741-1F73428E77DF}" srcId="{1024708D-6DEB-48B6-A506-B032C75699AD}" destId="{C87171FD-89F7-42BA-9CFF-4B3366262003}" srcOrd="1" destOrd="0" parTransId="{190F3A79-278F-4256-B21A-93A4D70C7F4B}" sibTransId="{CD236DA3-3B71-45C4-8F85-411357DB69B1}"/>
    <dgm:cxn modelId="{F0726674-91F8-427E-957E-26B651365F44}" srcId="{1024708D-6DEB-48B6-A506-B032C75699AD}" destId="{057A533B-3F68-42AB-8BB9-C1EF41247236}" srcOrd="0" destOrd="0" parTransId="{C70759CA-0BDD-444F-A5BA-F0AD8F6709D6}" sibTransId="{490111C8-460D-4C5C-B02C-E708408F09BE}"/>
    <dgm:cxn modelId="{F2E81624-207C-4C57-BC3B-A93A57CDABE1}" srcId="{1024708D-6DEB-48B6-A506-B032C75699AD}" destId="{321329F1-B1F1-4985-A2DF-B5D9E45CCA1A}" srcOrd="2" destOrd="0" parTransId="{2AABCB09-AE23-48E8-8905-82826CC59858}" sibTransId="{A7F563A0-5737-4B0C-931D-85F25AC0D84A}"/>
    <dgm:cxn modelId="{B4F829B5-8DE4-4016-B64E-A6E9358C8DB2}" type="presOf" srcId="{DFDFB79C-4E11-4C10-ADF4-29E65532D625}" destId="{1291D795-A9C5-4A4A-97E8-92A964FC3963}" srcOrd="0" destOrd="11" presId="urn:microsoft.com/office/officeart/2005/8/layout/vList6"/>
    <dgm:cxn modelId="{F53234B3-E5E4-45FC-8B07-16E3D9112D1B}" type="presOf" srcId="{1024708D-6DEB-48B6-A506-B032C75699AD}" destId="{1291D795-A9C5-4A4A-97E8-92A964FC3963}" srcOrd="0" destOrd="7" presId="urn:microsoft.com/office/officeart/2005/8/layout/vList6"/>
    <dgm:cxn modelId="{FF6270C4-99EA-4136-9ECD-2CA399D002E0}" type="presOf" srcId="{34C7A194-F2BC-4445-9A3E-3D70E38115F6}" destId="{CE00B831-7D15-4440-82CB-3E6C7A0CCDA3}" srcOrd="0" destOrd="0" presId="urn:microsoft.com/office/officeart/2005/8/layout/vList6"/>
    <dgm:cxn modelId="{0AF94BAE-F246-4A31-B615-59877BB68589}" srcId="{34C7A194-F2BC-4445-9A3E-3D70E38115F6}" destId="{385119F7-F76A-4E4E-8CEB-3C5EDBCDF691}" srcOrd="6" destOrd="0" parTransId="{2CCC93C3-20AA-443A-8191-70B366E7879A}" sibTransId="{E452307D-E971-437E-A349-313650140531}"/>
    <dgm:cxn modelId="{8730DBBD-5F48-4291-A7EB-1AF28A684CB5}" srcId="{34C7A194-F2BC-4445-9A3E-3D70E38115F6}" destId="{BA86608E-C671-4278-9E58-92C126AC7AE4}" srcOrd="1" destOrd="0" parTransId="{8E5B5111-81C0-469B-BC1A-A57E2DDF2AAE}" sibTransId="{E05F283C-6580-449F-9A50-8236F893EC5A}"/>
    <dgm:cxn modelId="{FE25B681-E43B-4397-B36C-FB02491D2C1B}" type="presOf" srcId="{B065FDE1-CC3F-4D53-B260-9A5A0BBE7E82}" destId="{1291D795-A9C5-4A4A-97E8-92A964FC3963}" srcOrd="0" destOrd="3" presId="urn:microsoft.com/office/officeart/2005/8/layout/vList6"/>
    <dgm:cxn modelId="{A75392E9-A1D3-4E7C-8B0A-3C2E7A4966EB}" srcId="{34C7A194-F2BC-4445-9A3E-3D70E38115F6}" destId="{B065FDE1-CC3F-4D53-B260-9A5A0BBE7E82}" srcOrd="3" destOrd="0" parTransId="{69EFE60E-5659-4464-8A82-09EBF896B300}" sibTransId="{BDE1E307-52A6-4655-BF1E-1C49376C2D1B}"/>
    <dgm:cxn modelId="{A95290F1-2D86-4D4A-A54C-AF9471F06648}" srcId="{34C7A194-F2BC-4445-9A3E-3D70E38115F6}" destId="{6438677E-75CC-4AE8-A97A-3FB7BAD291D4}" srcOrd="5" destOrd="0" parTransId="{11064547-6D34-4CBF-A590-F3EF3A80FA5E}" sibTransId="{2DC7178F-5B20-4845-8DDC-BBB8CA61D610}"/>
    <dgm:cxn modelId="{561D25E7-3736-4892-90E5-C72B65010C21}" srcId="{2153920B-6A99-44EB-A080-22029BCCF6E6}" destId="{34C7A194-F2BC-4445-9A3E-3D70E38115F6}" srcOrd="0" destOrd="0" parTransId="{B928510C-D729-4D14-A4DA-47ED20C83CAC}" sibTransId="{984F91AF-4203-4898-8777-7906D010204A}"/>
    <dgm:cxn modelId="{F7FF780F-D1F7-4C29-B5DC-6EB2B0E44C18}" type="presOf" srcId="{321329F1-B1F1-4985-A2DF-B5D9E45CCA1A}" destId="{1291D795-A9C5-4A4A-97E8-92A964FC3963}" srcOrd="0" destOrd="10" presId="urn:microsoft.com/office/officeart/2005/8/layout/vList6"/>
    <dgm:cxn modelId="{0ABB8754-8935-4FD1-A108-20887BA5B268}" srcId="{34C7A194-F2BC-4445-9A3E-3D70E38115F6}" destId="{1024708D-6DEB-48B6-A506-B032C75699AD}" srcOrd="7" destOrd="0" parTransId="{576130FD-BFB9-439D-951A-AF74372E5AC7}" sibTransId="{10C26B90-7021-437A-B09C-3DD684EA2798}"/>
    <dgm:cxn modelId="{A60D6003-C856-4570-AEA4-E38FCA5E8EBF}" type="presOf" srcId="{6438677E-75CC-4AE8-A97A-3FB7BAD291D4}" destId="{1291D795-A9C5-4A4A-97E8-92A964FC3963}" srcOrd="0" destOrd="5" presId="urn:microsoft.com/office/officeart/2005/8/layout/vList6"/>
    <dgm:cxn modelId="{890B501D-11AB-4961-BDAE-04E8E42C4FD9}" type="presParOf" srcId="{75EF545B-5235-4FA7-91F6-A5F6CDD6FCBB}" destId="{22DC1F52-6984-4DD9-A041-0546A228AAB8}" srcOrd="0" destOrd="0" presId="urn:microsoft.com/office/officeart/2005/8/layout/vList6"/>
    <dgm:cxn modelId="{1AE36C7C-B347-44E7-BC67-88CA66DBE31D}" type="presParOf" srcId="{22DC1F52-6984-4DD9-A041-0546A228AAB8}" destId="{CE00B831-7D15-4440-82CB-3E6C7A0CCDA3}" srcOrd="0" destOrd="0" presId="urn:microsoft.com/office/officeart/2005/8/layout/vList6"/>
    <dgm:cxn modelId="{AC2545A7-F220-49A1-B6E8-4898356298E8}" type="presParOf" srcId="{22DC1F52-6984-4DD9-A041-0546A228AAB8}" destId="{1291D795-A9C5-4A4A-97E8-92A964FC396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5B4452-3460-483F-A8D4-471A6FE8AD3F}">
      <dsp:nvSpPr>
        <dsp:cNvPr id="0" name=""/>
        <dsp:cNvSpPr/>
      </dsp:nvSpPr>
      <dsp:spPr>
        <a:xfrm>
          <a:off x="2748031" y="2175"/>
          <a:ext cx="8970107" cy="4450649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в медленном темпе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основными приемами являются поглаживание и легкая вибрация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расслабляющий массаж должен вызывать у ребенка только  приятные ощущения тепла и покоя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руки логопеда должны быть теплыми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расслаблению мышц способствует звучание тихой музыки с медленным, плавным ритмом или проговаривание логопедом формул спокойствия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последовательность одного сеанса расслабляющего массажа может быть следующая: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1 мышцы шеи и плечевого пояса,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2 мимическая мускулатура,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3 мышцы губ,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4 мышцы языка.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>
        <a:off x="2748031" y="2175"/>
        <a:ext cx="8970107" cy="4450649"/>
      </dsp:txXfrm>
    </dsp:sp>
    <dsp:sp modelId="{B4236E1E-E4E6-46D0-A672-41EDFEC0CEB6}">
      <dsp:nvSpPr>
        <dsp:cNvPr id="0" name=""/>
        <dsp:cNvSpPr/>
      </dsp:nvSpPr>
      <dsp:spPr>
        <a:xfrm>
          <a:off x="137861" y="2175"/>
          <a:ext cx="2610169" cy="44506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rPr>
            <a:t>Расслабляющий массаж проводится:</a:t>
          </a:r>
          <a:endParaRPr lang="ru-RU" sz="2400" b="1" kern="1200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dsp:txBody>
      <dsp:txXfrm>
        <a:off x="137861" y="2175"/>
        <a:ext cx="2610169" cy="44506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1D795-A9C5-4A4A-97E8-92A964FC3963}">
      <dsp:nvSpPr>
        <dsp:cNvPr id="0" name=""/>
        <dsp:cNvSpPr/>
      </dsp:nvSpPr>
      <dsp:spPr>
        <a:xfrm>
          <a:off x="2250754" y="2263"/>
          <a:ext cx="9356328" cy="46304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при пониженном мышечном тонусе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движения рук логопеда должны быть достаточно ритмичными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основным приемом является поглаживание, которое чередуется с растиранием, разминанием, сильной вибрацией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сила воздействия на массируемые ткани увеличивается постепенно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на передней поверхности шеи энергичные воздействия противопоказаны, так  как здесь находится щитовидная железа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при правильном проведении массажа дыхание ребенка равномерно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массаж не должен вызывать болезненных ощущений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последовательность воздействия на массируемые области в процессе одного сеанса массажа может быть следующая: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1 мимическая мускулатура,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2 мышцы губ,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3 мышцы языка,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PT Astra Serif" pitchFamily="18" charset="-52"/>
              <a:ea typeface="PT Astra Serif" pitchFamily="18" charset="-52"/>
            </a:rPr>
            <a:t>4 мышцы шеи и плечевого пояса.</a:t>
          </a:r>
          <a:endParaRPr lang="ru-RU" sz="1600" kern="1200" dirty="0">
            <a:latin typeface="PT Astra Serif" pitchFamily="18" charset="-52"/>
            <a:ea typeface="PT Astra Serif" pitchFamily="18" charset="-52"/>
          </a:endParaRPr>
        </a:p>
      </dsp:txBody>
      <dsp:txXfrm>
        <a:off x="2250754" y="2263"/>
        <a:ext cx="9356328" cy="4630473"/>
      </dsp:txXfrm>
    </dsp:sp>
    <dsp:sp modelId="{CE00B831-7D15-4440-82CB-3E6C7A0CCDA3}">
      <dsp:nvSpPr>
        <dsp:cNvPr id="0" name=""/>
        <dsp:cNvSpPr/>
      </dsp:nvSpPr>
      <dsp:spPr>
        <a:xfrm>
          <a:off x="30" y="0"/>
          <a:ext cx="2247838" cy="45405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rPr>
            <a:t>Активизирующий массаж проводится</a:t>
          </a:r>
          <a:endParaRPr lang="ru-RU" sz="2400" b="1" kern="1200" dirty="0">
            <a:solidFill>
              <a:schemeClr val="tx1"/>
            </a:solidFill>
            <a:latin typeface="PT Astra Serif" pitchFamily="18" charset="-52"/>
            <a:ea typeface="PT Astra Serif" pitchFamily="18" charset="-52"/>
          </a:endParaRPr>
        </a:p>
      </dsp:txBody>
      <dsp:txXfrm>
        <a:off x="30" y="0"/>
        <a:ext cx="2247838" cy="4540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6B0886-7CC4-48BE-9508-E58947A05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934744B-5116-4A3F-9370-F3DA4C8303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60268D-FF48-4D29-947A-10D0AC52F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87769C-B7ED-491D-BD98-C43520DB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1244B92-09F9-44D5-B16E-A42F629AB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6687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9D6488-FCC9-469D-B8E3-A993864D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2D8CD8-7ABD-4D32-9FEB-9B383A3345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9B3D792-525A-4564-B226-FD6B5266C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6E12813-A484-466B-8715-C59AE576A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6569D1C-6BD3-4E33-A14D-D6C3D2769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5B10F11-89C7-4D79-8CE1-A4920BB69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350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C1F0B6-D899-47A0-9902-B02AEB997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517D173-45FA-47F1-B463-BCAFB2A35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ED036C6-4F8E-4990-A3F2-9B358ACBD5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5C9BA41-A26A-4A1C-8EEB-F5F8DA739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FFD4ED4-EF5B-408F-AB91-E96116BC47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228E852-10A2-4D83-82CC-3C69E60B6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47EFE6A-C788-4C38-85D3-D8850237E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827B07E-0595-4EA5-B842-7DFBA639D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948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BC2C04-A04E-4107-BC02-5A63314B0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80FE674-A3AE-40DF-B81B-D6FED07F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D0F60AB-FE59-4CC4-BA31-142F10838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D948347-2DE3-41CB-B40D-16F05F20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815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0E18A28-5B78-4579-99BE-7981E42C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92CF49C-9329-4F90-8DDA-EC747BF3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902D21B-51EB-447F-90BE-6B725D2F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177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8CC1D-15E5-4100-9F99-D201A24C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C37138-8F68-4DFE-B10B-743E748AC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80EC7F5-08BC-4732-A6F4-0C59BEAFD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FBA175A-CCE4-4877-8817-A628ECC73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0DCB5C8-9D4F-4F0B-B597-E68D7E87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B5D39A9-DABC-4DBB-B922-93420FF4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650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91D8DB-4377-4950-B876-3E3A54CF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06D0890-AF25-4A13-BF39-D8EEEC64E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C1AE182-7091-4DBA-AB79-CBC975922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BCA148D-ED83-4BC6-83D0-64BD340A6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ECF9A8F-FEF3-4CB8-B58D-0918A1B42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13FFA4D-FB64-4E92-8546-FB685DACC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5972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DB31F1-228C-40C6-B624-23A343ED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CABE0B7-56FC-48BA-A39C-37B34F97B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EBB1945-AD24-4E84-9DFC-5B8E51279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567EE48-2B60-401E-B494-3A7CABF4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8CBCE7A-E85A-400A-AF65-F54094635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2542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6811A02-99BC-4B98-B939-926504C04D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CAE9657-1D00-4C11-B9F1-F1CA044FC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795D028-7514-44D2-B893-C66F067C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D452EE-B597-4B8F-9ED0-7A14B57EB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4D2DED1-D988-4FF5-901D-CEA1F83B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68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0B504799-5A5B-4904-96F0-E39EDC02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19263"/>
            <a:ext cx="12192000" cy="513873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868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xmlns="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6000" y="2079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xmlns="" val="532837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FB528B-4022-481C-B4C4-547E2E58A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93A88FE-2B8F-4A7F-8115-58A11752B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962E446-084A-4B5F-8B64-A7A28704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FB9AD15-C6D5-4FF2-A8FA-F855066B2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719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95E33173-FD76-4096-9269-4DAF27939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288" y="2304000"/>
            <a:ext cx="5960712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47BCC956-CB20-44D2-9E97-FD4B3765EE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0688" y="0"/>
            <a:ext cx="5421312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ED4F1DA6-0E09-4DDD-91BB-50C934A988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6063" y="3968750"/>
            <a:ext cx="6029325" cy="1979613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766463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414338"/>
            <a:ext cx="5489575" cy="2835275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88F824-2714-40D3-B7D1-032D9A70C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3" y="430470"/>
            <a:ext cx="5084575" cy="117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2C7CB63-4F12-4BAC-9F52-10E4ABCEE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6425" y="1944688"/>
            <a:ext cx="5040313" cy="46799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8C099E3E-6BA6-42CC-BA32-79F47F91AB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3608388"/>
            <a:ext cx="5489575" cy="30162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8070353-59AD-4E85-AD00-AD390EB609E5}"/>
              </a:ext>
            </a:extLst>
          </p:cNvPr>
          <p:cNvSpPr/>
          <p:nvPr userDrawn="1"/>
        </p:nvSpPr>
        <p:spPr>
          <a:xfrm>
            <a:off x="0" y="6399000"/>
            <a:ext cx="12192000" cy="45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7977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EE3F739-19A4-4190-A1FA-67EFCD502D1C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51" y="593725"/>
            <a:ext cx="5489575" cy="2857398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43751F-5479-412E-84EF-955FC9844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6000" y="593725"/>
            <a:ext cx="5151949" cy="103887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9A74BD7-8B5C-49BC-B03B-A549B6105B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6363" y="1944688"/>
            <a:ext cx="5151437" cy="481488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E2C0238A-CE92-48A9-B41C-AC423CC575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3833813"/>
            <a:ext cx="5489575" cy="29257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D3B8627-E627-4634-B66D-3D27D79305E7}"/>
              </a:ext>
            </a:extLst>
          </p:cNvPr>
          <p:cNvSpPr/>
          <p:nvPr userDrawn="1"/>
        </p:nvSpPr>
        <p:spPr>
          <a:xfrm>
            <a:off x="0" y="6399000"/>
            <a:ext cx="12192000" cy="45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1190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22" y="548862"/>
            <a:ext cx="5489575" cy="5760275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944688-CD4C-42A4-912B-9CC26638C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000" y="548862"/>
            <a:ext cx="5188878" cy="1038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F013647-54DF-4DD1-9AF0-D3F96F8264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0325" y="1898650"/>
            <a:ext cx="5189538" cy="44100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8B21DE2-9ECB-4665-9E2C-CBAAA3FFEAB7}"/>
              </a:ext>
            </a:extLst>
          </p:cNvPr>
          <p:cNvSpPr/>
          <p:nvPr userDrawn="1"/>
        </p:nvSpPr>
        <p:spPr>
          <a:xfrm>
            <a:off x="0" y="6399000"/>
            <a:ext cx="12192000" cy="45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2110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33E598D-FE35-4AD2-85C8-760070BD09E5}"/>
              </a:ext>
            </a:extLst>
          </p:cNvPr>
          <p:cNvSpPr/>
          <p:nvPr userDrawn="1"/>
        </p:nvSpPr>
        <p:spPr>
          <a:xfrm>
            <a:off x="6110304" y="0"/>
            <a:ext cx="6081695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5999" y="548863"/>
            <a:ext cx="4552169" cy="28801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F013647-54DF-4DD1-9AF0-D3F96F8264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0325" y="1898650"/>
            <a:ext cx="5189538" cy="441007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E5354C2-B4DE-450B-8855-78EE895CF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122" y="3699001"/>
            <a:ext cx="5226067" cy="765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FB99D29D-3056-4958-A0C3-FB6C590DB2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38" y="4733925"/>
            <a:ext cx="5226050" cy="18446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57656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4459DED-C11A-4511-A847-493005395558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B541E7-5B4D-43E5-8F59-EBDE70BC7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2081C85-17C3-4494-ADC5-41279F506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FDFDBC3-9040-454D-921A-8EFEBEB7EFAE}"/>
              </a:ext>
            </a:extLst>
          </p:cNvPr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noFill/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88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D23225-A6EB-4C9E-BE2E-B9D55EC99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9B195F4-6F69-45A4-A776-426F59E3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ADD8BE2-7D6B-4A75-8335-D690B278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8112EC0-B9D9-4A20-8B06-52909BCCC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4B120D-5D0E-4B47-AF11-603E420E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2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hyperlink" Target="https://presentation-creation.ru/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B614CC-0DBF-4422-9735-A1F761FA8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3F02BD0-B6F7-4FC4-BE38-C3F830845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67E77E-7D10-4DF2-B1C4-409B432947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84120-DDB0-4CD8-A5A7-9CEC2FF4DA8A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9B76696-11F7-4C3D-B4AD-F6CDDE256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D6E1899-C8AF-4B4F-84CC-61C783520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70D3B-ABAB-4F8D-9335-B3598A2CBF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21"/>
            <a:extLst>
              <a:ext uri="{FF2B5EF4-FFF2-40B4-BE49-F238E27FC236}">
                <a16:creationId xmlns:a16="http://schemas.microsoft.com/office/drawing/2014/main" xmlns="" id="{C1F857D3-07AD-4545-9B12-410A92E911DF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322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0" r:id="rId3"/>
    <p:sldLayoutId id="2147483661" r:id="rId4"/>
    <p:sldLayoutId id="2147483662" r:id="rId5"/>
    <p:sldLayoutId id="2147483664" r:id="rId6"/>
    <p:sldLayoutId id="2147483667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5" r:id="rId18"/>
    <p:sldLayoutId id="2147483666" r:id="rId19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8AB3532-04C3-482F-8BCE-8461B638FC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CD3FBA7F-EBC3-4FC4-AA25-E00F690EAC3C}"/>
              </a:ext>
            </a:extLst>
          </p:cNvPr>
          <p:cNvSpPr/>
          <p:nvPr/>
        </p:nvSpPr>
        <p:spPr>
          <a:xfrm>
            <a:off x="0" y="2439000"/>
            <a:ext cx="7221000" cy="234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F3D3C8F1-35F6-4953-A284-EAEA09E14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000" y="0"/>
            <a:ext cx="6545712" cy="132556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МДОУ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Майнский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 детский сад №2 «Сказка»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8" name="Заголовок 2">
            <a:extLst>
              <a:ext uri="{FF2B5EF4-FFF2-40B4-BE49-F238E27FC236}">
                <a16:creationId xmlns:a16="http://schemas.microsoft.com/office/drawing/2014/main" xmlns="" id="{F3D3C8F1-35F6-4953-A284-EAEA09E14ED6}"/>
              </a:ext>
            </a:extLst>
          </p:cNvPr>
          <p:cNvSpPr txBox="1">
            <a:spLocks/>
          </p:cNvSpPr>
          <p:nvPr/>
        </p:nvSpPr>
        <p:spPr>
          <a:xfrm>
            <a:off x="291000" y="2799000"/>
            <a:ext cx="5625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+mj-cs"/>
              </a:rPr>
              <a:t>Логопедический массаж как средство коррекции речевых нарушений у детей 4-7 лет с тяжёлыми нарушениями речи.</a:t>
            </a:r>
          </a:p>
        </p:txBody>
      </p:sp>
      <p:pic>
        <p:nvPicPr>
          <p:cNvPr id="16" name="Рисунок 15" descr="C:\Users\Михаил\Downloads\IMG_20230206_101156.jpg"/>
          <p:cNvPicPr>
            <a:picLocks noGrp="1"/>
          </p:cNvPicPr>
          <p:nvPr>
            <p:ph type="pic" sz="quarter" idx="10"/>
          </p:nvPr>
        </p:nvPicPr>
        <p:blipFill>
          <a:blip r:embed="rId2" cstate="print">
            <a:lum bright="20000" contrast="10000"/>
          </a:blip>
          <a:srcRect l="368" r="368"/>
          <a:stretch>
            <a:fillRect/>
          </a:stretch>
        </p:blipFill>
        <p:spPr bwMode="auto">
          <a:xfrm>
            <a:off x="5961000" y="1404000"/>
            <a:ext cx="6231000" cy="436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Заголовок 2">
            <a:extLst>
              <a:ext uri="{FF2B5EF4-FFF2-40B4-BE49-F238E27FC236}">
                <a16:creationId xmlns:a16="http://schemas.microsoft.com/office/drawing/2014/main" xmlns="" id="{F3D3C8F1-35F6-4953-A284-EAEA09E14ED6}"/>
              </a:ext>
            </a:extLst>
          </p:cNvPr>
          <p:cNvSpPr txBox="1">
            <a:spLocks/>
          </p:cNvSpPr>
          <p:nvPr/>
        </p:nvSpPr>
        <p:spPr>
          <a:xfrm>
            <a:off x="741000" y="5094000"/>
            <a:ext cx="4611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+mj-cs"/>
              </a:rPr>
              <a:t>Выступает :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+mj-cs"/>
              </a:rPr>
              <a:t>учитель-логопед 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+mj-cs"/>
              </a:rPr>
              <a:t>Евстигнеева Н.О.</a:t>
            </a:r>
          </a:p>
        </p:txBody>
      </p:sp>
    </p:spTree>
    <p:extLst>
      <p:ext uri="{BB962C8B-B14F-4D97-AF65-F5344CB8AC3E}">
        <p14:creationId xmlns:p14="http://schemas.microsoft.com/office/powerpoint/2010/main" xmlns="" val="1890709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692638-F08C-4F8D-9B03-9504E505B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278CD70-AE68-456F-9A2D-F172E7C1C639}"/>
              </a:ext>
            </a:extLst>
          </p:cNvPr>
          <p:cNvSpPr/>
          <p:nvPr/>
        </p:nvSpPr>
        <p:spPr>
          <a:xfrm>
            <a:off x="921000" y="1944000"/>
            <a:ext cx="3105000" cy="945000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Логопедический массаж проводится при таких нарушениях как: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F43594E-EA7A-4F97-BCA1-401A9417ED2B}"/>
              </a:ext>
            </a:extLst>
          </p:cNvPr>
          <p:cNvSpPr/>
          <p:nvPr/>
        </p:nvSpPr>
        <p:spPr>
          <a:xfrm>
            <a:off x="4566000" y="1944000"/>
            <a:ext cx="2835000" cy="945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Методики проведения массажа делятся на: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28F29BA-918B-4A41-8A1A-B69D91D4149D}"/>
              </a:ext>
            </a:extLst>
          </p:cNvPr>
          <p:cNvSpPr/>
          <p:nvPr/>
        </p:nvSpPr>
        <p:spPr>
          <a:xfrm>
            <a:off x="921000" y="2844000"/>
            <a:ext cx="3105000" cy="29700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-заикание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</a:t>
            </a:r>
            <a:r>
              <a:rPr lang="ru-RU" dirty="0" err="1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ринолалия</a:t>
            </a:r>
            <a:endParaRPr lang="ru-RU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-дизартрия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903BA20-74DF-4175-8B38-F54B17809472}"/>
              </a:ext>
            </a:extLst>
          </p:cNvPr>
          <p:cNvSpPr/>
          <p:nvPr/>
        </p:nvSpPr>
        <p:spPr>
          <a:xfrm>
            <a:off x="4566000" y="2889000"/>
            <a:ext cx="2835000" cy="292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-расслабляющий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-активизирующий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0FF005F-61F2-49AE-8CB4-AF51E1A9F40C}"/>
              </a:ext>
            </a:extLst>
          </p:cNvPr>
          <p:cNvSpPr/>
          <p:nvPr/>
        </p:nvSpPr>
        <p:spPr>
          <a:xfrm>
            <a:off x="921000" y="5634000"/>
            <a:ext cx="3105000" cy="183356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E315B23-79CB-4805-92A3-59E8524F1B02}"/>
              </a:ext>
            </a:extLst>
          </p:cNvPr>
          <p:cNvSpPr/>
          <p:nvPr/>
        </p:nvSpPr>
        <p:spPr>
          <a:xfrm>
            <a:off x="4566000" y="5634000"/>
            <a:ext cx="2835000" cy="18335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98F0C4A-3260-4B73-A180-E252635468AC}"/>
              </a:ext>
            </a:extLst>
          </p:cNvPr>
          <p:cNvSpPr txBox="1"/>
          <p:nvPr/>
        </p:nvSpPr>
        <p:spPr>
          <a:xfrm>
            <a:off x="9264301" y="213943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FDC37128-6F00-4AB4-8AAA-4170C7C3204C}"/>
              </a:ext>
            </a:extLst>
          </p:cNvPr>
          <p:cNvSpPr/>
          <p:nvPr/>
        </p:nvSpPr>
        <p:spPr>
          <a:xfrm>
            <a:off x="7896000" y="1944000"/>
            <a:ext cx="2835000" cy="90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Основными приёмами массажа являются: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4903BA20-74DF-4175-8B38-F54B17809472}"/>
              </a:ext>
            </a:extLst>
          </p:cNvPr>
          <p:cNvSpPr/>
          <p:nvPr/>
        </p:nvSpPr>
        <p:spPr>
          <a:xfrm>
            <a:off x="7896000" y="2844000"/>
            <a:ext cx="2835000" cy="292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-поглаживание (поверхностное, глубокое обхватывающее, </a:t>
            </a:r>
            <a:r>
              <a:rPr lang="ru-RU" dirty="0" err="1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греблеобразное</a:t>
            </a:r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 растирание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-разминание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 вибрация и поколачивание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- плотное нажатие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FB84378-37E0-48C6-AC83-DB980657FB1F}"/>
              </a:ext>
            </a:extLst>
          </p:cNvPr>
          <p:cNvSpPr/>
          <p:nvPr/>
        </p:nvSpPr>
        <p:spPr>
          <a:xfrm>
            <a:off x="7896000" y="5589000"/>
            <a:ext cx="2835000" cy="18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2674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0AEE5E04-81BA-4470-85AD-F78B7020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000" y="324000"/>
            <a:ext cx="108900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Выбор приёмов массажа зависит от состояния мышечного тонуса, двигательных возможностей и патологической симптоматики.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206057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0" y="1899000"/>
          <a:ext cx="11856000" cy="445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54014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0AEE5E04-81BA-4470-85AD-F78B7020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000" y="324000"/>
            <a:ext cx="10515600" cy="13255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206057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246000" y="1899000"/>
          <a:ext cx="11610000" cy="463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54014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E5F1F13D-A794-452F-9B98-15124142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864000"/>
            <a:ext cx="5226067" cy="765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У детей – логопатов, получающих логопедический массаж, наблюдается: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DACCC89-75B5-40B0-9CFD-032EC5CF6799}"/>
              </a:ext>
            </a:extLst>
          </p:cNvPr>
          <p:cNvSpPr>
            <a:spLocks/>
          </p:cNvSpPr>
          <p:nvPr/>
        </p:nvSpPr>
        <p:spPr>
          <a:xfrm>
            <a:off x="5826000" y="459000"/>
            <a:ext cx="648000" cy="6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xmlns="" id="{436C7E44-D124-4CC0-87C6-6A59D211C9C3}"/>
              </a:ext>
            </a:extLst>
          </p:cNvPr>
          <p:cNvSpPr txBox="1">
            <a:spLocks/>
          </p:cNvSpPr>
          <p:nvPr/>
        </p:nvSpPr>
        <p:spPr>
          <a:xfrm>
            <a:off x="6649879" y="584258"/>
            <a:ext cx="3136121" cy="495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5CDA66D-BC09-4B2A-93C7-D456B6D0AB69}"/>
              </a:ext>
            </a:extLst>
          </p:cNvPr>
          <p:cNvSpPr txBox="1"/>
          <p:nvPr/>
        </p:nvSpPr>
        <p:spPr>
          <a:xfrm>
            <a:off x="5961000" y="50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:a16="http://schemas.microsoft.com/office/drawing/2014/main" xmlns="" id="{5247EA68-C5E3-4B87-9851-EA564AD781DE}"/>
              </a:ext>
            </a:extLst>
          </p:cNvPr>
          <p:cNvSpPr txBox="1">
            <a:spLocks/>
          </p:cNvSpPr>
          <p:nvPr/>
        </p:nvSpPr>
        <p:spPr>
          <a:xfrm>
            <a:off x="6668255" y="2599472"/>
            <a:ext cx="4949999" cy="675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9C336B2F-8212-4D82-838D-3247E571E6DA}"/>
              </a:ext>
            </a:extLst>
          </p:cNvPr>
          <p:cNvSpPr>
            <a:spLocks/>
          </p:cNvSpPr>
          <p:nvPr/>
        </p:nvSpPr>
        <p:spPr>
          <a:xfrm>
            <a:off x="5826000" y="1449000"/>
            <a:ext cx="648000" cy="6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C7F574D-0E06-491F-8577-E0348F2A5E93}"/>
              </a:ext>
            </a:extLst>
          </p:cNvPr>
          <p:cNvSpPr txBox="1"/>
          <p:nvPr/>
        </p:nvSpPr>
        <p:spPr>
          <a:xfrm>
            <a:off x="5961000" y="149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0D2C608C-875D-4803-9E9A-207667A1855F}"/>
              </a:ext>
            </a:extLst>
          </p:cNvPr>
          <p:cNvSpPr>
            <a:spLocks/>
          </p:cNvSpPr>
          <p:nvPr/>
        </p:nvSpPr>
        <p:spPr>
          <a:xfrm>
            <a:off x="5826000" y="2484000"/>
            <a:ext cx="648000" cy="6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A1306FE-F640-4520-9369-D4F12A7AE447}"/>
              </a:ext>
            </a:extLst>
          </p:cNvPr>
          <p:cNvSpPr txBox="1"/>
          <p:nvPr/>
        </p:nvSpPr>
        <p:spPr>
          <a:xfrm>
            <a:off x="6006000" y="248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F7625622-E5A4-4513-BEA6-C0C12F844320}"/>
              </a:ext>
            </a:extLst>
          </p:cNvPr>
          <p:cNvSpPr>
            <a:spLocks/>
          </p:cNvSpPr>
          <p:nvPr/>
        </p:nvSpPr>
        <p:spPr>
          <a:xfrm>
            <a:off x="5826000" y="3654000"/>
            <a:ext cx="648000" cy="6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623DC7B-4AF5-4F2F-9DE4-86127E17F903}"/>
              </a:ext>
            </a:extLst>
          </p:cNvPr>
          <p:cNvSpPr txBox="1"/>
          <p:nvPr/>
        </p:nvSpPr>
        <p:spPr>
          <a:xfrm>
            <a:off x="6006000" y="3699000"/>
            <a:ext cx="359440" cy="59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8" name="Текст 27"/>
          <p:cNvSpPr>
            <a:spLocks noGrp="1"/>
          </p:cNvSpPr>
          <p:nvPr>
            <p:ph type="body" sz="quarter" idx="11"/>
          </p:nvPr>
        </p:nvSpPr>
        <p:spPr>
          <a:xfrm>
            <a:off x="6546000" y="414000"/>
            <a:ext cx="5189538" cy="6075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нормализация мышечного тонуса общей, мимической и артикуляционной мускулатуры;</a:t>
            </a:r>
          </a:p>
          <a:p>
            <a:endParaRPr lang="ru-RU" sz="1800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 уменьшение проявления парезов и параличей мышц артикуляционного аппарата;</a:t>
            </a:r>
          </a:p>
          <a:p>
            <a:endParaRPr lang="ru-RU" sz="1800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снижение патологических двигательных проявлений мышц речевого аппарата (</a:t>
            </a:r>
            <a:r>
              <a:rPr lang="ru-RU" sz="1800" dirty="0" err="1" smtClean="0">
                <a:latin typeface="PT Astra Serif" pitchFamily="18" charset="-52"/>
                <a:ea typeface="PT Astra Serif" pitchFamily="18" charset="-52"/>
              </a:rPr>
              <a:t>синкинезии</a:t>
            </a: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, гиперкинезы, судороги и т.п.);</a:t>
            </a:r>
          </a:p>
          <a:p>
            <a:endParaRPr lang="ru-RU" sz="1800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увеличение объема и амплитуды артикуляционных движений;</a:t>
            </a:r>
          </a:p>
          <a:p>
            <a:endParaRPr lang="ru-RU" sz="1800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активизация тех групп мышц периферического речевого аппарата, у которых имелась недостаточная сократительная активность;</a:t>
            </a:r>
          </a:p>
          <a:p>
            <a:endParaRPr lang="ru-RU" sz="1800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формирование произвольных координированных движений органов артикуляции.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F7625622-E5A4-4513-BEA6-C0C12F844320}"/>
              </a:ext>
            </a:extLst>
          </p:cNvPr>
          <p:cNvSpPr>
            <a:spLocks/>
          </p:cNvSpPr>
          <p:nvPr/>
        </p:nvSpPr>
        <p:spPr>
          <a:xfrm>
            <a:off x="5826000" y="4824000"/>
            <a:ext cx="648000" cy="6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F7625622-E5A4-4513-BEA6-C0C12F844320}"/>
              </a:ext>
            </a:extLst>
          </p:cNvPr>
          <p:cNvSpPr>
            <a:spLocks/>
          </p:cNvSpPr>
          <p:nvPr/>
        </p:nvSpPr>
        <p:spPr>
          <a:xfrm>
            <a:off x="5826000" y="5904000"/>
            <a:ext cx="648000" cy="64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A1306FE-F640-4520-9369-D4F12A7AE447}"/>
              </a:ext>
            </a:extLst>
          </p:cNvPr>
          <p:cNvSpPr txBox="1"/>
          <p:nvPr/>
        </p:nvSpPr>
        <p:spPr>
          <a:xfrm>
            <a:off x="5961000" y="486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A1306FE-F640-4520-9369-D4F12A7AE447}"/>
              </a:ext>
            </a:extLst>
          </p:cNvPr>
          <p:cNvSpPr txBox="1"/>
          <p:nvPr/>
        </p:nvSpPr>
        <p:spPr>
          <a:xfrm>
            <a:off x="5961000" y="590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19" name="Рисунок 18" descr="dental-emergency-featured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2457" b="2457"/>
          <a:stretch>
            <a:fillRect/>
          </a:stretch>
        </p:blipFill>
        <p:spPr>
          <a:xfrm>
            <a:off x="108533" y="2619000"/>
            <a:ext cx="5476381" cy="346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5023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692638-F08C-4F8D-9B03-9504E505B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278CD70-AE68-456F-9A2D-F172E7C1C639}"/>
              </a:ext>
            </a:extLst>
          </p:cNvPr>
          <p:cNvSpPr/>
          <p:nvPr/>
        </p:nvSpPr>
        <p:spPr>
          <a:xfrm>
            <a:off x="471000" y="2124000"/>
            <a:ext cx="3555000" cy="765000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F43594E-EA7A-4F97-BCA1-401A9417ED2B}"/>
              </a:ext>
            </a:extLst>
          </p:cNvPr>
          <p:cNvSpPr/>
          <p:nvPr/>
        </p:nvSpPr>
        <p:spPr>
          <a:xfrm>
            <a:off x="5331000" y="2079000"/>
            <a:ext cx="2250000" cy="765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28F29BA-918B-4A41-8A1A-B69D91D4149D}"/>
              </a:ext>
            </a:extLst>
          </p:cNvPr>
          <p:cNvSpPr/>
          <p:nvPr/>
        </p:nvSpPr>
        <p:spPr>
          <a:xfrm>
            <a:off x="471000" y="2844000"/>
            <a:ext cx="3555000" cy="29700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903BA20-74DF-4175-8B38-F54B17809472}"/>
              </a:ext>
            </a:extLst>
          </p:cNvPr>
          <p:cNvSpPr/>
          <p:nvPr/>
        </p:nvSpPr>
        <p:spPr>
          <a:xfrm>
            <a:off x="5323645" y="2823686"/>
            <a:ext cx="2250000" cy="292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0FF005F-61F2-49AE-8CB4-AF51E1A9F40C}"/>
              </a:ext>
            </a:extLst>
          </p:cNvPr>
          <p:cNvSpPr/>
          <p:nvPr/>
        </p:nvSpPr>
        <p:spPr>
          <a:xfrm>
            <a:off x="471000" y="5679000"/>
            <a:ext cx="3555000" cy="180000"/>
          </a:xfrm>
          <a:prstGeom prst="rect">
            <a:avLst/>
          </a:prstGeom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E315B23-79CB-4805-92A3-59E8524F1B02}"/>
              </a:ext>
            </a:extLst>
          </p:cNvPr>
          <p:cNvSpPr/>
          <p:nvPr/>
        </p:nvSpPr>
        <p:spPr>
          <a:xfrm>
            <a:off x="5331000" y="5634000"/>
            <a:ext cx="2250000" cy="18335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749CFAA-B388-4CB3-BC51-1F2B35E862E1}"/>
              </a:ext>
            </a:extLst>
          </p:cNvPr>
          <p:cNvSpPr txBox="1"/>
          <p:nvPr/>
        </p:nvSpPr>
        <p:spPr>
          <a:xfrm>
            <a:off x="741000" y="2169000"/>
            <a:ext cx="292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Актуальность</a:t>
            </a:r>
            <a:endParaRPr lang="ru-RU" sz="3600" b="1" dirty="0">
              <a:solidFill>
                <a:schemeClr val="bg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AF0990C-D25B-4140-9E41-E49497C4AD81}"/>
              </a:ext>
            </a:extLst>
          </p:cNvPr>
          <p:cNvSpPr txBox="1"/>
          <p:nvPr/>
        </p:nvSpPr>
        <p:spPr>
          <a:xfrm>
            <a:off x="5826000" y="2124000"/>
            <a:ext cx="1179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Цель</a:t>
            </a:r>
            <a:endParaRPr lang="ru-RU" sz="3600" b="1" dirty="0">
              <a:solidFill>
                <a:schemeClr val="bg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98F0C4A-3260-4B73-A180-E252635468AC}"/>
              </a:ext>
            </a:extLst>
          </p:cNvPr>
          <p:cNvSpPr txBox="1"/>
          <p:nvPr/>
        </p:nvSpPr>
        <p:spPr>
          <a:xfrm>
            <a:off x="9264301" y="213943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C9E907B-B846-4614-813A-FCA231AA11B1}"/>
              </a:ext>
            </a:extLst>
          </p:cNvPr>
          <p:cNvSpPr txBox="1"/>
          <p:nvPr/>
        </p:nvSpPr>
        <p:spPr>
          <a:xfrm>
            <a:off x="471000" y="2934000"/>
            <a:ext cx="3555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Федеральный государственный образовательный стандарт дошкольного образования предусматривает создание условий для повышения качества общего образования и в этих целях, наряду с другими мероприятиями, предполагает создание в образовательных учреждениях условий для сохранения и укрепления здоровья воспитанников.</a:t>
            </a:r>
            <a:endParaRPr lang="ru-RU" sz="1600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B36EF42-1ACF-4C74-A060-5A5AD9BEFE7F}"/>
              </a:ext>
            </a:extLst>
          </p:cNvPr>
          <p:cNvSpPr txBox="1"/>
          <p:nvPr/>
        </p:nvSpPr>
        <p:spPr>
          <a:xfrm>
            <a:off x="5331000" y="2844000"/>
            <a:ext cx="225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Использование  логопедического массажа в системе коррекционной работы как эффективного средства коррекционно-педагогического воздействия у детей с тяжёлыми нарушениями речи.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FDC37128-6F00-4AB4-8AAA-4170C7C3204C}"/>
              </a:ext>
            </a:extLst>
          </p:cNvPr>
          <p:cNvSpPr/>
          <p:nvPr/>
        </p:nvSpPr>
        <p:spPr>
          <a:xfrm>
            <a:off x="8706000" y="2079000"/>
            <a:ext cx="2475000" cy="765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4903BA20-74DF-4175-8B38-F54B17809472}"/>
              </a:ext>
            </a:extLst>
          </p:cNvPr>
          <p:cNvSpPr/>
          <p:nvPr/>
        </p:nvSpPr>
        <p:spPr>
          <a:xfrm>
            <a:off x="8706000" y="2799000"/>
            <a:ext cx="2475000" cy="292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FB84378-37E0-48C6-AC83-DB980657FB1F}"/>
              </a:ext>
            </a:extLst>
          </p:cNvPr>
          <p:cNvSpPr/>
          <p:nvPr/>
        </p:nvSpPr>
        <p:spPr>
          <a:xfrm>
            <a:off x="8706000" y="5544000"/>
            <a:ext cx="2475000" cy="183356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AF0990C-D25B-4140-9E41-E49497C4AD81}"/>
              </a:ext>
            </a:extLst>
          </p:cNvPr>
          <p:cNvSpPr txBox="1"/>
          <p:nvPr/>
        </p:nvSpPr>
        <p:spPr>
          <a:xfrm>
            <a:off x="9066000" y="2124000"/>
            <a:ext cx="166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Идея</a:t>
            </a:r>
            <a:endParaRPr lang="ru-RU" sz="3600" b="1" dirty="0">
              <a:solidFill>
                <a:schemeClr val="bg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FB36EF42-1ACF-4C74-A060-5A5AD9BEFE7F}"/>
              </a:ext>
            </a:extLst>
          </p:cNvPr>
          <p:cNvSpPr txBox="1"/>
          <p:nvPr/>
        </p:nvSpPr>
        <p:spPr>
          <a:xfrm>
            <a:off x="8661000" y="2754000"/>
            <a:ext cx="26100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Разработка педагогической технологии, направленной на более эффективную коррекцию произносительной стороны речи и на сохранение и укрепление здоровья детей дошкольного возраста с общим недоразвитием речи.</a:t>
            </a:r>
          </a:p>
          <a:p>
            <a:pPr algn="just"/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3302674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873776C0-3917-4D9C-A313-D3CF4DC4A976}"/>
              </a:ext>
            </a:extLst>
          </p:cNvPr>
          <p:cNvSpPr/>
          <p:nvPr/>
        </p:nvSpPr>
        <p:spPr>
          <a:xfrm>
            <a:off x="8751000" y="0"/>
            <a:ext cx="3441000" cy="216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000" y="189000"/>
            <a:ext cx="7459317" cy="117387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Практическая значимость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CE8180A0-DE95-4532-87BB-D9CEB4C8C3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1000" y="1539000"/>
            <a:ext cx="4454999" cy="4679950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Практическая значимость заключается в том, что предложенная коррекционная работа позволяет ускорить коррекцию речевых нарушений. Кроме этого, коррекционная работа, включающая в себя логопедический  массаж,  может сократить  значительный рост числа соматически ослабленных детей и числа детей с речевыми проблемами речи и недоразвитием психических процессов, таких как внимание, память, мышление, логика, воображение.</a:t>
            </a:r>
          </a:p>
          <a:p>
            <a:pPr algn="just"/>
            <a:endParaRPr lang="ru-RU" sz="2400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3145E89E-04BE-4D06-A97B-D4FF034CE9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71000" y="3474000"/>
            <a:ext cx="5489575" cy="2835275"/>
          </a:xfrm>
        </p:spPr>
        <p:txBody>
          <a:bodyPr>
            <a:normAutofit/>
          </a:bodyPr>
          <a:lstStyle/>
          <a:p>
            <a:endParaRPr lang="ru-RU" sz="2200" dirty="0"/>
          </a:p>
        </p:txBody>
      </p:sp>
      <p:pic>
        <p:nvPicPr>
          <p:cNvPr id="16386" name="Picture 2" descr="https://blog.wikium.ru/wp-content/uploads/2021/10/shutterstock_1378007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6000" y="2169000"/>
            <a:ext cx="5805633" cy="412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4620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0AEE5E04-81BA-4470-85AD-F78B7020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92800" cy="1325563"/>
          </a:xfrm>
        </p:spPr>
        <p:txBody>
          <a:bodyPr/>
          <a:lstStyle/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Трудности при наличии речевой патологии: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4E98BBD9-C0F9-4A9F-8999-9767674D6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575"/>
            <a:ext cx="10515600" cy="4351338"/>
          </a:xfrm>
        </p:spPr>
        <p:txBody>
          <a:bodyPr/>
          <a:lstStyle/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Комплекс неполноценности;</a:t>
            </a: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Ограничения в выборе профессии;</a:t>
            </a: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Поведенческие отклонения;</a:t>
            </a: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Недоразвитие психических процессов (внимания, памяти, мышления и пр.)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14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0AEE5E04-81BA-4470-85AD-F78B7020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000" y="324000"/>
            <a:ext cx="107928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Методика применения логопедического массажа при работе с детьми дошкольного возраста.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4E98BBD9-C0F9-4A9F-8999-9767674D6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575"/>
            <a:ext cx="10515600" cy="4351338"/>
          </a:xfrm>
        </p:spPr>
        <p:txBody>
          <a:bodyPr/>
          <a:lstStyle/>
          <a:p>
            <a:pPr algn="just"/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Прежде чем приступить к коррекционной работе, логопед должен определить форму и структуру речевого дефекта. Как правило, основным показанием к проведению массажа является изменение мышечного тонуса, которое может отмечаться как в общей мускулатуре, так и в органах речевого аппарата. Это устанавливается путём осмотра, пальпации, наблюдения при выполнении динамических и статических упражнений.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014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0AEE5E04-81BA-4470-85AD-F78B7020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000" y="324000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К основным видам логопедического массажа относятся:</a:t>
            </a:r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4E98BBD9-C0F9-4A9F-8999-9767674D6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575"/>
            <a:ext cx="10515600" cy="4351338"/>
          </a:xfrm>
        </p:spPr>
        <p:txBody>
          <a:bodyPr/>
          <a:lstStyle/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-классический ручной,</a:t>
            </a: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-точечный,</a:t>
            </a: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-аппаратный,</a:t>
            </a: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- зондовый.</a:t>
            </a:r>
          </a:p>
          <a:p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В своей работе я использую </a:t>
            </a:r>
            <a:r>
              <a:rPr lang="ru-RU" dirty="0" err="1" smtClean="0">
                <a:latin typeface="PT Astra Serif" pitchFamily="18" charset="-52"/>
                <a:ea typeface="PT Astra Serif" pitchFamily="18" charset="-52"/>
              </a:rPr>
              <a:t>самомассаж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, классический ручной и зондовый массаж.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014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873776C0-3917-4D9C-A313-D3CF4DC4A976}"/>
              </a:ext>
            </a:extLst>
          </p:cNvPr>
          <p:cNvSpPr/>
          <p:nvPr/>
        </p:nvSpPr>
        <p:spPr>
          <a:xfrm>
            <a:off x="0" y="0"/>
            <a:ext cx="3441000" cy="216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1" y="369000"/>
            <a:ext cx="3105000" cy="117387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Самомассаж</a:t>
            </a:r>
            <a:r>
              <a:rPr lang="ru-RU" b="1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:</a:t>
            </a:r>
            <a:endParaRPr lang="ru-RU" b="1" dirty="0">
              <a:solidFill>
                <a:schemeClr val="bg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CE8180A0-DE95-4532-87BB-D9CEB4C8C3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1000" y="1539000"/>
            <a:ext cx="4454999" cy="467995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.</a:t>
            </a:r>
          </a:p>
          <a:p>
            <a:pPr algn="just"/>
            <a:endParaRPr lang="ru-RU" sz="2400" dirty="0"/>
          </a:p>
        </p:txBody>
      </p:sp>
      <p:sp>
        <p:nvSpPr>
          <p:cNvPr id="7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621000" y="369000"/>
            <a:ext cx="8010000" cy="117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4400" dirty="0" smtClean="0">
                <a:latin typeface="PT Astra Serif" pitchFamily="18" charset="-52"/>
                <a:ea typeface="PT Astra Serif" pitchFamily="18" charset="-52"/>
              </a:rPr>
              <a:t>Определение массажа вытекает из его названия – массаж ребенок делает себе сам. Это может быть как массаж руками, зубами (артикуляционные упражнения), так и различными массажными приспособлениями (мячами, прищепками, ковриками и </a:t>
            </a:r>
            <a:r>
              <a:rPr lang="ru-RU" sz="4400" dirty="0" err="1" smtClean="0">
                <a:latin typeface="PT Astra Serif" pitchFamily="18" charset="-52"/>
                <a:ea typeface="PT Astra Serif" pitchFamily="18" charset="-52"/>
              </a:rPr>
              <a:t>тд</a:t>
            </a:r>
            <a:r>
              <a:rPr lang="ru-RU" sz="4400" dirty="0" smtClean="0">
                <a:latin typeface="PT Astra Serif" pitchFamily="18" charset="-52"/>
                <a:ea typeface="PT Astra Serif" pitchFamily="18" charset="-52"/>
              </a:rPr>
              <a:t>.)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Рисунок 11" descr="D:\Рабочий стол\Работа\выставка 2023\Мой проект\фото\IMG_20230125_104031.jpg"/>
          <p:cNvPicPr/>
          <p:nvPr/>
        </p:nvPicPr>
        <p:blipFill>
          <a:blip r:embed="rId2" cstate="print">
            <a:lum bright="20000" contrast="10000"/>
          </a:blip>
          <a:srcRect l="6502" r="4954"/>
          <a:stretch>
            <a:fillRect/>
          </a:stretch>
        </p:blipFill>
        <p:spPr bwMode="auto">
          <a:xfrm>
            <a:off x="291000" y="2484000"/>
            <a:ext cx="3645000" cy="328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:\Рабочий стол\Работа\выставка 2023\Мой проект\фото\IMG_20230118_091409.jpg"/>
          <p:cNvPicPr/>
          <p:nvPr/>
        </p:nvPicPr>
        <p:blipFill>
          <a:blip r:embed="rId3" cstate="print"/>
          <a:srcRect t="9777" b="14655"/>
          <a:stretch>
            <a:fillRect/>
          </a:stretch>
        </p:blipFill>
        <p:spPr bwMode="auto">
          <a:xfrm>
            <a:off x="4296000" y="1404000"/>
            <a:ext cx="2801696" cy="243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D:\Рабочий стол\Работа\выставка 2023\Мой проект\фото\IMG_20230125_104128.jpg"/>
          <p:cNvPicPr/>
          <p:nvPr/>
        </p:nvPicPr>
        <p:blipFill>
          <a:blip r:embed="rId4" cstate="print"/>
          <a:srcRect t="23958" b="30264"/>
          <a:stretch>
            <a:fillRect/>
          </a:stretch>
        </p:blipFill>
        <p:spPr bwMode="auto">
          <a:xfrm>
            <a:off x="4251000" y="3924000"/>
            <a:ext cx="6480000" cy="2610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C:\Users\Михаил\Desktop\4d953ddb428da62b58420aaed5873526-800x.jpg"/>
          <p:cNvPicPr>
            <a:picLocks noChangeAspect="1" noChangeArrowheads="1"/>
          </p:cNvPicPr>
          <p:nvPr/>
        </p:nvPicPr>
        <p:blipFill>
          <a:blip r:embed="rId5" cstate="print"/>
          <a:srcRect l="15748" t="3543" r="7480" b="25591"/>
          <a:stretch>
            <a:fillRect/>
          </a:stretch>
        </p:blipFill>
        <p:spPr bwMode="auto">
          <a:xfrm>
            <a:off x="7671000" y="1404000"/>
            <a:ext cx="3510000" cy="243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4620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873776C0-3917-4D9C-A313-D3CF4DC4A976}"/>
              </a:ext>
            </a:extLst>
          </p:cNvPr>
          <p:cNvSpPr/>
          <p:nvPr/>
        </p:nvSpPr>
        <p:spPr>
          <a:xfrm>
            <a:off x="0" y="0"/>
            <a:ext cx="3441000" cy="216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00" y="369000"/>
            <a:ext cx="3240000" cy="11738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Классический ручной:</a:t>
            </a:r>
            <a:endParaRPr lang="ru-RU" b="1" dirty="0">
              <a:solidFill>
                <a:schemeClr val="bg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CE8180A0-DE95-4532-87BB-D9CEB4C8C3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6000" y="2484000"/>
            <a:ext cx="3825000" cy="2610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Используют для прямого воздействия на нужную область с целью улучшения состояния мышечного тонуса и активизации работы речевых центров при помощи пальцев.</a:t>
            </a:r>
            <a:endParaRPr lang="ru-RU" sz="2400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7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621000" y="369000"/>
            <a:ext cx="8010000" cy="117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773400" y="521400"/>
            <a:ext cx="8010000" cy="117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81000" y="2619000"/>
            <a:ext cx="3531000" cy="27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6866" name="Picture 2" descr="https://marisolca.ru/wp-content/uploads/1/2/6/12651aef7c18b9d105df3ec7d7d94c5e.jpeg"/>
          <p:cNvPicPr>
            <a:picLocks noChangeAspect="1" noChangeArrowheads="1"/>
          </p:cNvPicPr>
          <p:nvPr/>
        </p:nvPicPr>
        <p:blipFill>
          <a:blip r:embed="rId2" cstate="print"/>
          <a:srcRect l="6398" t="7874" r="7480" b="8136"/>
          <a:stretch>
            <a:fillRect/>
          </a:stretch>
        </p:blipFill>
        <p:spPr bwMode="auto">
          <a:xfrm>
            <a:off x="4341000" y="819000"/>
            <a:ext cx="7155000" cy="5233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4620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873776C0-3917-4D9C-A313-D3CF4DC4A976}"/>
              </a:ext>
            </a:extLst>
          </p:cNvPr>
          <p:cNvSpPr/>
          <p:nvPr/>
        </p:nvSpPr>
        <p:spPr>
          <a:xfrm>
            <a:off x="0" y="0"/>
            <a:ext cx="3441000" cy="216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369000"/>
            <a:ext cx="3149999" cy="11738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PT Astra Serif" pitchFamily="18" charset="-52"/>
                <a:ea typeface="PT Astra Serif" pitchFamily="18" charset="-52"/>
              </a:rPr>
              <a:t>Зондовый:</a:t>
            </a:r>
            <a:endParaRPr lang="ru-RU" b="1" dirty="0">
              <a:solidFill>
                <a:schemeClr val="bg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CE8180A0-DE95-4532-87BB-D9CEB4C8C3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6000" y="2484000"/>
            <a:ext cx="3825000" cy="2610000"/>
          </a:xfrm>
        </p:spPr>
        <p:txBody>
          <a:bodyPr>
            <a:normAutofit/>
          </a:bodyPr>
          <a:lstStyle/>
          <a:p>
            <a:pPr algn="just"/>
            <a:endParaRPr lang="ru-RU" sz="2400" dirty="0"/>
          </a:p>
        </p:txBody>
      </p:sp>
      <p:sp>
        <p:nvSpPr>
          <p:cNvPr id="7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621000" y="369000"/>
            <a:ext cx="8010000" cy="117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666000" y="279000"/>
            <a:ext cx="8010000" cy="117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7">
            <a:extLst>
              <a:ext uri="{FF2B5EF4-FFF2-40B4-BE49-F238E27FC236}">
                <a16:creationId xmlns:a16="http://schemas.microsoft.com/office/drawing/2014/main" xmlns="" id="{52544E9D-83A1-4CEC-B5E1-062CBAAF896B}"/>
              </a:ext>
            </a:extLst>
          </p:cNvPr>
          <p:cNvSpPr txBox="1">
            <a:spLocks/>
          </p:cNvSpPr>
          <p:nvPr/>
        </p:nvSpPr>
        <p:spPr>
          <a:xfrm>
            <a:off x="381000" y="2619000"/>
            <a:ext cx="3531000" cy="27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3" descr="C:\Users\Михаил\Desktop\МО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6000" y="1449000"/>
            <a:ext cx="3152775" cy="4695825"/>
          </a:xfrm>
          <a:prstGeom prst="rect">
            <a:avLst/>
          </a:prstGeom>
          <a:noFill/>
        </p:spPr>
      </p:pic>
      <p:pic>
        <p:nvPicPr>
          <p:cNvPr id="9220" name="Picture 4" descr="C:\Users\Михаил\Desktop\МО\121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6000" y="1404000"/>
            <a:ext cx="3171825" cy="4600575"/>
          </a:xfrm>
          <a:prstGeom prst="rect">
            <a:avLst/>
          </a:prstGeom>
          <a:noFill/>
        </p:spPr>
      </p:pic>
      <p:pic>
        <p:nvPicPr>
          <p:cNvPr id="9221" name="Picture 5" descr="C:\Users\Михаил\Desktop\МО\12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1000" y="1719000"/>
            <a:ext cx="3209925" cy="4124325"/>
          </a:xfrm>
          <a:prstGeom prst="rect">
            <a:avLst/>
          </a:prstGeom>
          <a:noFill/>
        </p:spPr>
      </p:pic>
      <p:sp>
        <p:nvSpPr>
          <p:cNvPr id="14" name="Текст 8">
            <a:extLst>
              <a:ext uri="{FF2B5EF4-FFF2-40B4-BE49-F238E27FC236}">
                <a16:creationId xmlns:a16="http://schemas.microsoft.com/office/drawing/2014/main" xmlns="" id="{CE8180A0-DE95-4532-87BB-D9CEB4C8C3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66000" y="234000"/>
            <a:ext cx="7875000" cy="1080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Комплект логопедических массажных зондов 12 </a:t>
            </a:r>
            <a:r>
              <a:rPr lang="ru-RU" sz="2400" dirty="0" err="1" smtClean="0">
                <a:latin typeface="PT Astra Serif" pitchFamily="18" charset="-52"/>
                <a:ea typeface="PT Astra Serif" pitchFamily="18" charset="-52"/>
              </a:rPr>
              <a:t>шт</a:t>
            </a: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 по методике Новиковой</a:t>
            </a:r>
          </a:p>
        </p:txBody>
      </p:sp>
    </p:spTree>
    <p:extLst>
      <p:ext uri="{BB962C8B-B14F-4D97-AF65-F5344CB8AC3E}">
        <p14:creationId xmlns:p14="http://schemas.microsoft.com/office/powerpoint/2010/main" xmlns="" val="384620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амопрезентаци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3473"/>
      </a:accent1>
      <a:accent2>
        <a:srgbClr val="034873"/>
      </a:accent2>
      <a:accent3>
        <a:srgbClr val="FBB812"/>
      </a:accent3>
      <a:accent4>
        <a:srgbClr val="F2B84B"/>
      </a:accent4>
      <a:accent5>
        <a:srgbClr val="F2F2F2"/>
      </a:accent5>
      <a:accent6>
        <a:srgbClr val="FFFFFF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707</Words>
  <Application>Microsoft Office PowerPoint</Application>
  <PresentationFormat>Произвольный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МДОУ Майнский детский сад №2 «Сказка»</vt:lpstr>
      <vt:lpstr>Слайд 2</vt:lpstr>
      <vt:lpstr>Практическая значимость</vt:lpstr>
      <vt:lpstr>Трудности при наличии речевой патологии:</vt:lpstr>
      <vt:lpstr>Методика применения логопедического массажа при работе с детьми дошкольного возраста.</vt:lpstr>
      <vt:lpstr>К основным видам логопедического массажа относятся:</vt:lpstr>
      <vt:lpstr>Самомассаж:</vt:lpstr>
      <vt:lpstr>Классический ручной:</vt:lpstr>
      <vt:lpstr>Зондовый:</vt:lpstr>
      <vt:lpstr>Слайд 10</vt:lpstr>
      <vt:lpstr>Выбор приёмов массажа зависит от состояния мышечного тонуса, двигательных возможностей и патологической симптоматики.</vt:lpstr>
      <vt:lpstr>Слайд 12</vt:lpstr>
      <vt:lpstr>У детей – логопатов, получающих логопедический массаж, наблюдается: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Михаил</cp:lastModifiedBy>
  <cp:revision>32</cp:revision>
  <dcterms:created xsi:type="dcterms:W3CDTF">2020-07-24T16:52:01Z</dcterms:created>
  <dcterms:modified xsi:type="dcterms:W3CDTF">2023-04-14T07:52:58Z</dcterms:modified>
</cp:coreProperties>
</file>